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50"/>
  </p:notesMasterIdLst>
  <p:sldIdLst>
    <p:sldId id="313" r:id="rId4"/>
    <p:sldId id="353" r:id="rId5"/>
    <p:sldId id="315" r:id="rId6"/>
    <p:sldId id="316" r:id="rId7"/>
    <p:sldId id="357" r:id="rId8"/>
    <p:sldId id="317" r:id="rId9"/>
    <p:sldId id="318" r:id="rId10"/>
    <p:sldId id="355" r:id="rId11"/>
    <p:sldId id="320" r:id="rId12"/>
    <p:sldId id="321" r:id="rId13"/>
    <p:sldId id="322" r:id="rId14"/>
    <p:sldId id="368" r:id="rId15"/>
    <p:sldId id="370" r:id="rId16"/>
    <p:sldId id="371" r:id="rId17"/>
    <p:sldId id="323" r:id="rId18"/>
    <p:sldId id="329" r:id="rId19"/>
    <p:sldId id="330" r:id="rId20"/>
    <p:sldId id="331" r:id="rId21"/>
    <p:sldId id="332" r:id="rId22"/>
    <p:sldId id="333" r:id="rId23"/>
    <p:sldId id="361" r:id="rId24"/>
    <p:sldId id="363" r:id="rId25"/>
    <p:sldId id="362" r:id="rId26"/>
    <p:sldId id="365" r:id="rId27"/>
    <p:sldId id="366" r:id="rId28"/>
    <p:sldId id="367" r:id="rId29"/>
    <p:sldId id="364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7" r:id="rId43"/>
    <p:sldId id="348" r:id="rId44"/>
    <p:sldId id="349" r:id="rId45"/>
    <p:sldId id="350" r:id="rId46"/>
    <p:sldId id="351" r:id="rId47"/>
    <p:sldId id="373" r:id="rId48"/>
    <p:sldId id="354" r:id="rId49"/>
  </p:sldIdLst>
  <p:sldSz cx="12192000" cy="6858000"/>
  <p:notesSz cx="6858000" cy="9144000"/>
  <p:defaultTextStyle>
    <a:defPPr>
      <a:defRPr lang="es-CO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s Arturo Mora Martinez" initials="CAMM" lastIdx="1" clrIdx="0"/>
  <p:cmAuthor id="1" name="Brandon Steve Rojas" initials="BSR" lastIdx="0" clrIdx="1"/>
  <p:cmAuthor id="2" name="Gladys Adriana Quintero Hernandez" initials="GAQH" lastIdx="1" clrIdx="2"/>
  <p:cmAuthor id="3" name="luisa fda suarez" initials="lfs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051"/>
    <a:srgbClr val="EBAAA6"/>
    <a:srgbClr val="E47B72"/>
    <a:srgbClr val="E15748"/>
    <a:srgbClr val="E96052"/>
    <a:srgbClr val="F69240"/>
    <a:srgbClr val="EF6F64"/>
    <a:srgbClr val="E9E9E9"/>
    <a:srgbClr val="FBDED4"/>
    <a:srgbClr val="FD8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95" d="100"/>
          <a:sy n="95" d="100"/>
        </p:scale>
        <p:origin x="-72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TAS_NACIONALES\CUENTAS_SATELITE\CS_CEN\BOGOT&#193;\PUBLICACI&#211;N_2020\CUADROS_PUBLICACI&#211;N_1\TOTALES\PPT_BOLET&#205;N\Gr&#225;ficas_PPT_CSCEN-Bogot&#22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a\Documents\0%20Para%20pasar%20al%20portatil\0%20Atesan&#237;as%20al%20HP\2020%20Artesan&#237;as\DANE%202020\Cuarto%20Reporte%20Naranja\Base%20con%20duplicados%20V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a\Documents\0%20Para%20pasar%20al%20portatil\0%20Atesan&#237;as%20al%20HP\2020%20Artesan&#237;as\DANE%202020\Cuarto%20Reporte%20Naranja\Base%20con%20duplicados%20V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mercadeo:Downloads:Exportaciones%20totales%20P&#225;gina%2055.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BAAA6">
                  <a:alpha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ED-4508-8867-ADF45A7A8D7B}"/>
              </c:ext>
            </c:extLst>
          </c:dPt>
          <c:dPt>
            <c:idx val="1"/>
            <c:bubble3D val="0"/>
            <c:spPr>
              <a:solidFill>
                <a:srgbClr val="E9605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ED-4508-8867-ADF45A7A8D7B}"/>
              </c:ext>
            </c:extLst>
          </c:dPt>
          <c:dLbls>
            <c:dLbl>
              <c:idx val="0"/>
              <c:layout>
                <c:manualLayout>
                  <c:x val="-0.30786697600319302"/>
                  <c:y val="-9.1709539096431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ED-4508-8867-ADF45A7A8D7B}"/>
                </c:ext>
              </c:extLst>
            </c:dLbl>
            <c:dLbl>
              <c:idx val="1"/>
              <c:layout>
                <c:manualLayout>
                  <c:x val="0.21702799132946701"/>
                  <c:y val="0.102664922599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ED-4508-8867-ADF45A7A8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'Total EN Corrientes'!$Z$11:$Z$13</c:f>
              <c:strCache>
                <c:ptCount val="2"/>
                <c:pt idx="0">
                  <c:v>Actividades de inclusión parcial</c:v>
                </c:pt>
                <c:pt idx="1">
                  <c:v>Actividades de inclusión total</c:v>
                </c:pt>
              </c:strCache>
            </c:strRef>
          </c:cat>
          <c:val>
            <c:numRef>
              <c:f>'Total EN Corrientes'!$AG$11:$AG$13</c:f>
              <c:numCache>
                <c:formatCode>0.0%</c:formatCode>
                <c:ptCount val="2"/>
                <c:pt idx="0">
                  <c:v>0.66565873472914205</c:v>
                </c:pt>
                <c:pt idx="1">
                  <c:v>0.334341265270858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ED-4508-8867-ADF45A7A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66637591537969"/>
          <c:y val="0.84246426900008897"/>
          <c:w val="0.67650369493295304"/>
          <c:h val="0.155965541771141"/>
        </c:manualLayout>
      </c:layout>
      <c:overlay val="0"/>
      <c:txPr>
        <a:bodyPr/>
        <a:lstStyle/>
        <a:p>
          <a:pPr>
            <a:defRPr sz="11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756603962412"/>
          <c:y val="5.0925925925925902E-2"/>
          <c:w val="0.82022735336911401"/>
          <c:h val="0.883100758238554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E157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Tablas!$AE$735:$AE$739</c:f>
              <c:strCache>
                <c:ptCount val="5"/>
                <c:pt idx="0">
                  <c:v>Más de 6 SMMLV</c:v>
                </c:pt>
                <c:pt idx="1">
                  <c:v>Entre 4 y 6 SMMLV</c:v>
                </c:pt>
                <c:pt idx="2">
                  <c:v>Entre 2 y 4 SMMLV</c:v>
                </c:pt>
                <c:pt idx="3">
                  <c:v>Entre 1 y 2 SMMLV</c:v>
                </c:pt>
                <c:pt idx="4">
                  <c:v>Menos de 1 SMMLV</c:v>
                </c:pt>
              </c:strCache>
            </c:strRef>
          </c:cat>
          <c:val>
            <c:numRef>
              <c:f>Tablas!$AF$735:$AF$739</c:f>
              <c:numCache>
                <c:formatCode>0.0%</c:formatCode>
                <c:ptCount val="5"/>
                <c:pt idx="0" formatCode="0.00%">
                  <c:v>3.49472614055153E-4</c:v>
                </c:pt>
                <c:pt idx="1">
                  <c:v>9.8805439064684197E-3</c:v>
                </c:pt>
                <c:pt idx="2">
                  <c:v>3.0531198373363801E-2</c:v>
                </c:pt>
                <c:pt idx="3">
                  <c:v>0.13473757783708201</c:v>
                </c:pt>
                <c:pt idx="4">
                  <c:v>0.82450120726902998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8-4771-9FD1-87CD4C15BD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917248"/>
        <c:axId val="80919936"/>
      </c:barChart>
      <c:catAx>
        <c:axId val="8091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80919936"/>
        <c:crosses val="autoZero"/>
        <c:auto val="1"/>
        <c:lblAlgn val="ctr"/>
        <c:lblOffset val="100"/>
        <c:noMultiLvlLbl val="0"/>
      </c:catAx>
      <c:valAx>
        <c:axId val="809199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09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/>
          <a:cs typeface="Segoe UI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64602885252901"/>
          <c:y val="5.4327635457946402E-2"/>
          <c:w val="0.78135398338082296"/>
          <c:h val="0.8913447290841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FD2B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B2-4232-8B22-1095BE901DE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B2-4232-8B22-1095BE901DE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25-4EE0-9336-BD585BC0B547}"/>
              </c:ext>
            </c:extLst>
          </c:dPt>
          <c:dPt>
            <c:idx val="3"/>
            <c:invertIfNegative val="0"/>
            <c:bubble3D val="0"/>
            <c:spPr>
              <a:solidFill>
                <a:srgbClr val="F692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25-4EE0-9336-BD585BC0B547}"/>
              </c:ext>
            </c:extLst>
          </c:dPt>
          <c:dPt>
            <c:idx val="4"/>
            <c:invertIfNegative val="0"/>
            <c:bubble3D val="0"/>
            <c:spPr>
              <a:solidFill>
                <a:srgbClr val="EBAAA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25-4EE0-9336-BD585BC0B547}"/>
              </c:ext>
            </c:extLst>
          </c:dPt>
          <c:dPt>
            <c:idx val="5"/>
            <c:invertIfNegative val="0"/>
            <c:bubble3D val="0"/>
            <c:spPr>
              <a:solidFill>
                <a:srgbClr val="E47B7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25-4EE0-9336-BD585BC0B547}"/>
              </c:ext>
            </c:extLst>
          </c:dPt>
          <c:dPt>
            <c:idx val="6"/>
            <c:invertIfNegative val="0"/>
            <c:bubble3D val="0"/>
            <c:spPr>
              <a:solidFill>
                <a:srgbClr val="E157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25-4EE0-9336-BD585BC0B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Tablas!$U$453:$U$459</c:f>
              <c:strCache>
                <c:ptCount val="7"/>
                <c:pt idx="0">
                  <c:v>Otra opción</c:v>
                </c:pt>
                <c:pt idx="1">
                  <c:v>Espacio público</c:v>
                </c:pt>
                <c:pt idx="2">
                  <c:v>Mientras desarrolla otras actividades</c:v>
                </c:pt>
                <c:pt idx="3">
                  <c:v>Espacio comunitario fuera de la vivienda</c:v>
                </c:pt>
                <c:pt idx="4">
                  <c:v>Lugar exclusivo dentro de la vivienda</c:v>
                </c:pt>
                <c:pt idx="5">
                  <c:v>Local independiente</c:v>
                </c:pt>
                <c:pt idx="6">
                  <c:v>En cualquier lugar de la vivienda</c:v>
                </c:pt>
              </c:strCache>
            </c:strRef>
          </c:cat>
          <c:val>
            <c:numRef>
              <c:f>Tablas!$V$453:$V$459</c:f>
              <c:numCache>
                <c:formatCode>0.0%</c:formatCode>
                <c:ptCount val="7"/>
                <c:pt idx="0">
                  <c:v>1.36425208024253E-2</c:v>
                </c:pt>
                <c:pt idx="1">
                  <c:v>2.0931432625943401E-2</c:v>
                </c:pt>
                <c:pt idx="2">
                  <c:v>2.3963103915371198E-2</c:v>
                </c:pt>
                <c:pt idx="3">
                  <c:v>3.4993227117332097E-2</c:v>
                </c:pt>
                <c:pt idx="4">
                  <c:v>0.186093014255305</c:v>
                </c:pt>
                <c:pt idx="5">
                  <c:v>0.20650841772560199</c:v>
                </c:pt>
                <c:pt idx="6">
                  <c:v>0.51386828355802106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25-4EE0-9336-BD585BC0B5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710272"/>
        <c:axId val="80716160"/>
      </c:barChart>
      <c:catAx>
        <c:axId val="807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80716160"/>
        <c:crosses val="autoZero"/>
        <c:auto val="1"/>
        <c:lblAlgn val="ctr"/>
        <c:lblOffset val="100"/>
        <c:noMultiLvlLbl val="0"/>
      </c:catAx>
      <c:valAx>
        <c:axId val="807161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07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elete val="1"/>
          </c:dLbls>
          <c:val>
            <c:numRef>
              <c:f>'[Exportaciones totales Página 55. (1).xlsx]Cuadro 84'!$C$21:$C$25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F3-4587-A2F3-449C20FCCF04}"/>
            </c:ext>
          </c:extLst>
        </c:ser>
        <c:ser>
          <c:idx val="1"/>
          <c:order val="1"/>
          <c:spPr>
            <a:solidFill>
              <a:srgbClr val="7F7F7F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5748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4F3-4587-A2F3-449C20FCCF04}"/>
              </c:ext>
            </c:extLst>
          </c:dPt>
          <c:dLbls>
            <c:dLbl>
              <c:idx val="0"/>
              <c:layout>
                <c:manualLayout>
                  <c:x val="-8.6115905501960195E-18"/>
                  <c:y val="-0.43833010528618299"/>
                </c:manualLayout>
              </c:layout>
              <c:spPr>
                <a:solidFill>
                  <a:schemeClr val="lt1"/>
                </a:solidFill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E157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F3-4587-A2F3-449C20FCCF04}"/>
                </c:ext>
              </c:extLst>
            </c:dLbl>
            <c:dLbl>
              <c:idx val="1"/>
              <c:layout>
                <c:manualLayout>
                  <c:x val="-3.4446362200783998E-17"/>
                  <c:y val="-0.35863372250687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F3-4587-A2F3-449C20FCCF04}"/>
                </c:ext>
              </c:extLst>
            </c:dLbl>
            <c:dLbl>
              <c:idx val="2"/>
              <c:layout>
                <c:manualLayout>
                  <c:x val="-6.8892724401568095E-17"/>
                  <c:y val="-0.3643263212768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F3-4587-A2F3-449C20FCCF04}"/>
                </c:ext>
              </c:extLst>
            </c:dLbl>
            <c:dLbl>
              <c:idx val="3"/>
              <c:layout>
                <c:manualLayout>
                  <c:x val="-1.3778544880313599E-16"/>
                  <c:y val="-0.40702081205145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F3-4587-A2F3-449C20FCCF04}"/>
                </c:ext>
              </c:extLst>
            </c:dLbl>
            <c:dLbl>
              <c:idx val="4"/>
              <c:layout>
                <c:manualLayout>
                  <c:x val="0"/>
                  <c:y val="-0.370018920046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F3-4587-A2F3-449C20FCCF04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'[Exportaciones totales Página 55. (1).xlsx]Cuadro 84'!$D$21:$D$25</c:f>
              <c:numCache>
                <c:formatCode>_-* #,##0\ _€_-;\-* #,##0\ _€_-;_-* "-"??\ _€_-;_-@_-</c:formatCode>
                <c:ptCount val="5"/>
                <c:pt idx="0">
                  <c:v>91197690.180000007</c:v>
                </c:pt>
                <c:pt idx="1">
                  <c:v>72716143.25</c:v>
                </c:pt>
                <c:pt idx="2">
                  <c:v>72458959.939999998</c:v>
                </c:pt>
                <c:pt idx="3">
                  <c:v>82366554.079999998</c:v>
                </c:pt>
                <c:pt idx="4">
                  <c:v>75216046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4F3-4587-A2F3-449C20FCC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1789952"/>
        <c:axId val="91795840"/>
      </c:barChart>
      <c:catAx>
        <c:axId val="91789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1795840"/>
        <c:crosses val="autoZero"/>
        <c:auto val="1"/>
        <c:lblAlgn val="ctr"/>
        <c:lblOffset val="100"/>
        <c:noMultiLvlLbl val="0"/>
      </c:catAx>
      <c:valAx>
        <c:axId val="91795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78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E74A7-4D34-4A4C-A079-EA015061BB66}" type="datetimeFigureOut">
              <a:rPr lang="es-CO" smtClean="0"/>
              <a:t>09/11/2020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408DA-F060-4114-807A-C4CB8BB3CD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66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170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718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17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98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971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A825F-C5BC-0945-9745-BFEF151ECAA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44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A825F-C5BC-0945-9745-BFEF151ECAA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99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A825F-C5BC-0945-9745-BFEF151ECAA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20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44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91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4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5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7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6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29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04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6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B32E99F-0BE6-EB4E-B2D9-1C670D2D4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" y="0"/>
            <a:ext cx="5634015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EE6CDF0-1D16-274D-8C2E-F9285956B4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0" y="5825074"/>
            <a:ext cx="3413916" cy="722399"/>
          </a:xfrm>
          <a:prstGeom prst="rect">
            <a:avLst/>
          </a:prstGeom>
        </p:spPr>
      </p:pic>
      <p:pic>
        <p:nvPicPr>
          <p:cNvPr id="8" name="Imagen 7" descr="Nuevo-logo-DANE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30958" r="7295" b="31695"/>
          <a:stretch/>
        </p:blipFill>
        <p:spPr>
          <a:xfrm>
            <a:off x="9719742" y="399475"/>
            <a:ext cx="1972487" cy="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0952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60952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60952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60952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60952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60952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B32E99F-0BE6-EB4E-B2D9-1C670D2D4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" y="0"/>
            <a:ext cx="5634015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EE6CDF0-1D16-274D-8C2E-F9285956B4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0" y="5825074"/>
            <a:ext cx="3413916" cy="722399"/>
          </a:xfrm>
          <a:prstGeom prst="rect">
            <a:avLst/>
          </a:prstGeom>
        </p:spPr>
      </p:pic>
      <p:pic>
        <p:nvPicPr>
          <p:cNvPr id="8" name="Imagen 7" descr="Nuevo-logo-DANE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30958" r="7295" b="31695"/>
          <a:stretch/>
        </p:blipFill>
        <p:spPr>
          <a:xfrm>
            <a:off x="9719742" y="399475"/>
            <a:ext cx="1972487" cy="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</p:sldLayoutIdLst>
  <p:txStyles>
    <p:titleStyle>
      <a:lvl1pPr algn="ctr" defTabSz="60952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60952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60952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60952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60952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60952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1" descr="MAGENTA.png">
            <a:extLst>
              <a:ext uri="{FF2B5EF4-FFF2-40B4-BE49-F238E27FC236}">
                <a16:creationId xmlns:a16="http://schemas.microsoft.com/office/drawing/2014/main" xmlns="" id="{050975CF-360D-FB40-8F96-719A5FECB4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1" y="347319"/>
            <a:ext cx="303788" cy="29528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xmlns="" id="{0391E340-98A5-9142-8506-C373BF3384E1}"/>
              </a:ext>
            </a:extLst>
          </p:cNvPr>
          <p:cNvSpPr txBox="1"/>
          <p:nvPr userDrawn="1"/>
        </p:nvSpPr>
        <p:spPr>
          <a:xfrm>
            <a:off x="903564" y="365605"/>
            <a:ext cx="3745405" cy="2305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2173" marR="6773" indent="-16086" algn="dist" defTabSz="609523">
              <a:lnSpc>
                <a:spcPct val="130000"/>
              </a:lnSpc>
              <a:spcBef>
                <a:spcPts val="133"/>
              </a:spcBef>
            </a:pPr>
            <a:r>
              <a:rPr sz="1100" b="1" dirty="0">
                <a:solidFill>
                  <a:srgbClr val="B6004C"/>
                </a:solidFill>
                <a:latin typeface="Arial"/>
                <a:cs typeface="Arial"/>
              </a:rPr>
              <a:t>I </a:t>
            </a:r>
            <a:r>
              <a:rPr sz="1100" b="1" spc="-7" dirty="0">
                <a:solidFill>
                  <a:srgbClr val="B6004C"/>
                </a:solidFill>
                <a:latin typeface="Arial"/>
                <a:cs typeface="Arial"/>
              </a:rPr>
              <a:t>N F O R M A C </a:t>
            </a:r>
            <a:r>
              <a:rPr sz="1100" b="1" dirty="0">
                <a:solidFill>
                  <a:srgbClr val="B6004C"/>
                </a:solidFill>
                <a:latin typeface="Arial"/>
                <a:cs typeface="Arial"/>
              </a:rPr>
              <a:t>I </a:t>
            </a:r>
            <a:r>
              <a:rPr sz="1100" b="1" spc="-7" dirty="0">
                <a:solidFill>
                  <a:srgbClr val="B6004C"/>
                </a:solidFill>
                <a:latin typeface="Arial"/>
                <a:cs typeface="Arial"/>
              </a:rPr>
              <a:t>Ó N</a:t>
            </a:r>
            <a:r>
              <a:rPr lang="es-ES_tradnl" sz="1100" b="1" spc="-7" dirty="0">
                <a:solidFill>
                  <a:srgbClr val="B6004C"/>
                </a:solidFill>
                <a:latin typeface="Arial"/>
                <a:cs typeface="Arial"/>
              </a:rPr>
              <a:t>  </a:t>
            </a:r>
            <a:r>
              <a:rPr lang="es-ES" sz="1100" b="1" spc="-7" dirty="0">
                <a:solidFill>
                  <a:srgbClr val="B6004C"/>
                </a:solidFill>
                <a:latin typeface="Arial"/>
                <a:cs typeface="Arial"/>
              </a:rPr>
              <a:t>P A R A  T O D O S</a:t>
            </a:r>
            <a:endParaRPr sz="1100" b="1" dirty="0">
              <a:solidFill>
                <a:srgbClr val="B600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39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60952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60952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60952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60952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60952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60952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https://www.dane.gov.co/index.php/estadisticas-por-tema/cuentas-nacionales/cuentas-satelite/cuenta-satelite-de-cultura-en-colombi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53"/>
          <p:cNvSpPr txBox="1">
            <a:spLocks/>
          </p:cNvSpPr>
          <p:nvPr/>
        </p:nvSpPr>
        <p:spPr>
          <a:xfrm>
            <a:off x="6898640" y="5786563"/>
            <a:ext cx="4745337" cy="956757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7"/>
              </a:spcBef>
              <a:buNone/>
            </a:pPr>
            <a:endParaRPr lang="es-E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spcBef>
                <a:spcPts val="167"/>
              </a:spcBef>
              <a:buNone/>
            </a:pPr>
            <a:r>
              <a:rPr lang="es-E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Noviembre 2020</a:t>
            </a:r>
          </a:p>
          <a:p>
            <a:pPr marL="0" indent="0">
              <a:spcBef>
                <a:spcPts val="167"/>
              </a:spcBef>
              <a:buNone/>
            </a:pPr>
            <a:endParaRPr lang="es-E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7" name="Imagen 6" descr="aa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493520"/>
            <a:ext cx="5669920" cy="45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75866" y="0"/>
            <a:ext cx="63161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xmlns="" id="{08A84A63-2F14-47E6-8709-A9CD40298366}"/>
              </a:ext>
            </a:extLst>
          </p:cNvPr>
          <p:cNvSpPr txBox="1"/>
          <p:nvPr/>
        </p:nvSpPr>
        <p:spPr>
          <a:xfrm>
            <a:off x="242839" y="1325453"/>
            <a:ext cx="5414083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defRPr/>
            </a:pPr>
            <a:r>
              <a:rPr lang="es-ES" sz="2000" b="1" dirty="0">
                <a:solidFill>
                  <a:srgbClr val="E96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Principales avances</a:t>
            </a:r>
          </a:p>
          <a:p>
            <a:pPr defTabSz="1219170">
              <a:defRPr/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2019 - 2020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009C48-E6DF-44D6-A391-B9E58DA28071}"/>
              </a:ext>
            </a:extLst>
          </p:cNvPr>
          <p:cNvSpPr txBox="1"/>
          <p:nvPr/>
        </p:nvSpPr>
        <p:spPr>
          <a:xfrm>
            <a:off x="762000" y="3155046"/>
            <a:ext cx="4826000" cy="28315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" sz="1600" dirty="0"/>
              <a:t>Definición de las 103 actividades de medición de Economía Naranja (34 inclusión total y 69 de inclusión parcial).</a:t>
            </a:r>
          </a:p>
          <a:p>
            <a:r>
              <a:rPr lang="es-ES" sz="1600" dirty="0"/>
              <a:t> </a:t>
            </a:r>
          </a:p>
          <a:p>
            <a:r>
              <a:rPr lang="es-ES" sz="1600" dirty="0"/>
              <a:t>Publicación de la Cuenta Satélite de Cultura y Economía Naranja; Nacional y Bogotá de la serie 2014-2019</a:t>
            </a:r>
            <a:r>
              <a:rPr lang="es-ES" sz="1600" baseline="30000" dirty="0"/>
              <a:t>pr</a:t>
            </a:r>
            <a:r>
              <a:rPr lang="es-ES" sz="1600" dirty="0"/>
              <a:t>.</a:t>
            </a:r>
          </a:p>
          <a:p>
            <a:endParaRPr lang="es-ES" sz="1600" dirty="0"/>
          </a:p>
          <a:p>
            <a:r>
              <a:rPr lang="es-ES" sz="1600" dirty="0"/>
              <a:t>Elaboración de la nota metodológica de las actividades de inclusión parcial con el Ministerio de Cultura.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22991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D009C48-E6DF-44D6-A391-B9E58DA28071}"/>
              </a:ext>
            </a:extLst>
          </p:cNvPr>
          <p:cNvSpPr txBox="1"/>
          <p:nvPr/>
        </p:nvSpPr>
        <p:spPr>
          <a:xfrm>
            <a:off x="6501680" y="2893426"/>
            <a:ext cx="5426159" cy="28315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s-ES" sz="1600" dirty="0"/>
          </a:p>
          <a:p>
            <a:r>
              <a:rPr lang="es-ES" sz="1600" dirty="0"/>
              <a:t>Presentación del Cuarto Reporte de Economía Naranja.</a:t>
            </a:r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Diseño e implementación del Sistema de Información de Economía Naranja – SIENA.</a:t>
            </a:r>
          </a:p>
          <a:p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Conformación del comité interno de trabajo de Economía Naranja (Resolución 1080 de 2020).</a:t>
            </a:r>
          </a:p>
          <a:p>
            <a:r>
              <a:rPr lang="es-ES" sz="1600" dirty="0"/>
              <a:t> </a:t>
            </a:r>
          </a:p>
        </p:txBody>
      </p:sp>
      <p:grpSp>
        <p:nvGrpSpPr>
          <p:cNvPr id="7" name="Grupo 7"/>
          <p:cNvGrpSpPr>
            <a:grpSpLocks/>
          </p:cNvGrpSpPr>
          <p:nvPr/>
        </p:nvGrpSpPr>
        <p:grpSpPr>
          <a:xfrm>
            <a:off x="445165" y="3279206"/>
            <a:ext cx="144000" cy="144000"/>
            <a:chOff x="1657459" y="1664869"/>
            <a:chExt cx="194387" cy="1943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upo 7"/>
          <p:cNvGrpSpPr>
            <a:grpSpLocks/>
          </p:cNvGrpSpPr>
          <p:nvPr/>
        </p:nvGrpSpPr>
        <p:grpSpPr>
          <a:xfrm>
            <a:off x="445165" y="4277608"/>
            <a:ext cx="144000" cy="144000"/>
            <a:chOff x="1657459" y="1664869"/>
            <a:chExt cx="194387" cy="19438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upo 7"/>
          <p:cNvGrpSpPr>
            <a:grpSpLocks/>
          </p:cNvGrpSpPr>
          <p:nvPr/>
        </p:nvGrpSpPr>
        <p:grpSpPr>
          <a:xfrm>
            <a:off x="445165" y="5213712"/>
            <a:ext cx="144000" cy="144000"/>
            <a:chOff x="1657459" y="1664869"/>
            <a:chExt cx="194387" cy="19438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upo 7"/>
          <p:cNvGrpSpPr>
            <a:grpSpLocks/>
          </p:cNvGrpSpPr>
          <p:nvPr/>
        </p:nvGrpSpPr>
        <p:grpSpPr>
          <a:xfrm>
            <a:off x="6240016" y="3279206"/>
            <a:ext cx="144000" cy="144000"/>
            <a:chOff x="1657459" y="1664869"/>
            <a:chExt cx="194387" cy="19438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o 7"/>
          <p:cNvGrpSpPr>
            <a:grpSpLocks/>
          </p:cNvGrpSpPr>
          <p:nvPr/>
        </p:nvGrpSpPr>
        <p:grpSpPr>
          <a:xfrm>
            <a:off x="6240016" y="3989576"/>
            <a:ext cx="144000" cy="144000"/>
            <a:chOff x="1657459" y="1664869"/>
            <a:chExt cx="194387" cy="19438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o 7"/>
          <p:cNvGrpSpPr>
            <a:grpSpLocks/>
          </p:cNvGrpSpPr>
          <p:nvPr/>
        </p:nvGrpSpPr>
        <p:grpSpPr>
          <a:xfrm>
            <a:off x="6240016" y="4997688"/>
            <a:ext cx="144000" cy="144000"/>
            <a:chOff x="1657459" y="1664869"/>
            <a:chExt cx="194387" cy="1943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pic>
        <p:nvPicPr>
          <p:cNvPr id="25" name="Imagen 24" descr="ee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80" y="96012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53">
            <a:extLst>
              <a:ext uri="{FF2B5EF4-FFF2-40B4-BE49-F238E27FC236}">
                <a16:creationId xmlns:a16="http://schemas.microsoft.com/office/drawing/2014/main" xmlns="" id="{F3E8A0F8-9EF1-44E2-B12E-5B6A793CCEBD}"/>
              </a:ext>
            </a:extLst>
          </p:cNvPr>
          <p:cNvSpPr txBox="1">
            <a:spLocks/>
          </p:cNvSpPr>
          <p:nvPr/>
        </p:nvSpPr>
        <p:spPr>
          <a:xfrm>
            <a:off x="2028749" y="3697466"/>
            <a:ext cx="9580259" cy="191419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09585">
              <a:spcBef>
                <a:spcPts val="167"/>
              </a:spcBef>
              <a:buNone/>
              <a:defRPr/>
            </a:pPr>
            <a:r>
              <a:rPr lang="es-ES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Principales resultados</a:t>
            </a:r>
          </a:p>
          <a:p>
            <a:pPr marL="0" indent="0" algn="r" defTabSz="609585">
              <a:spcBef>
                <a:spcPts val="167"/>
              </a:spcBef>
              <a:buNone/>
              <a:defRPr/>
            </a:pPr>
            <a:endParaRPr lang="es-ES" b="1" i="1" dirty="0">
              <a:solidFill>
                <a:srgbClr val="CE5448"/>
              </a:solidFill>
              <a:latin typeface="Segoe UI"/>
              <a:cs typeface="Arial" panose="020B0604020202020204" pitchFamily="34" charset="0"/>
            </a:endParaRPr>
          </a:p>
          <a:p>
            <a:pPr marL="0" indent="0" algn="r">
              <a:spcBef>
                <a:spcPts val="167"/>
              </a:spcBef>
              <a:buNone/>
              <a:defRPr/>
            </a:pPr>
            <a:endParaRPr lang="es-ES" sz="2700" b="1" i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0" indent="0" algn="r" defTabSz="609585">
              <a:spcBef>
                <a:spcPts val="167"/>
              </a:spcBef>
              <a:buNone/>
              <a:defRPr/>
            </a:pPr>
            <a:endParaRPr lang="es-ES" sz="2700" i="1" dirty="0">
              <a:solidFill>
                <a:schemeClr val="tx1">
                  <a:lumMod val="85000"/>
                  <a:lumOff val="15000"/>
                </a:schemeClr>
              </a:solidFill>
              <a:latin typeface="Segoe UI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7235374" y="4586655"/>
            <a:ext cx="43470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0922000" y="2771424"/>
            <a:ext cx="731520" cy="73152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bject 898"/>
          <p:cNvSpPr txBox="1"/>
          <p:nvPr/>
        </p:nvSpPr>
        <p:spPr>
          <a:xfrm>
            <a:off x="11141621" y="2851072"/>
            <a:ext cx="440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3600" b="1" i="1" dirty="0">
                <a:solidFill>
                  <a:srgbClr val="CE5448"/>
                </a:solidFill>
                <a:cs typeface="Arial"/>
              </a:rPr>
              <a:t>2</a:t>
            </a:r>
            <a:endParaRPr lang="da-DK" sz="36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Rectángulo"/>
          <p:cNvSpPr/>
          <p:nvPr/>
        </p:nvSpPr>
        <p:spPr>
          <a:xfrm>
            <a:off x="6386837" y="387611"/>
            <a:ext cx="5466496" cy="5651945"/>
          </a:xfrm>
          <a:prstGeom prst="rect">
            <a:avLst/>
          </a:prstGeom>
          <a:solidFill>
            <a:schemeClr val="bg1"/>
          </a:solidFill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CO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F339085-2070-954C-B144-2664FC6927FF}"/>
              </a:ext>
            </a:extLst>
          </p:cNvPr>
          <p:cNvSpPr/>
          <p:nvPr/>
        </p:nvSpPr>
        <p:spPr>
          <a:xfrm>
            <a:off x="363860" y="1548708"/>
            <a:ext cx="5492251" cy="55091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Composición del Valor Agregado según tipo de actividad en la Economía Naranja</a:t>
            </a:r>
          </a:p>
          <a:p>
            <a:r>
              <a:rPr lang="es-CO" sz="2000" b="1" dirty="0">
                <a:solidFill>
                  <a:srgbClr val="262626"/>
                </a:solidFill>
                <a:cs typeface="Arial"/>
              </a:rPr>
              <a:t>Total Nacional 2014 – 2019</a:t>
            </a:r>
            <a:r>
              <a:rPr lang="es-CO" sz="2000" b="1" baseline="30000" dirty="0">
                <a:solidFill>
                  <a:srgbClr val="262626"/>
                </a:solidFill>
                <a:cs typeface="Arial"/>
              </a:rPr>
              <a:t>pr</a:t>
            </a:r>
          </a:p>
          <a:p>
            <a:endParaRPr lang="es-CO" sz="2000" b="1" baseline="30000" dirty="0">
              <a:solidFill>
                <a:srgbClr val="262626"/>
              </a:solidFill>
              <a:cs typeface="Arial"/>
            </a:endParaRPr>
          </a:p>
          <a:p>
            <a:endParaRPr lang="es-CO" sz="1300" baseline="30000" dirty="0"/>
          </a:p>
          <a:p>
            <a:r>
              <a:rPr lang="es-CO" sz="1400" dirty="0"/>
              <a:t>El 52,7% del valor agregado total generado por la                   Economía Naranja corresponde a las actividades económicas            de inclusión parcial,  y el 47,3% corresponde a las actividades de  inclusión total.</a:t>
            </a:r>
            <a:br>
              <a:rPr lang="es-CO" sz="1400" dirty="0"/>
            </a:br>
            <a:endParaRPr lang="es-CO" dirty="0"/>
          </a:p>
          <a:p>
            <a:r>
              <a:rPr lang="es-CO" sz="1400" dirty="0"/>
              <a:t>La información que se presenta es el peso relativo del Valor Agregado de la Economía Naranja con respecto al Valor         Agregado del total de la economía nacional. </a:t>
            </a:r>
          </a:p>
          <a:p>
            <a:endParaRPr lang="es-CO" dirty="0"/>
          </a:p>
          <a:p>
            <a:r>
              <a:rPr lang="es-CO" sz="1400" dirty="0"/>
              <a:t>Se realizan los cálculos con referencia a 101 de las 103 actividades definidas de Economía Naranja. No hay información para: </a:t>
            </a:r>
            <a:br>
              <a:rPr lang="es-CO" sz="1400" dirty="0"/>
            </a:br>
            <a:endParaRPr lang="es-CO" sz="1400" dirty="0"/>
          </a:p>
          <a:p>
            <a:endParaRPr lang="es-CO" sz="1400" b="1" i="1" dirty="0"/>
          </a:p>
          <a:p>
            <a:pPr marL="352425">
              <a:spcAft>
                <a:spcPts val="1200"/>
              </a:spcAft>
            </a:pPr>
            <a:r>
              <a:rPr lang="es-CO" sz="1400" b="1" i="1" dirty="0"/>
              <a:t>6311 </a:t>
            </a:r>
            <a:r>
              <a:rPr lang="es-CO" sz="1400" i="1" dirty="0"/>
              <a:t>- Procesamiento de datos, alojamiento (hosting) y actividades relacionadas. </a:t>
            </a:r>
          </a:p>
          <a:p>
            <a:pPr marL="352425">
              <a:spcAft>
                <a:spcPts val="1200"/>
              </a:spcAft>
            </a:pPr>
            <a:r>
              <a:rPr lang="es-CO" sz="1400" b="1" i="1" dirty="0"/>
              <a:t>8412 </a:t>
            </a:r>
            <a:r>
              <a:rPr lang="es-CO" sz="1400" i="1" dirty="0"/>
              <a:t>- Actividades ejecutivas de la administración pública.</a:t>
            </a:r>
          </a:p>
          <a:p>
            <a:pPr marL="352425">
              <a:spcAft>
                <a:spcPts val="1200"/>
              </a:spcAft>
            </a:pPr>
            <a:endParaRPr lang="es-CO" sz="1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81D873-1917-E34B-99BD-E9505F704015}"/>
              </a:ext>
            </a:extLst>
          </p:cNvPr>
          <p:cNvSpPr/>
          <p:nvPr/>
        </p:nvSpPr>
        <p:spPr>
          <a:xfrm>
            <a:off x="6134349" y="6295249"/>
            <a:ext cx="5845986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s-CO" sz="1200" b="1" dirty="0"/>
              <a:t>Fuente: </a:t>
            </a:r>
            <a:r>
              <a:rPr lang="es-CO" sz="1200" dirty="0"/>
              <a:t>DANE, Cuenta Satélite de Cultura y Economía Naranja –CSCEN–.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3278" y="805962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7"/>
              </a:spcBef>
            </a:pPr>
            <a:r>
              <a:rPr lang="es-ES" sz="2000" b="1" dirty="0">
                <a:solidFill>
                  <a:srgbClr val="E96052"/>
                </a:solidFill>
                <a:cs typeface="Segoe UI"/>
              </a:rPr>
              <a:t>Información del Tercer reporte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1407067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" name="Grupo 7"/>
          <p:cNvGrpSpPr>
            <a:grpSpLocks/>
          </p:cNvGrpSpPr>
          <p:nvPr/>
        </p:nvGrpSpPr>
        <p:grpSpPr>
          <a:xfrm>
            <a:off x="510905" y="5847428"/>
            <a:ext cx="144000" cy="144000"/>
            <a:chOff x="1657459" y="1664869"/>
            <a:chExt cx="194387" cy="19438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upo 7"/>
          <p:cNvGrpSpPr>
            <a:grpSpLocks/>
          </p:cNvGrpSpPr>
          <p:nvPr/>
        </p:nvGrpSpPr>
        <p:grpSpPr>
          <a:xfrm>
            <a:off x="510905" y="6423661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pic>
        <p:nvPicPr>
          <p:cNvPr id="15" name="Imagen 14" descr="ddd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" t="14716" r="64677" b="11887"/>
          <a:stretch/>
        </p:blipFill>
        <p:spPr>
          <a:xfrm>
            <a:off x="6914190" y="562462"/>
            <a:ext cx="4412387" cy="50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5136444" y="395112"/>
            <a:ext cx="6632223" cy="5136444"/>
          </a:xfrm>
          <a:prstGeom prst="rect">
            <a:avLst/>
          </a:prstGeom>
          <a:solidFill>
            <a:schemeClr val="bg1"/>
          </a:solidFill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CO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223512-FAC1-9B42-AD82-15126F2E08D2}"/>
              </a:ext>
            </a:extLst>
          </p:cNvPr>
          <p:cNvSpPr/>
          <p:nvPr/>
        </p:nvSpPr>
        <p:spPr>
          <a:xfrm>
            <a:off x="418643" y="6162055"/>
            <a:ext cx="5889024" cy="5232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200" b="1" dirty="0"/>
              <a:t>Fuente: </a:t>
            </a:r>
            <a:r>
              <a:rPr lang="es-CO" sz="1200" dirty="0"/>
              <a:t>DANE, Cuenta Satélite de Cultura y Economía Naranja – CSCEN.</a:t>
            </a:r>
          </a:p>
          <a:p>
            <a:r>
              <a:rPr lang="es-CO" sz="1400" b="1" dirty="0">
                <a:solidFill>
                  <a:srgbClr val="262626"/>
                </a:solidFill>
              </a:rPr>
              <a:t>pr: </a:t>
            </a:r>
            <a:r>
              <a:rPr lang="es-CO" sz="1200" dirty="0"/>
              <a:t>preliminar.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9259A94-E231-014A-A4FC-E3D93822DB6C}"/>
              </a:ext>
            </a:extLst>
          </p:cNvPr>
          <p:cNvSpPr/>
          <p:nvPr/>
        </p:nvSpPr>
        <p:spPr>
          <a:xfrm>
            <a:off x="406193" y="5703054"/>
            <a:ext cx="11150807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200" dirty="0"/>
              <a:t>*Valor agregado: es el mayor valor creado en el proceso de producción por efecto de la combinación de factores. Se obtiene como diferencia entre el valor de la producción y el consumo intermedio.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9119826-5066-6242-9465-BFF497CC71DA}"/>
              </a:ext>
            </a:extLst>
          </p:cNvPr>
          <p:cNvSpPr/>
          <p:nvPr/>
        </p:nvSpPr>
        <p:spPr>
          <a:xfrm>
            <a:off x="363862" y="3305917"/>
            <a:ext cx="3671916" cy="17851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800" dirty="0"/>
              <a:t>La composición del valor agregado* por cada una de las áreas de la Economía Naranja es: Creaciones funcionales, con 45,6%; Artes y patrimonio, 29,2%; e Industrias culturales, 25,2%.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0994C71-2841-5641-ABDD-C2997B518655}"/>
              </a:ext>
            </a:extLst>
          </p:cNvPr>
          <p:cNvSpPr/>
          <p:nvPr/>
        </p:nvSpPr>
        <p:spPr>
          <a:xfrm>
            <a:off x="335638" y="1952730"/>
            <a:ext cx="4589140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Composición del valor agregado según áreas de la Economía Naranja </a:t>
            </a:r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Promedio 2014-2019</a:t>
            </a:r>
            <a:r>
              <a:rPr lang="es-CO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</a:t>
            </a:r>
          </a:p>
        </p:txBody>
      </p:sp>
      <p:sp>
        <p:nvSpPr>
          <p:cNvPr id="8" name="5 Rectángulo"/>
          <p:cNvSpPr/>
          <p:nvPr/>
        </p:nvSpPr>
        <p:spPr>
          <a:xfrm>
            <a:off x="383278" y="975296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7"/>
              </a:spcBef>
            </a:pPr>
            <a:r>
              <a:rPr lang="es-ES" sz="2000" b="1" dirty="0">
                <a:solidFill>
                  <a:srgbClr val="E96052"/>
                </a:solidFill>
                <a:cs typeface="Segoe UI"/>
              </a:rPr>
              <a:t>Información del Tercer reporte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1661069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Imagen 10" descr="gggg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0"/>
          <a:stretch/>
        </p:blipFill>
        <p:spPr>
          <a:xfrm>
            <a:off x="5109348" y="621199"/>
            <a:ext cx="4580752" cy="4293702"/>
          </a:xfrm>
          <a:prstGeom prst="rect">
            <a:avLst/>
          </a:prstGeom>
        </p:spPr>
      </p:pic>
      <p:pic>
        <p:nvPicPr>
          <p:cNvPr id="12" name="Imagen 11" descr="gggg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5" r="24675"/>
          <a:stretch/>
        </p:blipFill>
        <p:spPr>
          <a:xfrm>
            <a:off x="8157348" y="2476500"/>
            <a:ext cx="3450452" cy="15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5324929" y="381001"/>
            <a:ext cx="6540499" cy="6268356"/>
          </a:xfrm>
          <a:prstGeom prst="rect">
            <a:avLst/>
          </a:prstGeom>
          <a:solidFill>
            <a:schemeClr val="bg1"/>
          </a:solidFill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CO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0AE22E3-05D8-DD4C-BC7F-FE4BD3F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53" y="1817918"/>
            <a:ext cx="3536111" cy="166198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>
            <a:defPPr>
              <a:defRPr lang="es-CO"/>
            </a:defPPr>
            <a:lvl1pPr>
              <a:defRPr sz="2700" b="1">
                <a:solidFill>
                  <a:srgbClr val="B6004B"/>
                </a:solidFill>
                <a:cs typeface="Arial"/>
              </a:defRPr>
            </a:lvl1pPr>
          </a:lstStyle>
          <a:p>
            <a:pPr marL="16933"/>
            <a:r>
              <a:rPr lang="es-CO" sz="2000" dirty="0">
                <a:solidFill>
                  <a:srgbClr val="E96052"/>
                </a:solidFill>
              </a:rPr>
              <a:t>Participación del valor agregado de la Economía Naranja en el total del valor agregado nacional 2014-2019</a:t>
            </a:r>
            <a:r>
              <a:rPr lang="es-CO" sz="2000" baseline="30000" dirty="0">
                <a:solidFill>
                  <a:srgbClr val="E96052"/>
                </a:solidFill>
              </a:rPr>
              <a:t>pr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2D27A5E-9CFA-3D4E-ADEC-D474A55C38EA}"/>
              </a:ext>
            </a:extLst>
          </p:cNvPr>
          <p:cNvSpPr/>
          <p:nvPr/>
        </p:nvSpPr>
        <p:spPr>
          <a:xfrm>
            <a:off x="418642" y="5766945"/>
            <a:ext cx="3476025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200" b="1" dirty="0"/>
              <a:t>Fuente: </a:t>
            </a:r>
            <a:r>
              <a:rPr lang="es-CO" sz="1200" dirty="0"/>
              <a:t>DANE, Cuenta Satélite de Cultura y Economía Naranja – CSCEN.</a:t>
            </a:r>
          </a:p>
          <a:p>
            <a:r>
              <a:rPr lang="es-CO" sz="1200" b="1" dirty="0"/>
              <a:t>p: </a:t>
            </a:r>
            <a:r>
              <a:rPr lang="es-CO" sz="1200" dirty="0"/>
              <a:t>provisional.</a:t>
            </a:r>
          </a:p>
          <a:p>
            <a:r>
              <a:rPr lang="es-CO" sz="1200" b="1" dirty="0"/>
              <a:t>pr: </a:t>
            </a:r>
            <a:r>
              <a:rPr lang="es-CO" sz="1200" dirty="0"/>
              <a:t>preliminar.</a:t>
            </a:r>
          </a:p>
        </p:txBody>
      </p:sp>
      <p:sp>
        <p:nvSpPr>
          <p:cNvPr id="5" name="5 Rectángulo"/>
          <p:cNvSpPr/>
          <p:nvPr/>
        </p:nvSpPr>
        <p:spPr>
          <a:xfrm>
            <a:off x="383278" y="890629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7"/>
              </a:spcBef>
            </a:pPr>
            <a:r>
              <a:rPr lang="es-ES" sz="2000" b="1" dirty="0">
                <a:solidFill>
                  <a:srgbClr val="E96052"/>
                </a:solidFill>
                <a:cs typeface="Segoe UI"/>
              </a:rPr>
              <a:t>Información del Tercer reporte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1604624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Imagen 7" descr="ddd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9"/>
          <a:stretch/>
        </p:blipFill>
        <p:spPr>
          <a:xfrm>
            <a:off x="5488213" y="-145142"/>
            <a:ext cx="6241143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6596292" y="514610"/>
            <a:ext cx="5091427" cy="6092311"/>
          </a:xfrm>
          <a:prstGeom prst="rect">
            <a:avLst/>
          </a:prstGeom>
          <a:solidFill>
            <a:schemeClr val="bg1"/>
          </a:solidFill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CO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48312" y="6336120"/>
            <a:ext cx="6096000" cy="261606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 defTabSz="609523"/>
            <a:r>
              <a:rPr lang="es-CO" sz="1100" b="1" dirty="0">
                <a:solidFill>
                  <a:prstClr val="black"/>
                </a:solidFill>
                <a:latin typeface="Segoe UI"/>
              </a:rPr>
              <a:t>Fuente: </a:t>
            </a:r>
            <a:r>
              <a:rPr lang="es-CO" sz="1100" dirty="0">
                <a:solidFill>
                  <a:prstClr val="black"/>
                </a:solidFill>
                <a:latin typeface="Segoe UI"/>
              </a:rPr>
              <a:t>DANE; Alcaldía Mayor de Bogotá – Secretaría de Cultura, Recreación y Deporte</a:t>
            </a:r>
          </a:p>
        </p:txBody>
      </p:sp>
      <p:sp>
        <p:nvSpPr>
          <p:cNvPr id="12" name="object 898"/>
          <p:cNvSpPr txBox="1"/>
          <p:nvPr/>
        </p:nvSpPr>
        <p:spPr>
          <a:xfrm>
            <a:off x="427397" y="848861"/>
            <a:ext cx="499896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609523"/>
            <a:r>
              <a:rPr lang="es-ES" sz="2000" b="1" dirty="0">
                <a:solidFill>
                  <a:srgbClr val="E96052"/>
                </a:solidFill>
                <a:latin typeface="Segoe UI"/>
                <a:cs typeface="Arial" panose="020B0604020202020204" pitchFamily="34" charset="0"/>
              </a:rPr>
              <a:t>Composición del valor agregado según tipo de actividad en la Economía Naranja Bogotá</a:t>
            </a:r>
          </a:p>
          <a:p>
            <a:pPr marL="16933" defTabSz="609523"/>
            <a:r>
              <a:rPr lang="es-ES" sz="2000" b="1" dirty="0">
                <a:solidFill>
                  <a:srgbClr val="0D0D0D"/>
                </a:solidFill>
                <a:latin typeface="Segoe UI"/>
                <a:cs typeface="Arial" panose="020B0604020202020204" pitchFamily="34" charset="0"/>
              </a:rPr>
              <a:t>Promedio 2014 – 2019</a:t>
            </a:r>
            <a:r>
              <a:rPr lang="es-ES" sz="2000" b="1" baseline="30000" dirty="0">
                <a:solidFill>
                  <a:srgbClr val="0D0D0D"/>
                </a:solidFill>
                <a:latin typeface="Segoe UI"/>
                <a:cs typeface="Arial" panose="020B0604020202020204" pitchFamily="34" charset="0"/>
              </a:rPr>
              <a:t>pr</a:t>
            </a:r>
            <a:endParaRPr lang="da-DK" sz="2000" b="1" baseline="30000" dirty="0">
              <a:solidFill>
                <a:srgbClr val="0D0D0D"/>
              </a:solidFill>
              <a:latin typeface="Segoe UI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0431" y="2688112"/>
            <a:ext cx="4950191" cy="364714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Segoe UI"/>
              </a:rPr>
              <a:t>El </a:t>
            </a:r>
            <a:r>
              <a:rPr lang="es-CO" sz="1400" b="1" dirty="0">
                <a:solidFill>
                  <a:srgbClr val="E96052"/>
                </a:solidFill>
                <a:latin typeface="Segoe UI"/>
              </a:rPr>
              <a:t>66,6% </a:t>
            </a:r>
            <a:r>
              <a:rPr lang="es-CO" sz="1200" dirty="0">
                <a:solidFill>
                  <a:prstClr val="black"/>
                </a:solidFill>
                <a:latin typeface="Segoe UI"/>
              </a:rPr>
              <a:t>del valor agregado generado por la Economía Naranja de Bogotá corresponde a las actividades económicas de inclusión parcial, y el </a:t>
            </a:r>
            <a:r>
              <a:rPr lang="es-CO" sz="1400" b="1" dirty="0">
                <a:solidFill>
                  <a:srgbClr val="E96052"/>
                </a:solidFill>
                <a:latin typeface="Segoe UI"/>
              </a:rPr>
              <a:t>33,4%</a:t>
            </a:r>
            <a:r>
              <a:rPr lang="es-CO" sz="1400" dirty="0">
                <a:solidFill>
                  <a:srgbClr val="E96052"/>
                </a:solidFill>
                <a:latin typeface="Segoe UI"/>
              </a:rPr>
              <a:t> </a:t>
            </a:r>
            <a:r>
              <a:rPr lang="es-CO" sz="1200" dirty="0">
                <a:solidFill>
                  <a:prstClr val="black"/>
                </a:solidFill>
                <a:latin typeface="Segoe UI"/>
              </a:rPr>
              <a:t>corresponde a las actividades de inclusión total. </a:t>
            </a:r>
          </a:p>
          <a:p>
            <a:endParaRPr lang="es-CO" sz="1200" i="1" dirty="0">
              <a:solidFill>
                <a:prstClr val="black"/>
              </a:solidFill>
              <a:latin typeface="Segoe UI"/>
            </a:endParaRPr>
          </a:p>
          <a:p>
            <a:r>
              <a:rPr lang="es-CO" sz="1200" dirty="0">
                <a:solidFill>
                  <a:prstClr val="black"/>
                </a:solidFill>
                <a:latin typeface="Segoe UI"/>
              </a:rPr>
              <a:t>Los cálculos se realizan para </a:t>
            </a:r>
            <a:r>
              <a:rPr lang="es-CO" sz="1400" b="1" dirty="0">
                <a:solidFill>
                  <a:srgbClr val="EF6F64"/>
                </a:solidFill>
                <a:latin typeface="Segoe UI"/>
              </a:rPr>
              <a:t>85</a:t>
            </a:r>
            <a:r>
              <a:rPr lang="es-CO" sz="1200" dirty="0">
                <a:solidFill>
                  <a:srgbClr val="EF6F64"/>
                </a:solidFill>
                <a:latin typeface="Segoe UI"/>
              </a:rPr>
              <a:t> </a:t>
            </a:r>
            <a:r>
              <a:rPr lang="es-CO" sz="1200" dirty="0">
                <a:solidFill>
                  <a:prstClr val="black"/>
                </a:solidFill>
                <a:latin typeface="Segoe UI"/>
              </a:rPr>
              <a:t>de las </a:t>
            </a:r>
            <a:r>
              <a:rPr lang="es-CO" sz="1400" b="1" dirty="0">
                <a:solidFill>
                  <a:srgbClr val="EF6F64"/>
                </a:solidFill>
                <a:latin typeface="Segoe UI"/>
              </a:rPr>
              <a:t>103</a:t>
            </a:r>
            <a:r>
              <a:rPr lang="es-CO" sz="1200" dirty="0">
                <a:solidFill>
                  <a:prstClr val="black"/>
                </a:solidFill>
                <a:latin typeface="Segoe UI"/>
              </a:rPr>
              <a:t> actividades definidas de Economía Naranja. No hay información para:</a:t>
            </a:r>
          </a:p>
          <a:p>
            <a:endParaRPr lang="es-CO" sz="1200" dirty="0">
              <a:solidFill>
                <a:prstClr val="black"/>
              </a:solidFill>
              <a:latin typeface="Segoe UI"/>
            </a:endParaRPr>
          </a:p>
          <a:p>
            <a:endParaRPr lang="es-CO" sz="1200" dirty="0">
              <a:solidFill>
                <a:prstClr val="black"/>
              </a:solidFill>
              <a:latin typeface="Segoe UI"/>
            </a:endParaRPr>
          </a:p>
          <a:p>
            <a:pPr>
              <a:buClr>
                <a:srgbClr val="E96052"/>
              </a:buClr>
            </a:pPr>
            <a:r>
              <a:rPr lang="es-CO" sz="3200" b="1" dirty="0">
                <a:solidFill>
                  <a:srgbClr val="E96052"/>
                </a:solidFill>
                <a:latin typeface="Segoe UI"/>
              </a:rPr>
              <a:t>6311</a:t>
            </a:r>
            <a:endParaRPr lang="es-CO" sz="1200" dirty="0">
              <a:solidFill>
                <a:prstClr val="black"/>
              </a:solidFill>
              <a:latin typeface="Segoe UI"/>
            </a:endParaRPr>
          </a:p>
          <a:p>
            <a:pPr>
              <a:buClr>
                <a:srgbClr val="E96052"/>
              </a:buClr>
            </a:pPr>
            <a:endParaRPr lang="es-CO" sz="1200" dirty="0">
              <a:solidFill>
                <a:prstClr val="black"/>
              </a:solidFill>
              <a:latin typeface="Segoe UI"/>
            </a:endParaRPr>
          </a:p>
          <a:p>
            <a:pPr>
              <a:buClr>
                <a:srgbClr val="E96052"/>
              </a:buClr>
            </a:pPr>
            <a:r>
              <a:rPr lang="es-CO" sz="3200" b="1" dirty="0">
                <a:solidFill>
                  <a:srgbClr val="E96052"/>
                </a:solidFill>
                <a:latin typeface="Segoe UI"/>
              </a:rPr>
              <a:t>8412 </a:t>
            </a:r>
          </a:p>
          <a:p>
            <a:pPr>
              <a:buClr>
                <a:srgbClr val="E96052"/>
              </a:buClr>
            </a:pPr>
            <a:endParaRPr lang="es-CO" sz="1200" dirty="0">
              <a:solidFill>
                <a:prstClr val="black"/>
              </a:solidFill>
              <a:latin typeface="Segoe UI"/>
            </a:endParaRPr>
          </a:p>
          <a:p>
            <a:pPr marL="92072" indent="-92072">
              <a:buClr>
                <a:srgbClr val="E96052"/>
              </a:buClr>
              <a:buFont typeface="Arial"/>
              <a:buChar char="•"/>
            </a:pPr>
            <a:r>
              <a:rPr lang="es-CO" sz="1200" dirty="0">
                <a:solidFill>
                  <a:srgbClr val="CE5448"/>
                </a:solidFill>
                <a:latin typeface="Segoe UI"/>
              </a:rPr>
              <a:t> </a:t>
            </a:r>
            <a:r>
              <a:rPr lang="es-CO" sz="1200" dirty="0">
                <a:solidFill>
                  <a:prstClr val="black"/>
                </a:solidFill>
                <a:latin typeface="Segoe UI"/>
              </a:rPr>
              <a:t>Actividades relacionadas con Turismo Cultural.</a:t>
            </a:r>
          </a:p>
          <a:p>
            <a:pPr marL="285744" indent="-285744">
              <a:buClr>
                <a:srgbClr val="E96052"/>
              </a:buClr>
              <a:buFont typeface="Arial"/>
              <a:buChar char="•"/>
            </a:pPr>
            <a:endParaRPr lang="es-CO" sz="1400" i="1" dirty="0">
              <a:solidFill>
                <a:prstClr val="black"/>
              </a:solidFill>
              <a:latin typeface="Segoe UI"/>
            </a:endParaRPr>
          </a:p>
          <a:p>
            <a:pPr marL="285724" indent="-285724">
              <a:buFontTx/>
              <a:buChar char="-"/>
            </a:pPr>
            <a:endParaRPr lang="es-CO" sz="1500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581315"/>
              </p:ext>
            </p:extLst>
          </p:nvPr>
        </p:nvGraphicFramePr>
        <p:xfrm>
          <a:off x="6743146" y="622513"/>
          <a:ext cx="4878167" cy="581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653442" y="4290946"/>
            <a:ext cx="2746055" cy="4924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Segoe UI"/>
              </a:rPr>
              <a:t>Procesamiento de datos, alojamiento (hosting) y actividades relacionadas. </a:t>
            </a:r>
            <a:endParaRPr lang="es-ES" sz="12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53442" y="4946658"/>
            <a:ext cx="2746055" cy="4924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buClr>
                <a:srgbClr val="E96052"/>
              </a:buClr>
            </a:pPr>
            <a:r>
              <a:rPr lang="es-CO" sz="1200" dirty="0">
                <a:solidFill>
                  <a:prstClr val="black"/>
                </a:solidFill>
                <a:latin typeface="Segoe UI"/>
              </a:rPr>
              <a:t>Actividades ejecutivas de la administración pública.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2338401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7985760" y="5618480"/>
            <a:ext cx="264160" cy="264160"/>
          </a:xfrm>
          <a:prstGeom prst="ellipse">
            <a:avLst/>
          </a:prstGeom>
          <a:solidFill>
            <a:srgbClr val="EBA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7985760" y="6082248"/>
            <a:ext cx="264160" cy="264160"/>
          </a:xfrm>
          <a:prstGeom prst="ellipse">
            <a:avLst/>
          </a:prstGeom>
          <a:solidFill>
            <a:srgbClr val="E96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2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53">
            <a:extLst>
              <a:ext uri="{FF2B5EF4-FFF2-40B4-BE49-F238E27FC236}">
                <a16:creationId xmlns:a16="http://schemas.microsoft.com/office/drawing/2014/main" xmlns="" id="{F3E8A0F8-9EF1-44E2-B12E-5B6A793CCEBD}"/>
              </a:ext>
            </a:extLst>
          </p:cNvPr>
          <p:cNvSpPr txBox="1">
            <a:spLocks/>
          </p:cNvSpPr>
          <p:nvPr/>
        </p:nvSpPr>
        <p:spPr>
          <a:xfrm>
            <a:off x="4252552" y="3405082"/>
            <a:ext cx="7417416" cy="1803143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09585">
              <a:spcBef>
                <a:spcPts val="167"/>
              </a:spcBef>
              <a:buNone/>
              <a:defRPr/>
            </a:pPr>
            <a:r>
              <a:rPr lang="es-ES" sz="4300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Información </a:t>
            </a:r>
          </a:p>
          <a:p>
            <a:pPr marL="0" indent="0" algn="r" defTabSz="609585">
              <a:spcBef>
                <a:spcPts val="167"/>
              </a:spcBef>
              <a:buNone/>
              <a:defRPr/>
            </a:pPr>
            <a:r>
              <a:rPr lang="es-ES" sz="4300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estadística disponible</a:t>
            </a:r>
          </a:p>
          <a:p>
            <a:pPr marL="0" indent="0" algn="r" defTabSz="609585">
              <a:spcBef>
                <a:spcPts val="167"/>
              </a:spcBef>
              <a:buNone/>
              <a:defRPr/>
            </a:pPr>
            <a:endParaRPr lang="es-ES" sz="2700" i="1" dirty="0">
              <a:solidFill>
                <a:srgbClr val="CE5448"/>
              </a:solidFill>
              <a:latin typeface="Segoe UI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5933440" y="5437271"/>
            <a:ext cx="57186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0922000" y="2275840"/>
            <a:ext cx="731520" cy="73152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bject 898"/>
          <p:cNvSpPr txBox="1"/>
          <p:nvPr/>
        </p:nvSpPr>
        <p:spPr>
          <a:xfrm>
            <a:off x="11141621" y="2355488"/>
            <a:ext cx="440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3600" b="1" i="1" dirty="0">
                <a:solidFill>
                  <a:srgbClr val="CE5448"/>
                </a:solidFill>
                <a:cs typeface="Arial"/>
              </a:rPr>
              <a:t>3</a:t>
            </a:r>
            <a:endParaRPr lang="da-DK" sz="36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442200" y="0"/>
            <a:ext cx="474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i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C4A8ED8-209F-4E41-9B32-49DC8DD4F2EE}"/>
              </a:ext>
            </a:extLst>
          </p:cNvPr>
          <p:cNvSpPr/>
          <p:nvPr/>
        </p:nvSpPr>
        <p:spPr>
          <a:xfrm>
            <a:off x="410712" y="785864"/>
            <a:ext cx="71193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Productos de Investigación + Creación (I+C)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339085-2070-954C-B144-2664FC6927FF}"/>
              </a:ext>
            </a:extLst>
          </p:cNvPr>
          <p:cNvSpPr/>
          <p:nvPr/>
        </p:nvSpPr>
        <p:spPr>
          <a:xfrm>
            <a:off x="8132330" y="1971046"/>
            <a:ext cx="3278177" cy="38164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600" i="1" dirty="0"/>
              <a:t>El </a:t>
            </a:r>
            <a:r>
              <a:rPr lang="es-ES" sz="1600" b="1" i="1" dirty="0"/>
              <a:t>95,94% </a:t>
            </a:r>
            <a:r>
              <a:rPr lang="es-ES" sz="1600" i="1" dirty="0"/>
              <a:t>de la producción relacionada con I+C, asociada con </a:t>
            </a:r>
            <a:r>
              <a:rPr lang="es-ES" sz="1600" b="1" i="1" dirty="0"/>
              <a:t>Artes y Patrimonio</a:t>
            </a:r>
            <a:r>
              <a:rPr lang="es-ES" sz="1600" i="1" dirty="0"/>
              <a:t>, corresponde</a:t>
            </a:r>
          </a:p>
          <a:p>
            <a:r>
              <a:rPr lang="es-ES" sz="1600" i="1" dirty="0"/>
              <a:t>a Obras o productos de Arte, Arquitectura y Diseño. De este porcentaje, el</a:t>
            </a:r>
            <a:r>
              <a:rPr lang="es-ES" sz="1600" b="1" i="1" dirty="0"/>
              <a:t> 4,03% </a:t>
            </a:r>
            <a:r>
              <a:rPr lang="es-ES" sz="1600" i="1" dirty="0"/>
              <a:t>corresponde</a:t>
            </a:r>
          </a:p>
          <a:p>
            <a:r>
              <a:rPr lang="es-ES" sz="1600" i="1" dirty="0"/>
              <a:t>a productos que han realizado un aporte significativo a la generación de nuevo conocimiento.</a:t>
            </a:r>
          </a:p>
          <a:p>
            <a:endParaRPr lang="es-ES" sz="1600" i="1" dirty="0"/>
          </a:p>
          <a:p>
            <a:r>
              <a:rPr lang="es-ES" sz="1600" i="1" dirty="0"/>
              <a:t>El producto de Diseño Industrial registrado corresponde a Educación general segmento que hace parte de Artes y Patrimonio.</a:t>
            </a:r>
            <a:endParaRPr lang="es-CO" sz="1200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8EA6FA1-2084-4A8F-9293-51F9FE715052}"/>
              </a:ext>
            </a:extLst>
          </p:cNvPr>
          <p:cNvSpPr txBox="1"/>
          <p:nvPr/>
        </p:nvSpPr>
        <p:spPr>
          <a:xfrm>
            <a:off x="7913577" y="1067779"/>
            <a:ext cx="34969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CO" dirty="0">
                <a:solidFill>
                  <a:srgbClr val="E96052"/>
                </a:solidFill>
              </a:rPr>
              <a:t>Artes y Patrimonio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351790" y="6430545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Plataforma SCIENTI. Colombia - </a:t>
            </a:r>
            <a:r>
              <a:rPr lang="es-ES" sz="1200" dirty="0" err="1"/>
              <a:t>MinCiencias</a:t>
            </a:r>
            <a:r>
              <a:rPr lang="es-ES" sz="1200" dirty="0"/>
              <a:t>, 2019.</a:t>
            </a:r>
            <a:endParaRPr lang="es-CO" sz="3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3313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" name="Grupo 7"/>
          <p:cNvGrpSpPr>
            <a:grpSpLocks/>
          </p:cNvGrpSpPr>
          <p:nvPr/>
        </p:nvGrpSpPr>
        <p:grpSpPr>
          <a:xfrm>
            <a:off x="7917845" y="208032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o 7"/>
          <p:cNvGrpSpPr>
            <a:grpSpLocks/>
          </p:cNvGrpSpPr>
          <p:nvPr/>
        </p:nvGrpSpPr>
        <p:grpSpPr>
          <a:xfrm>
            <a:off x="7917845" y="4775944"/>
            <a:ext cx="144000" cy="144000"/>
            <a:chOff x="1657459" y="1664869"/>
            <a:chExt cx="194387" cy="194387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54276"/>
              </p:ext>
            </p:extLst>
          </p:nvPr>
        </p:nvGraphicFramePr>
        <p:xfrm>
          <a:off x="431800" y="1590834"/>
          <a:ext cx="6642100" cy="4619467"/>
        </p:xfrm>
        <a:graphic>
          <a:graphicData uri="http://schemas.openxmlformats.org/drawingml/2006/table">
            <a:tbl>
              <a:tblPr/>
              <a:tblGrid>
                <a:gridCol w="4547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7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7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14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Tipología de productos I+C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Tipología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3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#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Consultoría en Artes, Arquitectura y Diseño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121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4,03%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Diseño Industrial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0,03%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8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Obras o productos de Arte, Arquitectura y Diseño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2.883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95,94%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3.005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8388F6E-07F2-4370-B508-C1848303E889}"/>
              </a:ext>
            </a:extLst>
          </p:cNvPr>
          <p:cNvSpPr/>
          <p:nvPr/>
        </p:nvSpPr>
        <p:spPr>
          <a:xfrm>
            <a:off x="415289" y="766447"/>
            <a:ext cx="711936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b="1" dirty="0">
                <a:solidFill>
                  <a:srgbClr val="E96052"/>
                </a:solidFill>
                <a:cs typeface="Arial"/>
              </a:rPr>
              <a:t>Productos de I+C por área del Conocimiento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88290" y="6491505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Plataforma SCIENTI. Colombia - </a:t>
            </a:r>
            <a:r>
              <a:rPr lang="es-ES" sz="1200" dirty="0" err="1"/>
              <a:t>MinCiencias</a:t>
            </a:r>
            <a:r>
              <a:rPr lang="es-ES" sz="1200" dirty="0"/>
              <a:t>, 2019.</a:t>
            </a:r>
            <a:endParaRPr lang="es-CO" sz="3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2424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962900" y="0"/>
            <a:ext cx="42291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i="1" dirty="0"/>
          </a:p>
        </p:txBody>
      </p:sp>
      <p:grpSp>
        <p:nvGrpSpPr>
          <p:cNvPr id="11" name="Grupo 7"/>
          <p:cNvGrpSpPr>
            <a:grpSpLocks/>
          </p:cNvGrpSpPr>
          <p:nvPr/>
        </p:nvGrpSpPr>
        <p:grpSpPr>
          <a:xfrm>
            <a:off x="8235345" y="176282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BD78BFA-90D2-4FBC-AB4A-E526867CCFF3}"/>
              </a:ext>
            </a:extLst>
          </p:cNvPr>
          <p:cNvSpPr/>
          <p:nvPr/>
        </p:nvSpPr>
        <p:spPr>
          <a:xfrm>
            <a:off x="8511303" y="1624889"/>
            <a:ext cx="3363197" cy="455509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600" i="1" dirty="0"/>
              <a:t>El </a:t>
            </a:r>
            <a:r>
              <a:rPr lang="es-ES" sz="1600" b="1" i="1" dirty="0"/>
              <a:t>97,0% </a:t>
            </a:r>
            <a:r>
              <a:rPr lang="es-ES" sz="1600" i="1" dirty="0"/>
              <a:t>de los productos resultado de Investigación + Creación asociados a </a:t>
            </a:r>
            <a:r>
              <a:rPr lang="es-ES" sz="1600" b="1" i="1" dirty="0"/>
              <a:t>Artes y Patrimonio </a:t>
            </a:r>
            <a:r>
              <a:rPr lang="es-ES" sz="1600" i="1" dirty="0"/>
              <a:t>se deriva de la gran área Humanidades, siendo las áreas de conocimiento Artes plásticas y visuales las que tienen un mayor registro de productos con un </a:t>
            </a:r>
            <a:r>
              <a:rPr lang="es-ES" sz="1600" b="1" i="1" dirty="0"/>
              <a:t>68,9% (2.011). </a:t>
            </a:r>
            <a:r>
              <a:rPr lang="es-ES" sz="1600" i="1" dirty="0"/>
              <a:t>Las áreas de conocimiento: otras artes y otras humanidades representan el </a:t>
            </a:r>
            <a:r>
              <a:rPr lang="es-ES" sz="1600" b="1" i="1" dirty="0"/>
              <a:t>31,1% </a:t>
            </a:r>
            <a:r>
              <a:rPr lang="es-ES" sz="1600" i="1" dirty="0"/>
              <a:t>restante en las diferentes áreas de conocimiento, así: Danza o Artes </a:t>
            </a:r>
            <a:r>
              <a:rPr lang="es-ES" sz="1600" i="1" dirty="0" err="1"/>
              <a:t>danzarias</a:t>
            </a:r>
            <a:r>
              <a:rPr lang="es-ES" sz="1600" i="1" dirty="0"/>
              <a:t> </a:t>
            </a:r>
            <a:r>
              <a:rPr lang="es-ES" sz="1600" b="1" dirty="0"/>
              <a:t>(4,9%), </a:t>
            </a:r>
            <a:r>
              <a:rPr lang="es-ES" sz="1600" i="1" dirty="0"/>
              <a:t>Teatro, dramaturgia o artes escénicas </a:t>
            </a:r>
            <a:r>
              <a:rPr lang="es-ES" sz="1600" b="1" i="1" dirty="0"/>
              <a:t>(17,1%) </a:t>
            </a:r>
            <a:r>
              <a:rPr lang="es-ES" sz="1600" i="1" dirty="0"/>
              <a:t>y otras artes </a:t>
            </a:r>
            <a:r>
              <a:rPr lang="es-ES" sz="1600" b="1" i="1" dirty="0"/>
              <a:t>(9,6%)</a:t>
            </a:r>
            <a:r>
              <a:rPr lang="es-ES" sz="1600" i="1" dirty="0"/>
              <a:t>, o como es el caso, con otras humanidades </a:t>
            </a:r>
            <a:r>
              <a:rPr lang="es-ES" sz="1600" b="1" i="1" dirty="0"/>
              <a:t>(0,4%).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77932"/>
              </p:ext>
            </p:extLst>
          </p:nvPr>
        </p:nvGraphicFramePr>
        <p:xfrm>
          <a:off x="415289" y="1343840"/>
          <a:ext cx="7048503" cy="5117188"/>
        </p:xfrm>
        <a:graphic>
          <a:graphicData uri="http://schemas.openxmlformats.org/drawingml/2006/table">
            <a:tbl>
              <a:tblPr/>
              <a:tblGrid>
                <a:gridCol w="1115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1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8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Gran Área</a:t>
                      </a:r>
                    </a:p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 /Disciplina</a:t>
                      </a:r>
                    </a:p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Totales Por: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Resultados</a:t>
                      </a:r>
                    </a:p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 Gran Área: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Disciplina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#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37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Ciencias Sociales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Ciencias de la Educación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86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Educación General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86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Geografía Social y Económica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2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Estudios Urbanos (Planificación y Desarrollo)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371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Humanidades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Arte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2.915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2.915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97,0%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A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Artes plásticas y visuales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2.011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Danza o Artes danzarias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114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Teatro, dramaturgia o artes escénicas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499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Otras artes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279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3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Otras humanidades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8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Otras humanidades (se incluye estudios del folclor)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851">
                <a:tc gridSpan="4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                                                                                                                                        Totales</a:t>
                      </a:r>
                    </a:p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3.005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11-05 a la(s) 3.51.04 p. 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71600"/>
            <a:ext cx="6964115" cy="50545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8388F6E-07F2-4370-B508-C1848303E889}"/>
              </a:ext>
            </a:extLst>
          </p:cNvPr>
          <p:cNvSpPr/>
          <p:nvPr/>
        </p:nvSpPr>
        <p:spPr>
          <a:xfrm>
            <a:off x="427989" y="702947"/>
            <a:ext cx="105137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Distribución por sexo y edad de la </a:t>
            </a:r>
          </a:p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población del sector artesanal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Colombia, septiembre 2020</a:t>
            </a:r>
            <a:r>
              <a:rPr lang="es-ES" sz="1200" dirty="0">
                <a:solidFill>
                  <a:srgbClr val="FF0000"/>
                </a:solidFill>
              </a:rPr>
              <a:t>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5218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696200" y="0"/>
            <a:ext cx="4495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i="1" dirty="0"/>
          </a:p>
        </p:txBody>
      </p:sp>
      <p:grpSp>
        <p:nvGrpSpPr>
          <p:cNvPr id="11" name="Grupo 7"/>
          <p:cNvGrpSpPr>
            <a:grpSpLocks/>
          </p:cNvGrpSpPr>
          <p:nvPr/>
        </p:nvGrpSpPr>
        <p:grpSpPr>
          <a:xfrm>
            <a:off x="8324245" y="173488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BD78BFA-90D2-4FBC-AB4A-E526867CCFF3}"/>
              </a:ext>
            </a:extLst>
          </p:cNvPr>
          <p:cNvSpPr/>
          <p:nvPr/>
        </p:nvSpPr>
        <p:spPr>
          <a:xfrm>
            <a:off x="8712201" y="1567838"/>
            <a:ext cx="2832100" cy="45550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800" i="1" dirty="0"/>
              <a:t>El </a:t>
            </a:r>
            <a:r>
              <a:rPr lang="es-ES" sz="1800" b="1" i="1" dirty="0"/>
              <a:t>67,1% </a:t>
            </a:r>
            <a:r>
              <a:rPr lang="es-ES" sz="1800" i="1" dirty="0"/>
              <a:t>de las </a:t>
            </a:r>
            <a:r>
              <a:rPr lang="es-ES" sz="1800" b="1" i="1" dirty="0"/>
              <a:t>32.141</a:t>
            </a:r>
            <a:r>
              <a:rPr lang="es-ES" sz="1800" i="1" dirty="0"/>
              <a:t> personas que se dedican al oficio artesanal tiene más de 40 años y </a:t>
            </a:r>
            <a:r>
              <a:rPr lang="es-ES" sz="1800" b="1" i="1" dirty="0"/>
              <a:t>23,1% </a:t>
            </a:r>
            <a:r>
              <a:rPr lang="es-ES" sz="1800" i="1" dirty="0"/>
              <a:t>tienen más de 60 años, lo que indica que la actividad artesanal es realizada principalmente por adultos y adultos mayores. </a:t>
            </a:r>
          </a:p>
          <a:p>
            <a:endParaRPr lang="es-ES" sz="1800" i="1" dirty="0"/>
          </a:p>
          <a:p>
            <a:r>
              <a:rPr lang="es-ES" sz="1800" i="1" dirty="0"/>
              <a:t>Como se observa en la pirámide existe un mayor número de mujeres participando de la actividad artesanal.</a:t>
            </a:r>
          </a:p>
        </p:txBody>
      </p:sp>
      <p:grpSp>
        <p:nvGrpSpPr>
          <p:cNvPr id="15" name="Grupo 7"/>
          <p:cNvGrpSpPr>
            <a:grpSpLocks/>
          </p:cNvGrpSpPr>
          <p:nvPr/>
        </p:nvGrpSpPr>
        <p:grpSpPr>
          <a:xfrm>
            <a:off x="8355274" y="4681286"/>
            <a:ext cx="144000" cy="144000"/>
            <a:chOff x="1657459" y="1664869"/>
            <a:chExt cx="194387" cy="194387"/>
          </a:xfrm>
        </p:grpSpPr>
        <p:sp>
          <p:nvSpPr>
            <p:cNvPr id="16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7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0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534161"/>
            <a:ext cx="12192000" cy="532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ES"/>
          </a:p>
        </p:txBody>
      </p:sp>
      <p:sp>
        <p:nvSpPr>
          <p:cNvPr id="14" name="2 CuadroTexto"/>
          <p:cNvSpPr txBox="1"/>
          <p:nvPr/>
        </p:nvSpPr>
        <p:spPr>
          <a:xfrm>
            <a:off x="1251429" y="2052144"/>
            <a:ext cx="6866411" cy="38574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Bef>
                <a:spcPts val="800"/>
              </a:spcBef>
              <a:spcAft>
                <a:spcPts val="3600"/>
              </a:spcAft>
            </a:pPr>
            <a:r>
              <a:rPr lang="es-CO" sz="1600" b="1" dirty="0"/>
              <a:t>Aspectos generales de Economía Naranja y el Sistema de Información de Economía Naranja - SIENA.</a:t>
            </a:r>
          </a:p>
          <a:p>
            <a:pPr>
              <a:spcBef>
                <a:spcPts val="800"/>
              </a:spcBef>
              <a:spcAft>
                <a:spcPts val="3600"/>
              </a:spcAft>
            </a:pPr>
            <a:r>
              <a:rPr lang="es-CO" sz="1600" b="1" dirty="0"/>
              <a:t>Principales resultados</a:t>
            </a:r>
          </a:p>
          <a:p>
            <a:pPr>
              <a:spcBef>
                <a:spcPts val="800"/>
              </a:spcBef>
              <a:spcAft>
                <a:spcPts val="3600"/>
              </a:spcAft>
            </a:pPr>
            <a:r>
              <a:rPr lang="es-CO" sz="1600" b="1" dirty="0"/>
              <a:t>Información estadística disponible</a:t>
            </a:r>
          </a:p>
          <a:p>
            <a:pPr>
              <a:spcBef>
                <a:spcPts val="800"/>
              </a:spcBef>
              <a:spcAft>
                <a:spcPts val="3600"/>
              </a:spcAft>
            </a:pPr>
            <a:r>
              <a:rPr lang="es-CO" sz="1600" b="1" dirty="0"/>
              <a:t>Indicadores generales</a:t>
            </a:r>
          </a:p>
          <a:p>
            <a:pPr>
              <a:spcBef>
                <a:spcPts val="800"/>
              </a:spcBef>
              <a:spcAft>
                <a:spcPts val="3600"/>
              </a:spcAft>
            </a:pPr>
            <a:r>
              <a:rPr lang="es-CO" sz="1600" b="1" dirty="0"/>
              <a:t>Comparativo internacional</a:t>
            </a:r>
          </a:p>
        </p:txBody>
      </p:sp>
      <p:sp>
        <p:nvSpPr>
          <p:cNvPr id="6" name="object 898"/>
          <p:cNvSpPr txBox="1"/>
          <p:nvPr/>
        </p:nvSpPr>
        <p:spPr>
          <a:xfrm>
            <a:off x="422820" y="833144"/>
            <a:ext cx="64174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CE5448"/>
                </a:solidFill>
                <a:cs typeface="Arial"/>
              </a:rPr>
              <a:t>Contenido</a:t>
            </a:r>
            <a:endParaRPr lang="da-DK" sz="2000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1383584" y="2880353"/>
            <a:ext cx="223192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579120" y="2157322"/>
            <a:ext cx="538480" cy="53848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898"/>
          <p:cNvSpPr txBox="1"/>
          <p:nvPr/>
        </p:nvSpPr>
        <p:spPr>
          <a:xfrm>
            <a:off x="747941" y="2226810"/>
            <a:ext cx="440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400" b="1" i="1" dirty="0">
                <a:solidFill>
                  <a:srgbClr val="CE5448"/>
                </a:solidFill>
                <a:cs typeface="Arial"/>
              </a:rPr>
              <a:t>1</a:t>
            </a:r>
            <a:endParaRPr lang="da-DK" sz="24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79120" y="3057762"/>
            <a:ext cx="538480" cy="53848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object 898"/>
          <p:cNvSpPr txBox="1"/>
          <p:nvPr/>
        </p:nvSpPr>
        <p:spPr>
          <a:xfrm>
            <a:off x="747941" y="3127250"/>
            <a:ext cx="440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400" b="1" i="1" dirty="0">
                <a:solidFill>
                  <a:srgbClr val="CE5448"/>
                </a:solidFill>
                <a:cs typeface="Arial"/>
              </a:rPr>
              <a:t>2</a:t>
            </a:r>
            <a:endParaRPr lang="da-DK" sz="24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579120" y="3911351"/>
            <a:ext cx="538480" cy="53848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object 898"/>
          <p:cNvSpPr txBox="1"/>
          <p:nvPr/>
        </p:nvSpPr>
        <p:spPr>
          <a:xfrm>
            <a:off x="747941" y="3980839"/>
            <a:ext cx="440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400" b="1" i="1" dirty="0">
                <a:solidFill>
                  <a:srgbClr val="CE5448"/>
                </a:solidFill>
                <a:cs typeface="Arial"/>
              </a:rPr>
              <a:t>3</a:t>
            </a:r>
            <a:endParaRPr lang="da-DK" sz="24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579120" y="4713599"/>
            <a:ext cx="538480" cy="53848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object 898"/>
          <p:cNvSpPr txBox="1"/>
          <p:nvPr/>
        </p:nvSpPr>
        <p:spPr>
          <a:xfrm>
            <a:off x="747941" y="4783087"/>
            <a:ext cx="440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400" b="1" i="1" dirty="0">
                <a:solidFill>
                  <a:srgbClr val="CE5448"/>
                </a:solidFill>
                <a:cs typeface="Arial"/>
              </a:rPr>
              <a:t>4</a:t>
            </a:r>
            <a:endParaRPr lang="da-DK" sz="24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579120" y="5484479"/>
            <a:ext cx="538480" cy="53848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898"/>
          <p:cNvSpPr txBox="1"/>
          <p:nvPr/>
        </p:nvSpPr>
        <p:spPr>
          <a:xfrm>
            <a:off x="747941" y="5553967"/>
            <a:ext cx="440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400" b="1" i="1" dirty="0">
                <a:solidFill>
                  <a:srgbClr val="CE5448"/>
                </a:solidFill>
                <a:cs typeface="Arial"/>
              </a:rPr>
              <a:t>5</a:t>
            </a:r>
            <a:endParaRPr lang="da-DK" sz="24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1383584" y="3705834"/>
            <a:ext cx="223192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1383584" y="4432840"/>
            <a:ext cx="223192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1383584" y="5191060"/>
            <a:ext cx="223192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1383584" y="5995001"/>
            <a:ext cx="223192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300045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grpSp>
        <p:nvGrpSpPr>
          <p:cNvPr id="10" name="Grupo 7"/>
          <p:cNvGrpSpPr>
            <a:grpSpLocks/>
          </p:cNvGrpSpPr>
          <p:nvPr/>
        </p:nvGrpSpPr>
        <p:grpSpPr>
          <a:xfrm>
            <a:off x="8540145" y="2194626"/>
            <a:ext cx="144000" cy="144000"/>
            <a:chOff x="1657459" y="1664869"/>
            <a:chExt cx="194387" cy="19438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8388F6E-07F2-4370-B508-C1848303E889}"/>
              </a:ext>
            </a:extLst>
          </p:cNvPr>
          <p:cNvSpPr/>
          <p:nvPr/>
        </p:nvSpPr>
        <p:spPr>
          <a:xfrm>
            <a:off x="415289" y="812710"/>
            <a:ext cx="541401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Distribución de personas según rangos de ingresos en SMMLV, provenientes de actividades artesanales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Colombia, septiembre 2020</a:t>
            </a:r>
            <a:r>
              <a:rPr lang="es-ES" sz="1200" dirty="0">
                <a:solidFill>
                  <a:srgbClr val="FF0000"/>
                </a:solidFill>
              </a:rPr>
              <a:t>.</a:t>
            </a:r>
            <a:endParaRPr lang="es-CO" sz="100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BD78BFA-90D2-4FBC-AB4A-E526867CCFF3}"/>
              </a:ext>
            </a:extLst>
          </p:cNvPr>
          <p:cNvSpPr/>
          <p:nvPr/>
        </p:nvSpPr>
        <p:spPr>
          <a:xfrm>
            <a:off x="8788400" y="2012473"/>
            <a:ext cx="2984500" cy="372409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800" i="1" dirty="0"/>
              <a:t>El </a:t>
            </a:r>
            <a:r>
              <a:rPr lang="es-CO" sz="1800" b="1" i="1" dirty="0"/>
              <a:t>82,5% </a:t>
            </a:r>
            <a:r>
              <a:rPr lang="es-CO" sz="1800" i="1" dirty="0"/>
              <a:t>del total de las personas registradas </a:t>
            </a:r>
            <a:r>
              <a:rPr lang="es-CO" sz="1800" b="1" i="1" dirty="0"/>
              <a:t>(31.476) </a:t>
            </a:r>
            <a:r>
              <a:rPr lang="es-CO" sz="1800" i="1" dirty="0"/>
              <a:t>manifestaron que el ingreso promedio mensual de sus hogares, proveniente de la actividad artesanal, es inferior a un Salario Mínimo Mensual Legal Vigente - SMMLV. </a:t>
            </a:r>
            <a:endParaRPr lang="es-ES_tradnl" sz="1800" i="1" dirty="0"/>
          </a:p>
          <a:p>
            <a:r>
              <a:rPr lang="es-CO" sz="1800" i="1" dirty="0"/>
              <a:t> </a:t>
            </a:r>
            <a:endParaRPr lang="es-ES_tradnl" sz="1800" i="1" dirty="0"/>
          </a:p>
          <a:p>
            <a:r>
              <a:rPr lang="es-CO" sz="1800" i="1" dirty="0"/>
              <a:t>El </a:t>
            </a:r>
            <a:r>
              <a:rPr lang="es-CO" sz="1800" b="1" i="1" dirty="0"/>
              <a:t>50,7% </a:t>
            </a:r>
            <a:r>
              <a:rPr lang="es-CO" sz="1800" i="1" dirty="0"/>
              <a:t>afirmó que la artesanía es la principal fuente de ingreso del hogar.</a:t>
            </a:r>
            <a:endParaRPr lang="es-ES_tradnl" sz="1800" i="1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9282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Grupo 7"/>
          <p:cNvGrpSpPr>
            <a:grpSpLocks/>
          </p:cNvGrpSpPr>
          <p:nvPr/>
        </p:nvGrpSpPr>
        <p:grpSpPr>
          <a:xfrm>
            <a:off x="8569194" y="4907346"/>
            <a:ext cx="144000" cy="144000"/>
            <a:chOff x="1657459" y="1664869"/>
            <a:chExt cx="194387" cy="194387"/>
          </a:xfrm>
        </p:grpSpPr>
        <p:sp>
          <p:nvSpPr>
            <p:cNvPr id="14" name="Elipse 10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5" name="Elipse 11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0512D903-A7E4-4BCB-B10D-3610CA6E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077147"/>
              </p:ext>
            </p:extLst>
          </p:nvPr>
        </p:nvGraphicFramePr>
        <p:xfrm>
          <a:off x="399414" y="2120900"/>
          <a:ext cx="747458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0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1905002"/>
            <a:ext cx="12191999" cy="1284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643229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1 Rectángulo"/>
          <p:cNvSpPr/>
          <p:nvPr/>
        </p:nvSpPr>
        <p:spPr>
          <a:xfrm>
            <a:off x="313266" y="8072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Régimen de Seguridad</a:t>
            </a:r>
          </a:p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Social en Salud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3334" y="2097574"/>
            <a:ext cx="113594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/>
              <a:t>De </a:t>
            </a:r>
            <a:r>
              <a:rPr lang="es-ES" sz="1700" b="1" dirty="0"/>
              <a:t>30.173</a:t>
            </a:r>
            <a:r>
              <a:rPr lang="es-ES" sz="1700" dirty="0"/>
              <a:t> personas registradas que se dedican a la actividad artesanal el 93,8% tiene afiliación a salud, la mayor parte en régimen subsidiado (69,9%). Por ejemplo, Bogotá el 69,7% de personas que se dedican a la actividad artesanal tiene afiliación al régimen contributivo, mientras que en Chocó 94,5% tiene afiliación al régimen subsidiado.</a:t>
            </a:r>
          </a:p>
        </p:txBody>
      </p:sp>
      <p:pic>
        <p:nvPicPr>
          <p:cNvPr id="9" name="Imagen 8" descr="b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3224813"/>
            <a:ext cx="10922000" cy="3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608667"/>
            <a:ext cx="12191999" cy="1580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361006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1 Rectángulo"/>
          <p:cNvSpPr/>
          <p:nvPr/>
        </p:nvSpPr>
        <p:spPr>
          <a:xfrm>
            <a:off x="355599" y="77904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Forma de aprendizaje de los oficios artesanales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6335" y="1741395"/>
            <a:ext cx="11260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En esta variable de múltiples respuestas, se evidencia que la mayor parte de las personas dedicadas a la actividad artesanal y que hacen parte de la muestra </a:t>
            </a:r>
            <a:r>
              <a:rPr lang="es-ES" sz="1600" b="1" dirty="0"/>
              <a:t>(30.811), </a:t>
            </a:r>
            <a:r>
              <a:rPr lang="es-ES" sz="1600" dirty="0"/>
              <a:t>aprendieron el principal oficio artesanal a través de transmisión familiar, lo que revela el carácter tradicional y cultural de la artesanía. Otra forma de aprendizaje se da en sus comunidades de manera autónoma y con otros artesanos, en sus palabras: viendo y haciendo. En menor proporción, se aprende el oficio en instituciones de capacitación o a través de proyectos de promoción de la actividad artesanal.</a:t>
            </a:r>
          </a:p>
        </p:txBody>
      </p:sp>
      <p:pic>
        <p:nvPicPr>
          <p:cNvPr id="10" name="Imagen 9" descr="aa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298197"/>
            <a:ext cx="10787944" cy="28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1538112"/>
            <a:ext cx="12191999" cy="1580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276339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1 Rectángulo"/>
          <p:cNvSpPr/>
          <p:nvPr/>
        </p:nvSpPr>
        <p:spPr>
          <a:xfrm>
            <a:off x="305661" y="733330"/>
            <a:ext cx="384339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Lugar de producción artesanal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2778" y="1671977"/>
            <a:ext cx="1130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El </a:t>
            </a:r>
            <a:r>
              <a:rPr lang="es-ES" sz="1600" b="1" dirty="0"/>
              <a:t>70% </a:t>
            </a:r>
            <a:r>
              <a:rPr lang="es-ES" sz="1600" dirty="0"/>
              <a:t>de las personas dedicadas a la actividad artesanal y que hacen parte de la muestra </a:t>
            </a:r>
            <a:r>
              <a:rPr lang="es-ES" sz="1600" b="1" dirty="0"/>
              <a:t>(31.006), </a:t>
            </a:r>
            <a:r>
              <a:rPr lang="es-ES" sz="1600" dirty="0"/>
              <a:t>elaboran las piezas artesanales en la vivienda, el 51,4% en cualquier lugar de la vivienda y el 18,6% en un lugar exclusivo dentro de la vivienda. Por otra parte, el 20,7% trabajan en un local independiente; el 3,5% en un espacio comunitario fuera de la vivienda, el 2,4%mientras desarrolla otras actividades</a:t>
            </a:r>
          </a:p>
          <a:p>
            <a:r>
              <a:rPr lang="es-ES" sz="1600" dirty="0"/>
              <a:t>y el 2,1% en el espacio público.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091734A3-347F-4FCA-AE63-F83E581E5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090622"/>
              </p:ext>
            </p:extLst>
          </p:nvPr>
        </p:nvGraphicFramePr>
        <p:xfrm>
          <a:off x="465667" y="3254586"/>
          <a:ext cx="11726333" cy="303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7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20-11-06 a la(s) 3.19.48 p. 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2" y="3095588"/>
            <a:ext cx="9059333" cy="31895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608668"/>
            <a:ext cx="12191999" cy="1552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Rectángulo"/>
          <p:cNvSpPr/>
          <p:nvPr/>
        </p:nvSpPr>
        <p:spPr>
          <a:xfrm>
            <a:off x="313266" y="8072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Dificultades en la comercialización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3186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96332" y="1770756"/>
            <a:ext cx="11726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La principal dificultad que reportan las </a:t>
            </a:r>
            <a:r>
              <a:rPr lang="es-ES" sz="1800" b="1" dirty="0"/>
              <a:t>32.187</a:t>
            </a:r>
            <a:r>
              <a:rPr lang="es-ES" sz="1800" dirty="0"/>
              <a:t> personas que se dedican a la actividad artesanal para comercializar las piezas artesanales es el desconocimiento de los mercados y de las preferencias de los compradores.                    En segundo lugar, se percibe la competencia como una dificultad, al haber producción especializada de los mismos tipos de productos en departamentos como La Guajira y Sucre.</a:t>
            </a:r>
          </a:p>
        </p:txBody>
      </p:sp>
    </p:spTree>
    <p:extLst>
      <p:ext uri="{BB962C8B-B14F-4D97-AF65-F5344CB8AC3E}">
        <p14:creationId xmlns:p14="http://schemas.microsoft.com/office/powerpoint/2010/main" val="1946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Rectángulo"/>
          <p:cNvSpPr/>
          <p:nvPr/>
        </p:nvSpPr>
        <p:spPr>
          <a:xfrm>
            <a:off x="6596292" y="514610"/>
            <a:ext cx="5091427" cy="6092311"/>
          </a:xfrm>
          <a:prstGeom prst="rect">
            <a:avLst/>
          </a:prstGeom>
          <a:solidFill>
            <a:schemeClr val="bg1"/>
          </a:solidFill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CO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313266" y="116004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Ingresos económicos</a:t>
            </a:r>
          </a:p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por el negocio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51524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2080673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352777" y="2340283"/>
            <a:ext cx="460022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El </a:t>
            </a:r>
            <a:r>
              <a:rPr lang="es-ES" sz="1800" b="1" dirty="0"/>
              <a:t>42,9% </a:t>
            </a:r>
            <a:r>
              <a:rPr lang="es-ES" sz="1800" dirty="0"/>
              <a:t>de las personas que se dedican a la actividad artesanal manifestaron devengar un salario a partir de la tenencia y de los ingresos del negocio. De este porcentaje, el </a:t>
            </a:r>
            <a:r>
              <a:rPr lang="es-ES" sz="1800" b="1" dirty="0"/>
              <a:t>72,8% </a:t>
            </a:r>
            <a:r>
              <a:rPr lang="es-ES" sz="1800" dirty="0"/>
              <a:t>recibe ese salario</a:t>
            </a:r>
          </a:p>
          <a:p>
            <a:r>
              <a:rPr lang="es-ES" sz="1800" dirty="0"/>
              <a:t>Mensualmente, sujeto a sus resultados, el </a:t>
            </a:r>
            <a:r>
              <a:rPr lang="es-ES" sz="1800" b="1" dirty="0"/>
              <a:t>20,6% </a:t>
            </a:r>
            <a:r>
              <a:rPr lang="es-ES" sz="1800" dirty="0"/>
              <a:t>recibe una suma fija y el 6,6% tiene un componente fijo y otro variable. Por otro lado, el </a:t>
            </a:r>
            <a:r>
              <a:rPr lang="es-ES" sz="1800" b="1" dirty="0"/>
              <a:t>57,1% </a:t>
            </a:r>
            <a:r>
              <a:rPr lang="es-ES" sz="1800" dirty="0"/>
              <a:t>afirmó no recibir ingresos económicos por el negocio.</a:t>
            </a:r>
          </a:p>
        </p:txBody>
      </p:sp>
      <p:pic>
        <p:nvPicPr>
          <p:cNvPr id="7" name="Imagen 6" descr="Captura de pantalla 2020-11-06 a la(s) 3.17.02 p. 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5742"/>
          <a:stretch/>
        </p:blipFill>
        <p:spPr>
          <a:xfrm>
            <a:off x="6857999" y="783615"/>
            <a:ext cx="4586111" cy="56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561668" y="0"/>
            <a:ext cx="563033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7"/>
          <p:cNvGrpSpPr>
            <a:grpSpLocks/>
          </p:cNvGrpSpPr>
          <p:nvPr/>
        </p:nvGrpSpPr>
        <p:grpSpPr>
          <a:xfrm>
            <a:off x="7153023" y="2164993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41488" y="736713"/>
            <a:ext cx="5599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  <a:cs typeface="Arial"/>
              </a:rPr>
              <a:t>Solicitud de créditos o préstamos para el desarrollo de la actividad artesanal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6766" y="1600894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7351888" y="2069896"/>
            <a:ext cx="42615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/>
              <a:t>El 11,1% de las personas que se dedican a la actividad artesanal ha solicitado créditos o préstamos para el desarrollo de su actividad, de los cuales, el 90,6% recibe aprobación </a:t>
            </a:r>
            <a:r>
              <a:rPr lang="es-ES" sz="1600" b="1" i="1" dirty="0"/>
              <a:t>(3.192). </a:t>
            </a:r>
          </a:p>
          <a:p>
            <a:endParaRPr lang="es-ES" sz="1600" b="1" i="1" dirty="0"/>
          </a:p>
          <a:p>
            <a:r>
              <a:rPr lang="es-ES" sz="1600" i="1" dirty="0"/>
              <a:t>En el 78,4% de los casos, los créditos o préstamos para el desarrollo de la actividad artesanal son otorgados por bancos o entidades financieras, al 10,7% les otorgó el crédito o préstamo una cooperativa, al 5% otra entidad, al 2,6% un familiar o amigo, al 1,6% un prestamista particular.</a:t>
            </a:r>
          </a:p>
        </p:txBody>
      </p:sp>
      <p:pic>
        <p:nvPicPr>
          <p:cNvPr id="9" name="Imagen 8" descr="ggg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7" y="1638300"/>
            <a:ext cx="584355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1608667"/>
            <a:ext cx="12191999" cy="1749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C4A8ED8-209F-4E41-9B32-49DC8DD4F2EE}"/>
              </a:ext>
            </a:extLst>
          </p:cNvPr>
          <p:cNvSpPr/>
          <p:nvPr/>
        </p:nvSpPr>
        <p:spPr>
          <a:xfrm>
            <a:off x="436112" y="840898"/>
            <a:ext cx="109193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Asociatividad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361006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DE366BA-6958-474B-B635-39246C00D92A}"/>
              </a:ext>
            </a:extLst>
          </p:cNvPr>
          <p:cNvSpPr/>
          <p:nvPr/>
        </p:nvSpPr>
        <p:spPr>
          <a:xfrm>
            <a:off x="275590" y="6379746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SIEAA, Artesanías de Colombia.</a:t>
            </a:r>
            <a:endParaRPr lang="es-CO" sz="1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2777" y="1806224"/>
            <a:ext cx="1161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 </a:t>
            </a:r>
            <a:r>
              <a:rPr lang="es-ES" sz="1600" b="1" dirty="0"/>
              <a:t>28,7% </a:t>
            </a:r>
            <a:r>
              <a:rPr lang="es-ES" sz="1600" dirty="0"/>
              <a:t>de las</a:t>
            </a:r>
            <a:r>
              <a:rPr lang="es-ES" sz="1600" b="1" dirty="0"/>
              <a:t> 31.881 </a:t>
            </a:r>
            <a:r>
              <a:rPr lang="es-ES" sz="1600" dirty="0"/>
              <a:t>personas dedicadas a la actividad artesanal caracterizadas pertenece a una asociación u organización artesanal. El departamento en el que mayor proporción pertenece a este tipo de grupos es Cesar, en donde el 82,2% de las personas manifestó estar asociada. En Sucre el </a:t>
            </a:r>
            <a:r>
              <a:rPr lang="es-ES" sz="1600" b="1" dirty="0"/>
              <a:t>45% </a:t>
            </a:r>
            <a:r>
              <a:rPr lang="es-ES" sz="1600" dirty="0"/>
              <a:t>pertenece a una organización, en Córdoba el 42,6% y en Nariño el 41,8%. Del </a:t>
            </a:r>
            <a:r>
              <a:rPr lang="es-ES" sz="1600" b="1" dirty="0"/>
              <a:t>71,3% </a:t>
            </a:r>
            <a:r>
              <a:rPr lang="es-ES" sz="1600" dirty="0"/>
              <a:t>de los artesanos que no se encuentran organizados, el </a:t>
            </a:r>
            <a:r>
              <a:rPr lang="es-ES" sz="1600" b="1" dirty="0"/>
              <a:t>58,9%</a:t>
            </a:r>
            <a:r>
              <a:rPr lang="es-ES" sz="1600" dirty="0"/>
              <a:t> manifestó no pertenecer a asociaciones</a:t>
            </a:r>
          </a:p>
          <a:p>
            <a:r>
              <a:rPr lang="es-ES" sz="1600" dirty="0"/>
              <a:t>por falta de información.</a:t>
            </a:r>
          </a:p>
        </p:txBody>
      </p:sp>
      <p:pic>
        <p:nvPicPr>
          <p:cNvPr id="3" name="Imagen 2" descr="Captura de pantalla 2020-11-06 a la(s) 3.12.51 p. 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51" y="3530599"/>
            <a:ext cx="9491456" cy="24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509932" y="0"/>
            <a:ext cx="46820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7"/>
          <p:cNvGrpSpPr>
            <a:grpSpLocks/>
          </p:cNvGrpSpPr>
          <p:nvPr/>
        </p:nvGrpSpPr>
        <p:grpSpPr>
          <a:xfrm>
            <a:off x="8197245" y="2588326"/>
            <a:ext cx="144000" cy="144000"/>
            <a:chOff x="1657459" y="1664869"/>
            <a:chExt cx="194387" cy="19438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C4A8ED8-209F-4E41-9B32-49DC8DD4F2EE}"/>
              </a:ext>
            </a:extLst>
          </p:cNvPr>
          <p:cNvSpPr/>
          <p:nvPr/>
        </p:nvSpPr>
        <p:spPr>
          <a:xfrm>
            <a:off x="436112" y="798564"/>
            <a:ext cx="1091937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Productos de Investigación + Creación (I+C) </a:t>
            </a:r>
          </a:p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por tipología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339085-2070-954C-B144-2664FC6927FF}"/>
              </a:ext>
            </a:extLst>
          </p:cNvPr>
          <p:cNvSpPr/>
          <p:nvPr/>
        </p:nvSpPr>
        <p:spPr>
          <a:xfrm>
            <a:off x="8460463" y="2449978"/>
            <a:ext cx="2931437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800" i="1" dirty="0"/>
              <a:t>El </a:t>
            </a:r>
            <a:r>
              <a:rPr lang="es-ES" sz="1800" b="1" i="1" dirty="0"/>
              <a:t>99,0% </a:t>
            </a:r>
            <a:r>
              <a:rPr lang="es-ES" sz="1800" i="1" dirty="0"/>
              <a:t>de la producción relacionada con I+C, asociada con Industrias Culturales, corresponde a la tipología de Obras o productos de Arte, Arquitectura y Diseño.</a:t>
            </a:r>
            <a:endParaRPr lang="es-CO" sz="800" i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081D873-1917-E34B-99BD-E9505F704015}"/>
              </a:ext>
            </a:extLst>
          </p:cNvPr>
          <p:cNvSpPr/>
          <p:nvPr/>
        </p:nvSpPr>
        <p:spPr>
          <a:xfrm>
            <a:off x="327633" y="6410273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Plataforma SCIENTI. Colombia - </a:t>
            </a:r>
            <a:r>
              <a:rPr lang="es-ES" sz="1200" dirty="0" err="1"/>
              <a:t>MinCiencias</a:t>
            </a:r>
            <a:r>
              <a:rPr lang="es-ES" sz="1200" dirty="0"/>
              <a:t>, 2019.</a:t>
            </a:r>
            <a:endParaRPr lang="es-CO" sz="3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5726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32968"/>
              </p:ext>
            </p:extLst>
          </p:nvPr>
        </p:nvGraphicFramePr>
        <p:xfrm>
          <a:off x="423333" y="1905001"/>
          <a:ext cx="6680199" cy="4334931"/>
        </p:xfrm>
        <a:graphic>
          <a:graphicData uri="http://schemas.openxmlformats.org/drawingml/2006/table">
            <a:tbl>
              <a:tblPr/>
              <a:tblGrid>
                <a:gridCol w="457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3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3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03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Tipología de productos I+C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Porcentaje(%)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2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Consultoría en artes, arquitectura y diseño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18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4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Obras o productos de arte, arquitectura y diseño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1.794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99,0%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578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1.812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D325CD8-4B9A-43D2-A624-9A97469C352B}"/>
              </a:ext>
            </a:extLst>
          </p:cNvPr>
          <p:cNvSpPr txBox="1"/>
          <p:nvPr/>
        </p:nvSpPr>
        <p:spPr>
          <a:xfrm>
            <a:off x="7913577" y="1067779"/>
            <a:ext cx="34969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CO" dirty="0">
                <a:solidFill>
                  <a:srgbClr val="E96052"/>
                </a:solidFill>
              </a:rPr>
              <a:t>Industrias Culturales</a:t>
            </a:r>
          </a:p>
        </p:txBody>
      </p:sp>
    </p:spTree>
    <p:extLst>
      <p:ext uri="{BB962C8B-B14F-4D97-AF65-F5344CB8AC3E}">
        <p14:creationId xmlns:p14="http://schemas.microsoft.com/office/powerpoint/2010/main" val="9615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984067" y="0"/>
            <a:ext cx="420793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7"/>
          <p:cNvGrpSpPr>
            <a:grpSpLocks/>
          </p:cNvGrpSpPr>
          <p:nvPr/>
        </p:nvGrpSpPr>
        <p:grpSpPr>
          <a:xfrm>
            <a:off x="8375041" y="211842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C4A8ED8-209F-4E41-9B32-49DC8DD4F2EE}"/>
              </a:ext>
            </a:extLst>
          </p:cNvPr>
          <p:cNvSpPr/>
          <p:nvPr/>
        </p:nvSpPr>
        <p:spPr>
          <a:xfrm>
            <a:off x="423411" y="760465"/>
            <a:ext cx="567258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Productos de Investigación + Creación (I+C) por área del conocimiento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339085-2070-954C-B144-2664FC6927FF}"/>
              </a:ext>
            </a:extLst>
          </p:cNvPr>
          <p:cNvSpPr/>
          <p:nvPr/>
        </p:nvSpPr>
        <p:spPr>
          <a:xfrm>
            <a:off x="8646420" y="1972220"/>
            <a:ext cx="3215376" cy="31700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800" i="1" dirty="0"/>
              <a:t>El 100% de la producción en Investigación + Creación asociada a las </a:t>
            </a:r>
            <a:r>
              <a:rPr lang="es-ES" sz="1800" b="1" i="1" dirty="0"/>
              <a:t>Industrias Culturales </a:t>
            </a:r>
            <a:r>
              <a:rPr lang="es-ES" sz="1800" i="1" dirty="0"/>
              <a:t>se deriva de las Humanidades, siendo la Música y musicología la disciplina que tiene una mayor producción con un </a:t>
            </a:r>
            <a:r>
              <a:rPr lang="es-ES" sz="1800" b="1" i="1" dirty="0"/>
              <a:t>55,7% </a:t>
            </a:r>
            <a:r>
              <a:rPr lang="es-ES" sz="1800" i="1" dirty="0"/>
              <a:t>frente a las Artes audiovisuales que tienen una participación del </a:t>
            </a:r>
            <a:r>
              <a:rPr lang="es-ES" sz="1800" b="1" i="1" dirty="0"/>
              <a:t>44,3%.</a:t>
            </a:r>
            <a:endParaRPr lang="es-CO" sz="700" b="1" i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081D873-1917-E34B-99BD-E9505F704015}"/>
              </a:ext>
            </a:extLst>
          </p:cNvPr>
          <p:cNvSpPr/>
          <p:nvPr/>
        </p:nvSpPr>
        <p:spPr>
          <a:xfrm>
            <a:off x="327633" y="6410273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Plataforma SCIENTI. Colombia - </a:t>
            </a:r>
            <a:r>
              <a:rPr lang="es-ES" sz="1200" dirty="0" err="1"/>
              <a:t>Minciencias</a:t>
            </a:r>
            <a:r>
              <a:rPr lang="es-ES" sz="1200" dirty="0"/>
              <a:t>, 2019.</a:t>
            </a:r>
            <a:endParaRPr lang="es-CO" sz="3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5472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27033"/>
              </p:ext>
            </p:extLst>
          </p:nvPr>
        </p:nvGraphicFramePr>
        <p:xfrm>
          <a:off x="423331" y="1799431"/>
          <a:ext cx="7128937" cy="4245768"/>
        </p:xfrm>
        <a:graphic>
          <a:graphicData uri="http://schemas.openxmlformats.org/drawingml/2006/table">
            <a:tbl>
              <a:tblPr/>
              <a:tblGrid>
                <a:gridCol w="1346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4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4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76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Gran Área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 /Disciplina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Totales Por: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Resultados Gran Área: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Disciplina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Cantidad de productos</a:t>
                      </a:r>
                      <a:endParaRPr lang="uk-UA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(</a:t>
                      </a:r>
                      <a:r>
                        <a:rPr lang="mr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2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Humanidades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Arte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1.812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1.812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</a:t>
                      </a:r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628">
                <a:tc vMerge="1">
                  <a:txBody>
                    <a:bodyPr/>
                    <a:lstStyle/>
                    <a:p>
                      <a:pPr algn="l" fontAlgn="ctr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Artes audiovisuales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802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628">
                <a:tc vMerge="1">
                  <a:txBody>
                    <a:bodyPr/>
                    <a:lstStyle/>
                    <a:p>
                      <a:pPr algn="l" fontAlgn="ctr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Música y musicología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1.010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762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1.812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6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53">
            <a:extLst>
              <a:ext uri="{FF2B5EF4-FFF2-40B4-BE49-F238E27FC236}">
                <a16:creationId xmlns:a16="http://schemas.microsoft.com/office/drawing/2014/main" xmlns="" id="{F3E8A0F8-9EF1-44E2-B12E-5B6A793CCEBD}"/>
              </a:ext>
            </a:extLst>
          </p:cNvPr>
          <p:cNvSpPr txBox="1">
            <a:spLocks/>
          </p:cNvSpPr>
          <p:nvPr/>
        </p:nvSpPr>
        <p:spPr>
          <a:xfrm>
            <a:off x="4257041" y="3155571"/>
            <a:ext cx="7417416" cy="2055391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7"/>
              </a:spcBef>
              <a:buNone/>
            </a:pPr>
            <a:r>
              <a:rPr lang="es-ES" b="1" i="1" dirty="0">
                <a:solidFill>
                  <a:srgbClr val="CE5448"/>
                </a:solidFill>
                <a:latin typeface="+mj-lt"/>
                <a:cs typeface="Arial" panose="020B0604020202020204" pitchFamily="34" charset="0"/>
              </a:rPr>
              <a:t>Aspectos generales</a:t>
            </a:r>
          </a:p>
          <a:p>
            <a:pPr marL="0" indent="0" algn="r">
              <a:spcBef>
                <a:spcPts val="167"/>
              </a:spcBef>
              <a:buNone/>
            </a:pPr>
            <a:r>
              <a:rPr lang="es-ES" b="1" i="1" dirty="0">
                <a:solidFill>
                  <a:srgbClr val="CE5448"/>
                </a:solidFill>
                <a:latin typeface="+mj-lt"/>
                <a:cs typeface="Arial" panose="020B0604020202020204" pitchFamily="34" charset="0"/>
              </a:rPr>
              <a:t> de Economía Naranja</a:t>
            </a:r>
          </a:p>
          <a:p>
            <a:pPr marL="0" indent="0" algn="r">
              <a:spcBef>
                <a:spcPts val="167"/>
              </a:spcBef>
              <a:buNone/>
            </a:pPr>
            <a:r>
              <a:rPr lang="es-ES" b="1" i="1" dirty="0">
                <a:solidFill>
                  <a:srgbClr val="CE5448"/>
                </a:solidFill>
                <a:latin typeface="+mj-lt"/>
                <a:cs typeface="Arial" panose="020B0604020202020204" pitchFamily="34" charset="0"/>
              </a:rPr>
              <a:t> y el Sistema de Información </a:t>
            </a:r>
          </a:p>
          <a:p>
            <a:pPr marL="0" indent="0" algn="r">
              <a:spcBef>
                <a:spcPts val="167"/>
              </a:spcBef>
              <a:buNone/>
            </a:pPr>
            <a:r>
              <a:rPr lang="es-ES" b="1" i="1" dirty="0">
                <a:solidFill>
                  <a:srgbClr val="CE5448"/>
                </a:solidFill>
                <a:latin typeface="+mj-lt"/>
                <a:cs typeface="Arial" panose="020B0604020202020204" pitchFamily="34" charset="0"/>
              </a:rPr>
              <a:t>de Economía Naranja – SIENA</a:t>
            </a:r>
            <a:endParaRPr lang="es-ES" sz="2100" i="1" dirty="0">
              <a:solidFill>
                <a:srgbClr val="CE5448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5933440" y="5630311"/>
            <a:ext cx="57186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0922000" y="2275840"/>
            <a:ext cx="731520" cy="73152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bject 898"/>
          <p:cNvSpPr txBox="1"/>
          <p:nvPr/>
        </p:nvSpPr>
        <p:spPr>
          <a:xfrm>
            <a:off x="11141621" y="2355488"/>
            <a:ext cx="440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3600" b="1" i="1" dirty="0">
                <a:solidFill>
                  <a:srgbClr val="CE5448"/>
                </a:solidFill>
                <a:cs typeface="Arial"/>
              </a:rPr>
              <a:t>1</a:t>
            </a:r>
            <a:endParaRPr lang="da-DK" sz="36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251700" y="0"/>
            <a:ext cx="4940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7"/>
          <p:cNvGrpSpPr>
            <a:grpSpLocks/>
          </p:cNvGrpSpPr>
          <p:nvPr/>
        </p:nvGrpSpPr>
        <p:grpSpPr>
          <a:xfrm>
            <a:off x="8019445" y="2080326"/>
            <a:ext cx="144000" cy="144000"/>
            <a:chOff x="1657459" y="1664869"/>
            <a:chExt cx="194387" cy="19438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C4A8ED8-209F-4E41-9B32-49DC8DD4F2EE}"/>
              </a:ext>
            </a:extLst>
          </p:cNvPr>
          <p:cNvSpPr/>
          <p:nvPr/>
        </p:nvSpPr>
        <p:spPr>
          <a:xfrm>
            <a:off x="431871" y="856964"/>
            <a:ext cx="105721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Productos resultado de I+C por</a:t>
            </a:r>
          </a:p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tipología de producto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339085-2070-954C-B144-2664FC6927FF}"/>
              </a:ext>
            </a:extLst>
          </p:cNvPr>
          <p:cNvSpPr/>
          <p:nvPr/>
        </p:nvSpPr>
        <p:spPr>
          <a:xfrm>
            <a:off x="8216899" y="1935727"/>
            <a:ext cx="3505201" cy="31700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800" i="1" dirty="0"/>
              <a:t>El 91,4% de la producción relacionada con I+C, asociada con </a:t>
            </a:r>
            <a:r>
              <a:rPr lang="es-ES" sz="1800" b="1" i="1" dirty="0"/>
              <a:t>Creaciones Funcionales </a:t>
            </a:r>
            <a:r>
              <a:rPr lang="es-ES" sz="1800" i="1" dirty="0"/>
              <a:t>corresponde a Obras o productos de Arte, Arquitectura y Diseño. De la cual, el 7,7 % corresponde a productos que han hecho un aporte significativo a la generación de nuevo conocimiento en estas disciplinas.</a:t>
            </a:r>
            <a:endParaRPr lang="es-CO" sz="2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81D873-1917-E34B-99BD-E9505F704015}"/>
              </a:ext>
            </a:extLst>
          </p:cNvPr>
          <p:cNvSpPr/>
          <p:nvPr/>
        </p:nvSpPr>
        <p:spPr>
          <a:xfrm>
            <a:off x="327633" y="6410273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Plataforma SCIENTI. Colombia - </a:t>
            </a:r>
            <a:r>
              <a:rPr lang="es-ES" sz="1200" dirty="0" err="1"/>
              <a:t>MinCiencias</a:t>
            </a:r>
            <a:r>
              <a:rPr lang="es-ES" sz="1200" dirty="0"/>
              <a:t>, 2019.</a:t>
            </a:r>
            <a:endParaRPr lang="es-CO" sz="3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6615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86862"/>
              </p:ext>
            </p:extLst>
          </p:nvPr>
        </p:nvGraphicFramePr>
        <p:xfrm>
          <a:off x="451556" y="1941286"/>
          <a:ext cx="6549569" cy="4245426"/>
        </p:xfrm>
        <a:graphic>
          <a:graphicData uri="http://schemas.openxmlformats.org/drawingml/2006/table">
            <a:tbl>
              <a:tblPr/>
              <a:tblGrid>
                <a:gridCol w="4442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42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Tipología de productos I+C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Cantidad de productos</a:t>
                      </a:r>
                      <a:endParaRPr lang="uk-UA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(</a:t>
                      </a:r>
                      <a:r>
                        <a:rPr lang="mr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Consultoría en artes, arquitectura y diseño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68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6,6%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23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Diseño Industrial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03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Obras o productos de arte, arquitectura y diseño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935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91,4%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1.023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BC70CA9-3D7C-4EC8-B2A9-BDAF2CCDF9DA}"/>
              </a:ext>
            </a:extLst>
          </p:cNvPr>
          <p:cNvSpPr txBox="1"/>
          <p:nvPr/>
        </p:nvSpPr>
        <p:spPr>
          <a:xfrm>
            <a:off x="7913577" y="1067779"/>
            <a:ext cx="349693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CO" dirty="0">
                <a:solidFill>
                  <a:srgbClr val="E96052"/>
                </a:solidFill>
              </a:rPr>
              <a:t>Creaciones Funcionales</a:t>
            </a:r>
          </a:p>
        </p:txBody>
      </p:sp>
    </p:spTree>
    <p:extLst>
      <p:ext uri="{BB962C8B-B14F-4D97-AF65-F5344CB8AC3E}">
        <p14:creationId xmlns:p14="http://schemas.microsoft.com/office/powerpoint/2010/main" val="2319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664685" y="0"/>
            <a:ext cx="452731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C4A8ED8-209F-4E41-9B32-49DC8DD4F2EE}"/>
              </a:ext>
            </a:extLst>
          </p:cNvPr>
          <p:cNvSpPr/>
          <p:nvPr/>
        </p:nvSpPr>
        <p:spPr>
          <a:xfrm>
            <a:off x="431872" y="755364"/>
            <a:ext cx="975217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Productos resultado de I+C por </a:t>
            </a:r>
          </a:p>
          <a:p>
            <a:pPr marL="16933"/>
            <a:r>
              <a:rPr lang="es-CO" sz="2000" b="1" dirty="0">
                <a:solidFill>
                  <a:srgbClr val="E96052"/>
                </a:solidFill>
                <a:cs typeface="Arial"/>
              </a:rPr>
              <a:t>área del conocimiento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339085-2070-954C-B144-2664FC6927FF}"/>
              </a:ext>
            </a:extLst>
          </p:cNvPr>
          <p:cNvSpPr/>
          <p:nvPr/>
        </p:nvSpPr>
        <p:spPr>
          <a:xfrm>
            <a:off x="8215334" y="1698872"/>
            <a:ext cx="3574076" cy="43088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600" i="1" dirty="0"/>
              <a:t>El 97,8% de la producción asociada a </a:t>
            </a:r>
            <a:r>
              <a:rPr lang="es-ES" sz="1600" b="1" i="1" dirty="0"/>
              <a:t>Creaciones Funcionales</a:t>
            </a:r>
            <a:r>
              <a:rPr lang="es-ES" sz="1600" i="1" dirty="0"/>
              <a:t> se deriva de las Humanidades, siendo Diseño la disciplina que tiene una mayor participación en la producción, con 594 productos correspondientes al 59,4%, seguido por Arquitectura con 406 productos. Las disciplinas Ciencias Sociales (0,6%) e Ingeniería y Tecnología (1,7%), son las que reportan el porcentaje más bajo de productos resultado de I+C para Creaciones Funcionales.</a:t>
            </a:r>
          </a:p>
          <a:p>
            <a:endParaRPr lang="es-ES" sz="1600" i="1" dirty="0"/>
          </a:p>
          <a:p>
            <a:r>
              <a:rPr lang="es-ES" sz="1600" b="1" i="1" dirty="0">
                <a:solidFill>
                  <a:srgbClr val="E96052"/>
                </a:solidFill>
              </a:rPr>
              <a:t>Las Creaciones Funcionales representan el 45,4% del total de investigadores.</a:t>
            </a:r>
            <a:endParaRPr lang="es-CO" sz="300" b="1" i="1" dirty="0">
              <a:solidFill>
                <a:srgbClr val="E9605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81D873-1917-E34B-99BD-E9505F704015}"/>
              </a:ext>
            </a:extLst>
          </p:cNvPr>
          <p:cNvSpPr/>
          <p:nvPr/>
        </p:nvSpPr>
        <p:spPr>
          <a:xfrm>
            <a:off x="321813" y="6385744"/>
            <a:ext cx="6013212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Plataforma SCIENTI. Colombia - </a:t>
            </a:r>
            <a:r>
              <a:rPr lang="es-ES" sz="1200" dirty="0" err="1"/>
              <a:t>MinCiencias</a:t>
            </a:r>
            <a:r>
              <a:rPr lang="es-ES" sz="1200" dirty="0"/>
              <a:t>, 2019.</a:t>
            </a:r>
            <a:endParaRPr lang="es-CO" sz="3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4964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" name="Grupo 7"/>
          <p:cNvGrpSpPr>
            <a:grpSpLocks/>
          </p:cNvGrpSpPr>
          <p:nvPr/>
        </p:nvGrpSpPr>
        <p:grpSpPr>
          <a:xfrm>
            <a:off x="7960837" y="1826326"/>
            <a:ext cx="144000" cy="144000"/>
            <a:chOff x="1657459" y="1664869"/>
            <a:chExt cx="194387" cy="19438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47666"/>
              </p:ext>
            </p:extLst>
          </p:nvPr>
        </p:nvGraphicFramePr>
        <p:xfrm>
          <a:off x="415064" y="1681752"/>
          <a:ext cx="6871078" cy="4627546"/>
        </p:xfrm>
        <a:graphic>
          <a:graphicData uri="http://schemas.openxmlformats.org/drawingml/2006/table">
            <a:tbl>
              <a:tblPr/>
              <a:tblGrid>
                <a:gridCol w="1391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16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78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Gran Área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 /Disciplina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Totales Por: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Resultados Gran Área: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3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Disciplina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Cantidad de productos</a:t>
                      </a:r>
                      <a:endParaRPr lang="uk-UA" sz="10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</a:t>
                      </a:r>
                    </a:p>
                    <a:p>
                      <a:pPr algn="ctr" fontAlgn="ctr"/>
                      <a:r>
                        <a:rPr lang="es-ES_tradn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(</a:t>
                      </a:r>
                      <a:r>
                        <a:rPr lang="mr-IN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0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24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Ciencias Sociales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Periodismo y Comunicaciones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0,6%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Medios y Comunicación Social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7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Ciencias de la Información (Aspectos Sociales)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24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Humanidades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Arte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1.000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1.000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97,8%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Arquitectura y Urbanismo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406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Diseño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594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24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Ingeniería y Tecnología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Ingeniería de los Materiales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17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1,7%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Cerámicos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7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Ingenierías Eléctrica, Electrónica e Informática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-- 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7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Ingeniería de Sistemas y Comunicaciones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Robótica y Control Automático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2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Automatización y Sistemas de Control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-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2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Totales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1.023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98,3%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12" name="Grupo 7"/>
          <p:cNvGrpSpPr>
            <a:grpSpLocks/>
          </p:cNvGrpSpPr>
          <p:nvPr/>
        </p:nvGrpSpPr>
        <p:grpSpPr>
          <a:xfrm>
            <a:off x="7960837" y="5229200"/>
            <a:ext cx="144000" cy="144000"/>
            <a:chOff x="1657459" y="1664869"/>
            <a:chExt cx="194387" cy="194387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53"/>
          <p:cNvSpPr txBox="1">
            <a:spLocks/>
          </p:cNvSpPr>
          <p:nvPr/>
        </p:nvSpPr>
        <p:spPr>
          <a:xfrm>
            <a:off x="4204381" y="3473314"/>
            <a:ext cx="7418743" cy="1366228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09585">
              <a:spcBef>
                <a:spcPts val="167"/>
              </a:spcBef>
              <a:buNone/>
              <a:defRPr/>
            </a:pPr>
            <a:r>
              <a:rPr lang="es-ES_tradnl" sz="4300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Indicadores </a:t>
            </a:r>
          </a:p>
          <a:p>
            <a:pPr marL="0" indent="0" algn="r" defTabSz="609585">
              <a:spcBef>
                <a:spcPts val="167"/>
              </a:spcBef>
              <a:buNone/>
              <a:defRPr/>
            </a:pPr>
            <a:r>
              <a:rPr lang="es-ES_tradnl" sz="4300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Generales</a:t>
            </a:r>
            <a:endParaRPr lang="es-CO" sz="4300" b="1" i="1" dirty="0">
              <a:solidFill>
                <a:srgbClr val="CE5448"/>
              </a:solidFill>
              <a:latin typeface="Segoe UI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8524240" y="5193431"/>
            <a:ext cx="31278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0922000" y="2631440"/>
            <a:ext cx="731520" cy="73152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object 898"/>
          <p:cNvSpPr txBox="1"/>
          <p:nvPr/>
        </p:nvSpPr>
        <p:spPr>
          <a:xfrm>
            <a:off x="11141621" y="2711088"/>
            <a:ext cx="440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3600" b="1" i="1" dirty="0">
                <a:solidFill>
                  <a:srgbClr val="CE5448"/>
                </a:solidFill>
                <a:cs typeface="Arial"/>
              </a:rPr>
              <a:t>4</a:t>
            </a:r>
            <a:endParaRPr lang="da-DK" sz="36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267700" y="0"/>
            <a:ext cx="3924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7"/>
          <p:cNvGrpSpPr>
            <a:grpSpLocks/>
          </p:cNvGrpSpPr>
          <p:nvPr/>
        </p:nvGrpSpPr>
        <p:grpSpPr>
          <a:xfrm>
            <a:off x="8540145" y="286772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4C1BD08-7301-4DA7-823F-CD16CF944490}"/>
              </a:ext>
            </a:extLst>
          </p:cNvPr>
          <p:cNvSpPr/>
          <p:nvPr/>
        </p:nvSpPr>
        <p:spPr>
          <a:xfrm>
            <a:off x="298616" y="6267221"/>
            <a:ext cx="9597499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09570"/>
            <a:r>
              <a:rPr lang="es-ES" sz="1050" b="1" dirty="0">
                <a:solidFill>
                  <a:srgbClr val="3D3C3B"/>
                </a:solidFill>
                <a:latin typeface="Segoe UI"/>
                <a:cs typeface="Segoe UI"/>
              </a:rPr>
              <a:t>Cálculos: </a:t>
            </a:r>
            <a:r>
              <a:rPr lang="es-ES" sz="1050" dirty="0">
                <a:solidFill>
                  <a:srgbClr val="3D3C3B"/>
                </a:solidFill>
                <a:latin typeface="Segoe UI"/>
                <a:cs typeface="Segoe UI"/>
              </a:rPr>
              <a:t>DANE, Cuentas Nacionales; Cuenta Satélite de Cultura y Economía Naranja Bogotá – CSCENB, 2020.</a:t>
            </a:r>
          </a:p>
          <a:p>
            <a:pPr defTabSz="609570"/>
            <a:r>
              <a:rPr lang="es-ES" sz="1050" b="1" dirty="0">
                <a:solidFill>
                  <a:srgbClr val="3D3C3B"/>
                </a:solidFill>
                <a:latin typeface="Segoe UI"/>
                <a:cs typeface="Segoe UI"/>
              </a:rPr>
              <a:t>Fuente: </a:t>
            </a:r>
            <a:r>
              <a:rPr lang="es-ES" sz="1050" dirty="0">
                <a:solidFill>
                  <a:srgbClr val="3D3C3B"/>
                </a:solidFill>
                <a:latin typeface="Segoe UI"/>
                <a:cs typeface="Segoe UI"/>
              </a:rPr>
              <a:t>Gran Encuesta Integrada de Hogares – GEIH.</a:t>
            </a:r>
            <a:endParaRPr lang="es-ES" sz="105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B3F044-D063-4082-8012-11A700FE43DC}"/>
              </a:ext>
            </a:extLst>
          </p:cNvPr>
          <p:cNvSpPr/>
          <p:nvPr/>
        </p:nvSpPr>
        <p:spPr>
          <a:xfrm>
            <a:off x="8757835" y="2738260"/>
            <a:ext cx="3078565" cy="25545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s-ES" sz="1600" i="1" dirty="0"/>
              <a:t>Para enero – septiembre de 2020 se registró </a:t>
            </a:r>
            <a:r>
              <a:rPr lang="es-ES" sz="1600" b="1" i="1" dirty="0"/>
              <a:t>61.534 </a:t>
            </a:r>
            <a:r>
              <a:rPr lang="es-ES" sz="1600" i="1" dirty="0"/>
              <a:t>ocupados menos con respecto al mismo período de 2019, presentando un decrecimiento de </a:t>
            </a:r>
            <a:r>
              <a:rPr lang="es-ES" sz="1600" b="1" i="1" dirty="0"/>
              <a:t>11,9%</a:t>
            </a:r>
            <a:r>
              <a:rPr lang="es-ES" sz="1600" i="1" dirty="0"/>
              <a:t>; siendo industrias culturales el área que reportó mayor decrecimiento con </a:t>
            </a:r>
            <a:r>
              <a:rPr lang="es-ES" sz="1600" b="1" i="1" dirty="0"/>
              <a:t>25,5%</a:t>
            </a:r>
            <a:r>
              <a:rPr lang="es-ES" sz="1600" i="1" dirty="0"/>
              <a:t>, seguido de artes y patrimonio con </a:t>
            </a:r>
            <a:r>
              <a:rPr lang="es-ES" sz="1600" b="1" i="1" dirty="0"/>
              <a:t>15,2% </a:t>
            </a:r>
            <a:r>
              <a:rPr lang="es-ES" sz="1600" i="1" dirty="0"/>
              <a:t>y creaciones funcionales con </a:t>
            </a:r>
            <a:r>
              <a:rPr lang="es-ES" sz="1600" b="1" i="1" dirty="0"/>
              <a:t>3,4%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xmlns="" id="{0CD62B5A-AD8F-4EAA-ABF9-925DC5803F01}"/>
              </a:ext>
            </a:extLst>
          </p:cNvPr>
          <p:cNvSpPr/>
          <p:nvPr/>
        </p:nvSpPr>
        <p:spPr>
          <a:xfrm>
            <a:off x="291206" y="681345"/>
            <a:ext cx="9581076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 defTabSz="609570"/>
            <a:r>
              <a:rPr lang="es-CO" sz="2000" b="1" dirty="0">
                <a:solidFill>
                  <a:srgbClr val="E96052"/>
                </a:solidFill>
                <a:cs typeface="Arial"/>
              </a:rPr>
              <a:t>Población ocupada en actividades de Economía Naranja</a:t>
            </a:r>
          </a:p>
          <a:p>
            <a:pPr marL="16933" defTabSz="609570"/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Enero –septiembre 2018 – 2020</a:t>
            </a:r>
            <a:r>
              <a:rPr lang="es-CO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38704" y="15117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74369"/>
              </p:ext>
            </p:extLst>
          </p:nvPr>
        </p:nvGraphicFramePr>
        <p:xfrm>
          <a:off x="416560" y="1767840"/>
          <a:ext cx="7498080" cy="4307839"/>
        </p:xfrm>
        <a:graphic>
          <a:graphicData uri="http://schemas.openxmlformats.org/drawingml/2006/table">
            <a:tbl>
              <a:tblPr/>
              <a:tblGrid>
                <a:gridCol w="1778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3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7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87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64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 Áreas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2019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2020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Tasas de crecimiento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2019 -</a:t>
                      </a:r>
                      <a:r>
                        <a:rPr lang="is-I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is-I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2020 - 2019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Segoe UI"/>
                          <a:cs typeface="Segoe UI"/>
                        </a:rPr>
                        <a:t>Artes y Patrimonio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224.834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214.161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181.577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-4,7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-15,2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Segoe UI"/>
                          <a:cs typeface="Segoe UI"/>
                        </a:rPr>
                        <a:t>Industrias Culturales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78.935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84.053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effectLst/>
                          <a:latin typeface="Segoe UI"/>
                          <a:cs typeface="Segoe UI"/>
                        </a:rPr>
                        <a:t> 62.630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6,5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-25,5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Segoe UI"/>
                          <a:cs typeface="Segoe UI"/>
                        </a:rPr>
                        <a:t>Creaciones Funcionales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207.366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218.974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211.446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5,6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-3,4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3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Segoe UI"/>
                          <a:cs typeface="Segoe UI"/>
                        </a:rPr>
                        <a:t>Total personas ocupadas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effectLst/>
                          <a:latin typeface="Segoe UI"/>
                          <a:cs typeface="Segoe UI"/>
                        </a:rPr>
                        <a:t> 511.135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effectLst/>
                          <a:latin typeface="Segoe UI"/>
                          <a:cs typeface="Segoe UI"/>
                        </a:rPr>
                        <a:t> 517.187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effectLst/>
                          <a:latin typeface="Segoe UI"/>
                          <a:cs typeface="Segoe UI"/>
                        </a:rPr>
                        <a:t> 455.653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-11,9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0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F16E178-42CE-47CB-BCF3-872394437B9D}"/>
              </a:ext>
            </a:extLst>
          </p:cNvPr>
          <p:cNvSpPr/>
          <p:nvPr/>
        </p:nvSpPr>
        <p:spPr>
          <a:xfrm>
            <a:off x="234876" y="6220769"/>
            <a:ext cx="6096000" cy="46166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r>
              <a:rPr lang="es-ES" sz="1100" b="1" dirty="0"/>
              <a:t>Nota: </a:t>
            </a:r>
            <a:r>
              <a:rPr lang="es-ES" sz="1100" dirty="0"/>
              <a:t>cálculos realizados sobre 101 de 103 actividades de la Economía Naranja. </a:t>
            </a:r>
          </a:p>
          <a:p>
            <a:r>
              <a:rPr lang="es-ES" sz="1100" b="1" dirty="0"/>
              <a:t>Fuente: </a:t>
            </a:r>
            <a:r>
              <a:rPr lang="es-ES" sz="1100" dirty="0"/>
              <a:t>Gran Encuesta Integrada de Hogares - GEIH 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xmlns="" id="{0CD62B5A-AD8F-4EAA-ABF9-925DC5803F01}"/>
              </a:ext>
            </a:extLst>
          </p:cNvPr>
          <p:cNvSpPr/>
          <p:nvPr/>
        </p:nvSpPr>
        <p:spPr>
          <a:xfrm>
            <a:off x="289857" y="684581"/>
            <a:ext cx="9581076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 defTabSz="609570"/>
            <a:r>
              <a:rPr lang="es-CO" sz="2000" b="1" dirty="0">
                <a:solidFill>
                  <a:srgbClr val="E96052"/>
                </a:solidFill>
                <a:cs typeface="Arial"/>
              </a:rPr>
              <a:t>Población ocupada en actividades de Economía Naranja</a:t>
            </a:r>
          </a:p>
          <a:p>
            <a:pPr marL="16933" defTabSz="609570"/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Primer trimestre 2018 – 2020</a:t>
            </a:r>
            <a:r>
              <a:rPr lang="es-CO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38704" y="15117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8412480" y="0"/>
            <a:ext cx="37795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7"/>
          <p:cNvGrpSpPr>
            <a:grpSpLocks/>
          </p:cNvGrpSpPr>
          <p:nvPr/>
        </p:nvGrpSpPr>
        <p:grpSpPr>
          <a:xfrm>
            <a:off x="8768745" y="265182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03ECE9C-3806-458A-8A65-98AEB8F44303}"/>
              </a:ext>
            </a:extLst>
          </p:cNvPr>
          <p:cNvSpPr/>
          <p:nvPr/>
        </p:nvSpPr>
        <p:spPr>
          <a:xfrm>
            <a:off x="8978901" y="2491026"/>
            <a:ext cx="2590799" cy="18466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600" i="1" dirty="0"/>
              <a:t>Para el I trimestre de 2020, se registraron </a:t>
            </a:r>
            <a:r>
              <a:rPr lang="es-ES" sz="1600" b="1" i="1" dirty="0"/>
              <a:t>13.306</a:t>
            </a:r>
            <a:r>
              <a:rPr lang="es-ES" sz="1600" i="1" dirty="0"/>
              <a:t> ocupados menos con respecto al mismo periodo de 2019,  lo que representó un decrecimiento de </a:t>
            </a:r>
            <a:r>
              <a:rPr lang="es-ES" sz="1600" b="1" i="1" dirty="0"/>
              <a:t>2,3%</a:t>
            </a:r>
            <a:r>
              <a:rPr lang="es-ES" sz="1600" i="1" dirty="0"/>
              <a:t>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25282"/>
              </p:ext>
            </p:extLst>
          </p:nvPr>
        </p:nvGraphicFramePr>
        <p:xfrm>
          <a:off x="430530" y="1799430"/>
          <a:ext cx="7524750" cy="4327049"/>
        </p:xfrm>
        <a:graphic>
          <a:graphicData uri="http://schemas.openxmlformats.org/drawingml/2006/table">
            <a:tbl>
              <a:tblPr/>
              <a:tblGrid>
                <a:gridCol w="1667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08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3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I Trimestre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Tasas de crecimiento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5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2020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2019 -</a:t>
                      </a:r>
                      <a:r>
                        <a:rPr lang="is-I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2020 - 2019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7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effectLst/>
                          <a:latin typeface="Segoe UI"/>
                          <a:cs typeface="Segoe UI"/>
                        </a:rPr>
                        <a:t>Artes y Patrimonio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277.550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288.791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269.645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effectLst/>
                          <a:latin typeface="Segoe UI"/>
                          <a:cs typeface="Segoe UI"/>
                        </a:rPr>
                        <a:t>4,1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effectLst/>
                          <a:latin typeface="Segoe UI"/>
                          <a:cs typeface="Segoe UI"/>
                        </a:rPr>
                        <a:t>-6,6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7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effectLst/>
                          <a:latin typeface="Segoe UI"/>
                          <a:cs typeface="Segoe UI"/>
                        </a:rPr>
                        <a:t>Industrias Culturales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84.320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86.427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65.809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effectLst/>
                          <a:latin typeface="Segoe UI"/>
                          <a:cs typeface="Segoe UI"/>
                        </a:rPr>
                        <a:t>2,5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effectLst/>
                          <a:latin typeface="Segoe UI"/>
                          <a:cs typeface="Segoe UI"/>
                        </a:rPr>
                        <a:t>-23,9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7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effectLst/>
                          <a:latin typeface="Segoe UI"/>
                          <a:cs typeface="Segoe UI"/>
                        </a:rPr>
                        <a:t>Creaciones Funcionales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199.262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212.487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238.944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effectLst/>
                          <a:latin typeface="Segoe UI"/>
                          <a:cs typeface="Segoe UI"/>
                        </a:rPr>
                        <a:t>6,6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effectLst/>
                          <a:latin typeface="Segoe UI"/>
                          <a:cs typeface="Segoe UI"/>
                        </a:rPr>
                        <a:t>12,5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35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effectLst/>
                          <a:latin typeface="Segoe UI"/>
                          <a:cs typeface="Segoe UI"/>
                        </a:rPr>
                        <a:t>Total ocupados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effectLst/>
                          <a:latin typeface="Segoe UI"/>
                          <a:cs typeface="Segoe UI"/>
                        </a:rPr>
                        <a:t> 561.132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 dirty="0">
                          <a:effectLst/>
                          <a:latin typeface="Segoe UI"/>
                          <a:cs typeface="Segoe UI"/>
                        </a:rPr>
                        <a:t> 587.704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>
                          <a:effectLst/>
                          <a:latin typeface="Segoe UI"/>
                          <a:cs typeface="Segoe UI"/>
                        </a:rPr>
                        <a:t> 574.398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4,7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-2,3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42960" y="0"/>
            <a:ext cx="3749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7"/>
          <p:cNvGrpSpPr>
            <a:grpSpLocks/>
          </p:cNvGrpSpPr>
          <p:nvPr/>
        </p:nvGrpSpPr>
        <p:grpSpPr>
          <a:xfrm>
            <a:off x="8768745" y="2651826"/>
            <a:ext cx="144000" cy="144000"/>
            <a:chOff x="1657459" y="1664869"/>
            <a:chExt cx="194387" cy="194387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2E7F28B-D5FE-4B48-B674-2B3DFE694AA7}"/>
              </a:ext>
            </a:extLst>
          </p:cNvPr>
          <p:cNvSpPr/>
          <p:nvPr/>
        </p:nvSpPr>
        <p:spPr>
          <a:xfrm>
            <a:off x="275948" y="6281328"/>
            <a:ext cx="6096000" cy="46166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r>
              <a:rPr lang="es-ES" sz="1100" b="1" dirty="0"/>
              <a:t>Nota: </a:t>
            </a:r>
            <a:r>
              <a:rPr lang="es-ES" sz="1100" dirty="0"/>
              <a:t>cálculos realizados sobre 101 de 103 actividades de la Economía Naranja. </a:t>
            </a:r>
          </a:p>
          <a:p>
            <a:r>
              <a:rPr lang="es-ES" sz="1100" b="1" dirty="0"/>
              <a:t>Fuente: </a:t>
            </a:r>
            <a:r>
              <a:rPr lang="es-ES" sz="1100" dirty="0"/>
              <a:t>Gran Encuesta Integrada de Hogares - GEIH </a:t>
            </a: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xmlns="" id="{0CD62B5A-AD8F-4EAA-ABF9-925DC5803F01}"/>
              </a:ext>
            </a:extLst>
          </p:cNvPr>
          <p:cNvSpPr/>
          <p:nvPr/>
        </p:nvSpPr>
        <p:spPr>
          <a:xfrm>
            <a:off x="310178" y="705657"/>
            <a:ext cx="9581076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 defTabSz="609570"/>
            <a:r>
              <a:rPr lang="es-CO" sz="1800" b="1" dirty="0">
                <a:solidFill>
                  <a:srgbClr val="E96052"/>
                </a:solidFill>
                <a:cs typeface="Arial"/>
              </a:rPr>
              <a:t>Población ocupada en actividades de Economía Naranja</a:t>
            </a:r>
          </a:p>
          <a:p>
            <a:pPr marL="16933" defTabSz="609570"/>
            <a:r>
              <a:rPr lang="es-CO" sz="1800" b="1" dirty="0">
                <a:solidFill>
                  <a:srgbClr val="262626"/>
                </a:solidFill>
                <a:cs typeface="Arial"/>
              </a:rPr>
              <a:t>Segundo trimestre 2018 – 2020</a:t>
            </a:r>
            <a:r>
              <a:rPr lang="es-CO" sz="1800" b="1" baseline="30000" dirty="0">
                <a:solidFill>
                  <a:srgbClr val="262626"/>
                </a:solidFill>
                <a:cs typeface="Arial"/>
              </a:rPr>
              <a:t>pr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38704" y="15117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0D39701-B673-4ED8-A2C5-43180D015A6A}"/>
              </a:ext>
            </a:extLst>
          </p:cNvPr>
          <p:cNvSpPr/>
          <p:nvPr/>
        </p:nvSpPr>
        <p:spPr>
          <a:xfrm>
            <a:off x="8953501" y="2513886"/>
            <a:ext cx="2715260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600" i="1" dirty="0"/>
              <a:t>Para el II trimestre de 2020, se registraron </a:t>
            </a:r>
            <a:r>
              <a:rPr lang="es-ES" sz="1600" b="1" i="1" dirty="0"/>
              <a:t>134.481</a:t>
            </a:r>
            <a:r>
              <a:rPr lang="es-ES" sz="1600" i="1" dirty="0"/>
              <a:t> ocupados menos con respecto al mismo periodo de 2019,  lo que representó un decrecimiento de </a:t>
            </a:r>
            <a:r>
              <a:rPr lang="es-ES" sz="1600" b="1" i="1" dirty="0"/>
              <a:t>23,8%</a:t>
            </a:r>
            <a:r>
              <a:rPr lang="es-ES" sz="1600" i="1" dirty="0"/>
              <a:t>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22342"/>
              </p:ext>
            </p:extLst>
          </p:nvPr>
        </p:nvGraphicFramePr>
        <p:xfrm>
          <a:off x="450850" y="1809591"/>
          <a:ext cx="7545071" cy="4235608"/>
        </p:xfrm>
        <a:graphic>
          <a:graphicData uri="http://schemas.openxmlformats.org/drawingml/2006/table">
            <a:tbl>
              <a:tblPr/>
              <a:tblGrid>
                <a:gridCol w="167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9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3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7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II Trimestre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Tasas de crecimiento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2020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2019 -</a:t>
                      </a:r>
                      <a:r>
                        <a:rPr lang="is-I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2020 - 2019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effectLst/>
                          <a:latin typeface="Segoe UI"/>
                          <a:cs typeface="Segoe UI"/>
                        </a:rPr>
                        <a:t>Artes y Patrimonio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290.942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263.329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189.040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effectLst/>
                          <a:latin typeface="Segoe UI"/>
                          <a:cs typeface="Segoe UI"/>
                        </a:rPr>
                        <a:t>-9,5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effectLst/>
                          <a:latin typeface="Segoe UI"/>
                          <a:cs typeface="Segoe UI"/>
                        </a:rPr>
                        <a:t>-28,2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effectLst/>
                          <a:latin typeface="Segoe UI"/>
                          <a:cs typeface="Segoe UI"/>
                        </a:rPr>
                        <a:t>Industrias Culturales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76.826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91.633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56.857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Segoe UI"/>
                          <a:cs typeface="Segoe UI"/>
                        </a:rPr>
                        <a:t>19,3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effectLst/>
                          <a:latin typeface="Segoe UI"/>
                          <a:cs typeface="Segoe UI"/>
                        </a:rPr>
                        <a:t>-38,0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effectLst/>
                          <a:latin typeface="Segoe UI"/>
                          <a:cs typeface="Segoe UI"/>
                        </a:rPr>
                        <a:t>Creaciones Funcionales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206.363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208.932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183.516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effectLst/>
                          <a:latin typeface="Segoe UI"/>
                          <a:cs typeface="Segoe UI"/>
                        </a:rPr>
                        <a:t>1,2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effectLst/>
                          <a:latin typeface="Segoe UI"/>
                          <a:cs typeface="Segoe UI"/>
                        </a:rPr>
                        <a:t>-12,2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46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effectLst/>
                          <a:latin typeface="Segoe UI"/>
                          <a:cs typeface="Segoe UI"/>
                        </a:rPr>
                        <a:t>Total ocupados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effectLst/>
                          <a:latin typeface="Segoe UI"/>
                          <a:cs typeface="Segoe UI"/>
                        </a:rPr>
                        <a:t> 574.131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effectLst/>
                          <a:latin typeface="Segoe UI"/>
                          <a:cs typeface="Segoe UI"/>
                        </a:rPr>
                        <a:t> 563.894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effectLst/>
                          <a:latin typeface="Segoe UI"/>
                          <a:cs typeface="Segoe UI"/>
                        </a:rPr>
                        <a:t> 429.413 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-1,8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-23,8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267700" y="0"/>
            <a:ext cx="39243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7"/>
          <p:cNvGrpSpPr>
            <a:grpSpLocks/>
          </p:cNvGrpSpPr>
          <p:nvPr/>
        </p:nvGrpSpPr>
        <p:grpSpPr>
          <a:xfrm>
            <a:off x="8768745" y="2651826"/>
            <a:ext cx="144000" cy="144000"/>
            <a:chOff x="1657459" y="1664869"/>
            <a:chExt cx="194387" cy="194387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CD62B5A-AD8F-4EAA-ABF9-925DC5803F01}"/>
              </a:ext>
            </a:extLst>
          </p:cNvPr>
          <p:cNvSpPr/>
          <p:nvPr/>
        </p:nvSpPr>
        <p:spPr>
          <a:xfrm>
            <a:off x="330498" y="705872"/>
            <a:ext cx="9581076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 defTabSz="609570"/>
            <a:r>
              <a:rPr lang="es-CO" sz="2000" b="1" dirty="0">
                <a:solidFill>
                  <a:srgbClr val="E96052"/>
                </a:solidFill>
                <a:cs typeface="Arial"/>
              </a:rPr>
              <a:t>Población ocupada en actividades de Economía Naranja.</a:t>
            </a:r>
          </a:p>
          <a:p>
            <a:pPr marL="16933" defTabSz="609570"/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Tercer trimestre 2018 – 2020</a:t>
            </a:r>
            <a:r>
              <a:rPr lang="es-CO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2A19678-403F-43FE-A364-AB37A84A4CDA}"/>
              </a:ext>
            </a:extLst>
          </p:cNvPr>
          <p:cNvSpPr/>
          <p:nvPr/>
        </p:nvSpPr>
        <p:spPr>
          <a:xfrm>
            <a:off x="316156" y="6243938"/>
            <a:ext cx="6096000" cy="46166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r>
              <a:rPr lang="es-ES" sz="1050" b="1" dirty="0"/>
              <a:t>Nota: </a:t>
            </a:r>
            <a:r>
              <a:rPr lang="es-ES" sz="1050" dirty="0"/>
              <a:t>cálculos realizados sobre 101 de 103 actividades de la Economía Naranja. </a:t>
            </a:r>
          </a:p>
          <a:p>
            <a:r>
              <a:rPr lang="es-ES" sz="1050" b="1" dirty="0"/>
              <a:t>Fuente: </a:t>
            </a:r>
            <a:r>
              <a:rPr lang="es-ES" sz="1050" dirty="0"/>
              <a:t>Gran Encuesta Integrada de Hogares - GEIH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AA65ACC-2147-4FD8-9E1E-5F11F4E9471D}"/>
              </a:ext>
            </a:extLst>
          </p:cNvPr>
          <p:cNvSpPr/>
          <p:nvPr/>
        </p:nvSpPr>
        <p:spPr>
          <a:xfrm>
            <a:off x="9011761" y="2494066"/>
            <a:ext cx="2740819" cy="17009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s-CO" sz="1600" i="1" dirty="0">
                <a:latin typeface="Segoe UI"/>
                <a:ea typeface="Calibri" panose="020F0502020204030204" pitchFamily="34" charset="0"/>
                <a:cs typeface="Segoe UI"/>
              </a:rPr>
              <a:t>En el III trimestre de 2020, se registraron </a:t>
            </a:r>
            <a:r>
              <a:rPr lang="es-CO" sz="1600" b="1" i="1" dirty="0">
                <a:latin typeface="Segoe UI"/>
                <a:ea typeface="Calibri" panose="020F0502020204030204" pitchFamily="34" charset="0"/>
                <a:cs typeface="Segoe UI"/>
              </a:rPr>
              <a:t>56.375</a:t>
            </a:r>
            <a:r>
              <a:rPr lang="es-CO" sz="1600" i="1" dirty="0">
                <a:latin typeface="Segoe UI"/>
                <a:ea typeface="Calibri" panose="020F0502020204030204" pitchFamily="34" charset="0"/>
                <a:cs typeface="Segoe UI"/>
              </a:rPr>
              <a:t> ocupados menos con respecto al mismo periodo de 2019,  lo que representó un decrecimiento de </a:t>
            </a:r>
            <a:r>
              <a:rPr lang="es-CO" sz="1600" b="1" i="1" dirty="0">
                <a:latin typeface="Segoe UI"/>
                <a:ea typeface="Calibri" panose="020F0502020204030204" pitchFamily="34" charset="0"/>
                <a:cs typeface="Segoe UI"/>
              </a:rPr>
              <a:t>10,8%.</a:t>
            </a:r>
            <a:endParaRPr lang="es-ES" sz="1600" b="1" i="1" dirty="0">
              <a:latin typeface="Segoe UI"/>
              <a:ea typeface="Calibri" panose="020F0502020204030204" pitchFamily="34" charset="0"/>
              <a:cs typeface="Segoe UI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38704" y="15117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79142965-51DA-4930-AD5B-9459730F9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93486"/>
              </p:ext>
            </p:extLst>
          </p:nvPr>
        </p:nvGraphicFramePr>
        <p:xfrm>
          <a:off x="448237" y="1757680"/>
          <a:ext cx="7336862" cy="421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957">
                  <a:extLst>
                    <a:ext uri="{9D8B030D-6E8A-4147-A177-3AD203B41FA5}">
                      <a16:colId xmlns:a16="http://schemas.microsoft.com/office/drawing/2014/main" xmlns="" val="1607376602"/>
                    </a:ext>
                  </a:extLst>
                </a:gridCol>
                <a:gridCol w="1214323">
                  <a:extLst>
                    <a:ext uri="{9D8B030D-6E8A-4147-A177-3AD203B41FA5}">
                      <a16:colId xmlns:a16="http://schemas.microsoft.com/office/drawing/2014/main" xmlns="" val="1862981816"/>
                    </a:ext>
                  </a:extLst>
                </a:gridCol>
                <a:gridCol w="1358382">
                  <a:extLst>
                    <a:ext uri="{9D8B030D-6E8A-4147-A177-3AD203B41FA5}">
                      <a16:colId xmlns:a16="http://schemas.microsoft.com/office/drawing/2014/main" xmlns="" val="1647097814"/>
                    </a:ext>
                  </a:extLst>
                </a:gridCol>
                <a:gridCol w="1358382">
                  <a:extLst>
                    <a:ext uri="{9D8B030D-6E8A-4147-A177-3AD203B41FA5}">
                      <a16:colId xmlns:a16="http://schemas.microsoft.com/office/drawing/2014/main" xmlns="" val="3284777569"/>
                    </a:ext>
                  </a:extLst>
                </a:gridCol>
                <a:gridCol w="878909">
                  <a:extLst>
                    <a:ext uri="{9D8B030D-6E8A-4147-A177-3AD203B41FA5}">
                      <a16:colId xmlns:a16="http://schemas.microsoft.com/office/drawing/2014/main" xmlns="" val="1930224677"/>
                    </a:ext>
                  </a:extLst>
                </a:gridCol>
                <a:gridCol w="878909">
                  <a:extLst>
                    <a:ext uri="{9D8B030D-6E8A-4147-A177-3AD203B41FA5}">
                      <a16:colId xmlns:a16="http://schemas.microsoft.com/office/drawing/2014/main" xmlns="" val="88856540"/>
                    </a:ext>
                  </a:extLst>
                </a:gridCol>
              </a:tblGrid>
              <a:tr h="6049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III Trimestre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Tasas de crecimiento (%)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5836181"/>
                  </a:ext>
                </a:extLst>
              </a:tr>
              <a:tr h="7448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2020pr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2019/2018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</a:rPr>
                        <a:t>2020/2019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8496819"/>
                  </a:ext>
                </a:extLst>
              </a:tr>
              <a:tr h="636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262626"/>
                          </a:solidFill>
                          <a:effectLst/>
                        </a:rPr>
                        <a:t>Artes y Patrimonio</a:t>
                      </a:r>
                      <a:endParaRPr lang="es-CO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226.162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212.427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188.549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-6,1%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-11,2%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1814399"/>
                  </a:ext>
                </a:extLst>
              </a:tr>
              <a:tr h="636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262626"/>
                          </a:solidFill>
                          <a:effectLst/>
                        </a:rPr>
                        <a:t>Industrias Culturales</a:t>
                      </a:r>
                      <a:endParaRPr lang="es-CO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75.659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74.100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65.224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-2,1%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-12,0%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6866828"/>
                  </a:ext>
                </a:extLst>
              </a:tr>
              <a:tr h="636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262626"/>
                          </a:solidFill>
                          <a:effectLst/>
                        </a:rPr>
                        <a:t>Creaciones Funcionales</a:t>
                      </a:r>
                      <a:endParaRPr lang="es-CO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216.474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235.502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211.880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8,8%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-10,0%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280149"/>
                  </a:ext>
                </a:extLst>
              </a:tr>
              <a:tr h="95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262626"/>
                          </a:solidFill>
                          <a:effectLst/>
                        </a:rPr>
                        <a:t>Total personas ocupadas</a:t>
                      </a:r>
                      <a:endParaRPr lang="es-CO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518.295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522.028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465.653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0,7%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-10,8%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06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C379A6F-9B82-49BC-ADBB-8647580F5907}"/>
              </a:ext>
            </a:extLst>
          </p:cNvPr>
          <p:cNvSpPr txBox="1"/>
          <p:nvPr/>
        </p:nvSpPr>
        <p:spPr>
          <a:xfrm>
            <a:off x="448830" y="725933"/>
            <a:ext cx="65957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CO" dirty="0">
                <a:solidFill>
                  <a:srgbClr val="E96052"/>
                </a:solidFill>
              </a:rPr>
              <a:t>Actividad de Uso de Internet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0602A23-98B7-4F46-A677-DCA8726AA419}"/>
              </a:ext>
            </a:extLst>
          </p:cNvPr>
          <p:cNvSpPr/>
          <p:nvPr/>
        </p:nvSpPr>
        <p:spPr>
          <a:xfrm>
            <a:off x="331376" y="6357288"/>
            <a:ext cx="5656520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DANE. Encuesta de Calidad de Vida – ECV, 2019.  (Miles de Personas)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1662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68498"/>
              </p:ext>
            </p:extLst>
          </p:nvPr>
        </p:nvGraphicFramePr>
        <p:xfrm>
          <a:off x="423336" y="1422402"/>
          <a:ext cx="11209860" cy="4679377"/>
        </p:xfrm>
        <a:graphic>
          <a:graphicData uri="http://schemas.openxmlformats.org/drawingml/2006/table">
            <a:tbl>
              <a:tblPr/>
              <a:tblGrid>
                <a:gridCol w="1120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209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185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 y área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 personas de 5 años o más que usaron internet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Redes sociales de internet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Consultar medios de comunicación (televisión, radio, periódicos, revistas, medios digitales, </a:t>
                      </a:r>
                      <a:r>
                        <a:rPr lang="es-E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etc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,)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Ver televisión, videos, películas u otro contenido audiovisual para entretenimiento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Descargar software, imágenes, juegos, música o jugar en línea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5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 de personas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</a:t>
                      </a:r>
                    </a:p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(</a:t>
                      </a:r>
                      <a:r>
                        <a:rPr lang="mr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 de personas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</a:t>
                      </a:r>
                    </a:p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(</a:t>
                      </a:r>
                      <a:r>
                        <a:rPr lang="mr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 de personas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</a:t>
                      </a:r>
                    </a:p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(</a:t>
                      </a:r>
                      <a:r>
                        <a:rPr lang="mr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Total de personas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</a:t>
                      </a:r>
                    </a:p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(</a:t>
                      </a:r>
                      <a:r>
                        <a:rPr lang="mr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  <a:endParaRPr lang="mr-IN" sz="11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5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 nacional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29.907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24.538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82,0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6.172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20,6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9.310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31,1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7.792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26,1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3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Cabecera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25.785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21.306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82,6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5.710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22,1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8.308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32,2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6.930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26,9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27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Centros poblados y rural disperso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4.122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3.231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78,4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462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11,2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1.002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24,3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863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20,9</a:t>
                      </a:r>
                    </a:p>
                  </a:txBody>
                  <a:tcPr marL="36000" marR="36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2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1930400"/>
            <a:ext cx="1219200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A03096-9E71-41DD-956A-D7B55D39F8E1}"/>
              </a:ext>
            </a:extLst>
          </p:cNvPr>
          <p:cNvSpPr txBox="1"/>
          <p:nvPr/>
        </p:nvSpPr>
        <p:spPr>
          <a:xfrm>
            <a:off x="433207" y="828917"/>
            <a:ext cx="698359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CO" dirty="0">
                <a:solidFill>
                  <a:srgbClr val="E96052"/>
                </a:solidFill>
              </a:rPr>
              <a:t>Años promedio de educación de personas de 15 a 24 años que pertenecen a un hogar de Economía Naranja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3916B04-E354-425A-8C77-531230256E9E}"/>
              </a:ext>
            </a:extLst>
          </p:cNvPr>
          <p:cNvSpPr/>
          <p:nvPr/>
        </p:nvSpPr>
        <p:spPr>
          <a:xfrm>
            <a:off x="317797" y="6358504"/>
            <a:ext cx="5410412" cy="2846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050" b="1" dirty="0"/>
              <a:t>Fuente: </a:t>
            </a:r>
            <a:r>
              <a:rPr lang="es-ES" sz="1050" dirty="0"/>
              <a:t>DANE. Encuesta de Calidad de Vida – ECV, 2019.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6133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Imagen 2" descr="aa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/>
          <a:stretch/>
        </p:blipFill>
        <p:spPr>
          <a:xfrm>
            <a:off x="228600" y="2362199"/>
            <a:ext cx="11963400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82000" y="0"/>
            <a:ext cx="381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7"/>
          <p:cNvGrpSpPr>
            <a:grpSpLocks/>
          </p:cNvGrpSpPr>
          <p:nvPr/>
        </p:nvGrpSpPr>
        <p:grpSpPr>
          <a:xfrm>
            <a:off x="8768745" y="2651826"/>
            <a:ext cx="144000" cy="144000"/>
            <a:chOff x="1657459" y="1664869"/>
            <a:chExt cx="194387" cy="19438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A03096-9E71-41DD-956A-D7B55D39F8E1}"/>
              </a:ext>
            </a:extLst>
          </p:cNvPr>
          <p:cNvSpPr txBox="1"/>
          <p:nvPr/>
        </p:nvSpPr>
        <p:spPr>
          <a:xfrm>
            <a:off x="416089" y="764790"/>
            <a:ext cx="639111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ES" dirty="0">
                <a:solidFill>
                  <a:srgbClr val="E96052"/>
                </a:solidFill>
              </a:rPr>
              <a:t>Investigadores reconocidos autores de productos resultado de procesos de I+C para el total de la Economía Naranja por categorización</a:t>
            </a:r>
            <a:endParaRPr lang="es-CO" dirty="0">
              <a:solidFill>
                <a:srgbClr val="E96052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3916B04-E354-425A-8C77-531230256E9E}"/>
              </a:ext>
            </a:extLst>
          </p:cNvPr>
          <p:cNvSpPr/>
          <p:nvPr/>
        </p:nvSpPr>
        <p:spPr>
          <a:xfrm>
            <a:off x="330082" y="6445249"/>
            <a:ext cx="6733953" cy="2769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000" b="1" dirty="0"/>
              <a:t>Fuente: </a:t>
            </a:r>
            <a:r>
              <a:rPr lang="es-ES" sz="1000" dirty="0"/>
              <a:t>Plataforma SCIENTI. Colombia - </a:t>
            </a:r>
            <a:r>
              <a:rPr lang="es-ES" sz="1000" dirty="0" err="1"/>
              <a:t>MinCiencias</a:t>
            </a:r>
            <a:r>
              <a:rPr lang="es-ES" sz="1000" dirty="0"/>
              <a:t>, 2019.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DD53C97-497B-4B14-8C8A-A90EF1224EC4}"/>
              </a:ext>
            </a:extLst>
          </p:cNvPr>
          <p:cNvSpPr/>
          <p:nvPr/>
        </p:nvSpPr>
        <p:spPr>
          <a:xfrm>
            <a:off x="9042400" y="2524274"/>
            <a:ext cx="2545320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800" i="1" dirty="0"/>
              <a:t>El </a:t>
            </a:r>
            <a:r>
              <a:rPr lang="es-ES" sz="1800" b="1" i="1" dirty="0"/>
              <a:t>59,8% </a:t>
            </a:r>
            <a:r>
              <a:rPr lang="es-ES" sz="1800" i="1" dirty="0"/>
              <a:t>de los investigadores pertenecen a la categoría Investigador Junior, seguido por la categoría de Investigador Asociado con </a:t>
            </a:r>
            <a:r>
              <a:rPr lang="es-ES" sz="1800" b="1" i="1" dirty="0"/>
              <a:t>35,1%.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8266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74371"/>
              </p:ext>
            </p:extLst>
          </p:nvPr>
        </p:nvGraphicFramePr>
        <p:xfrm>
          <a:off x="426358" y="2131786"/>
          <a:ext cx="7529286" cy="4145643"/>
        </p:xfrm>
        <a:graphic>
          <a:graphicData uri="http://schemas.openxmlformats.org/drawingml/2006/table">
            <a:tbl>
              <a:tblPr/>
              <a:tblGrid>
                <a:gridCol w="3981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4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4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99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Categoría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Cantidad de investigadores</a:t>
                      </a:r>
                      <a:endParaRPr lang="uk-UA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Porcentaje (%)</a:t>
                      </a:r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1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Investigador Junior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341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59,8%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1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Investigador Asociado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35,1%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1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Investigador Senior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28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4,9%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1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Investigador Emérito 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0,2%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1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570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100,0%</a:t>
                      </a:r>
                    </a:p>
                  </a:txBody>
                  <a:tcPr marL="72000" marR="72000" marT="1270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553">
            <a:extLst>
              <a:ext uri="{FF2B5EF4-FFF2-40B4-BE49-F238E27FC236}">
                <a16:creationId xmlns:a16="http://schemas.microsoft.com/office/drawing/2014/main" xmlns="" id="{40F018F3-8A46-4E37-ACF0-8044FD0D71DC}"/>
              </a:ext>
            </a:extLst>
          </p:cNvPr>
          <p:cNvSpPr txBox="1">
            <a:spLocks/>
          </p:cNvSpPr>
          <p:nvPr/>
        </p:nvSpPr>
        <p:spPr>
          <a:xfrm>
            <a:off x="407583" y="972700"/>
            <a:ext cx="5192376" cy="658342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7"/>
              </a:spcBef>
              <a:buNone/>
            </a:pPr>
            <a:r>
              <a:rPr lang="es-ES" sz="2000" b="1" dirty="0">
                <a:solidFill>
                  <a:srgbClr val="E96052"/>
                </a:solidFill>
                <a:latin typeface="Segoe UI"/>
                <a:cs typeface="Segoe UI"/>
              </a:rPr>
              <a:t>Alcance del </a:t>
            </a:r>
          </a:p>
          <a:p>
            <a:pPr marL="0" indent="0">
              <a:spcBef>
                <a:spcPts val="167"/>
              </a:spcBef>
              <a:buNone/>
            </a:pPr>
            <a:r>
              <a:rPr lang="es-ES" sz="2000" b="1" dirty="0">
                <a:solidFill>
                  <a:srgbClr val="E96052"/>
                </a:solidFill>
                <a:latin typeface="Segoe UI"/>
                <a:cs typeface="Segoe UI"/>
              </a:rPr>
              <a:t>Cuarto Reporte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71CC7BF-3E67-4F7D-BAFE-406961D8AAD1}"/>
              </a:ext>
            </a:extLst>
          </p:cNvPr>
          <p:cNvSpPr/>
          <p:nvPr/>
        </p:nvSpPr>
        <p:spPr>
          <a:xfrm>
            <a:off x="6096001" y="634779"/>
            <a:ext cx="5760441" cy="61247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ES" sz="1500" dirty="0">
                <a:latin typeface="Segoe UI"/>
                <a:cs typeface="Segoe UI"/>
              </a:rPr>
              <a:t>Presentación de indicadores por parte de las entidades que conforman la Mesa de Información del Consejo Nacional de la Economía Naranja.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i="1" dirty="0">
                <a:solidFill>
                  <a:srgbClr val="CE5448"/>
                </a:solidFill>
                <a:latin typeface="Segoe UI"/>
                <a:cs typeface="Segoe UI"/>
              </a:rPr>
              <a:t>Información estadística: 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Ministerio de Ciencia, Tecnología e Innovación: </a:t>
            </a:r>
            <a:r>
              <a:rPr lang="es-ES" sz="1500" dirty="0">
                <a:latin typeface="Segoe UI"/>
                <a:cs typeface="Segoe UI"/>
              </a:rPr>
              <a:t>productos e Investigadores en los áreas de Investigación + Creación y los Grupos de investigación reconocidos.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Ministerio de Cultura</a:t>
            </a:r>
            <a:r>
              <a:rPr lang="es-ES" sz="1500" dirty="0">
                <a:latin typeface="Segoe UI"/>
                <a:cs typeface="Segoe UI"/>
              </a:rPr>
              <a:t>: información estadística relacionada con los programas de educación para el trabajo y desarrollo humano.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Dirección Nacional del Derecho de Autor: </a:t>
            </a:r>
            <a:r>
              <a:rPr lang="es-ES" sz="1500" dirty="0">
                <a:latin typeface="Segoe UI"/>
                <a:cs typeface="Segoe UI"/>
              </a:rPr>
              <a:t>producción de obras literarias, audiovisuales y artísticas.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Artesanías de Colombia</a:t>
            </a:r>
            <a:r>
              <a:rPr lang="es-ES" sz="1500" dirty="0">
                <a:latin typeface="Segoe UI"/>
                <a:cs typeface="Segoe UI"/>
              </a:rPr>
              <a:t>: caracterización del sector artesanal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CO" sz="1500" b="1" dirty="0">
                <a:latin typeface="Segoe UI"/>
                <a:cs typeface="Segoe UI"/>
              </a:rPr>
              <a:t>Secretaría de Cultura, Recreación y Deporte –SCRD de la Alcaldía de Bogotá: </a:t>
            </a:r>
            <a:r>
              <a:rPr lang="es-CO" sz="1500" dirty="0">
                <a:latin typeface="Segoe UI"/>
                <a:cs typeface="Segoe UI"/>
              </a:rPr>
              <a:t>resultados para Bogotá, D.C. </a:t>
            </a:r>
          </a:p>
          <a:p>
            <a:pPr algn="just"/>
            <a:endParaRPr lang="es-ES" sz="1500" b="1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DANE: </a:t>
            </a:r>
            <a:r>
              <a:rPr lang="es-ES" sz="1500" dirty="0">
                <a:latin typeface="Segoe UI"/>
                <a:cs typeface="Segoe UI"/>
              </a:rPr>
              <a:t>Cuenta Satélite de Cultura y Economía Naranja Indicadores de la Encuesta de Calidad de Vida, personal ocupado y exportaciones.  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8165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Imagen 2" descr="Captura de pantalla 2020-11-05 a la(s) 1.07.09 p. 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/>
          <a:stretch/>
        </p:blipFill>
        <p:spPr>
          <a:xfrm>
            <a:off x="1026160" y="2474701"/>
            <a:ext cx="2926080" cy="3829405"/>
          </a:xfrm>
          <a:prstGeom prst="rect">
            <a:avLst/>
          </a:prstGeom>
          <a:effectLst>
            <a:outerShdw blurRad="193675" dist="38100" dir="2700000" sx="102000" sy="102000" algn="tl" rotWithShape="0">
              <a:schemeClr val="bg1">
                <a:lumMod val="75000"/>
                <a:alpha val="36000"/>
              </a:schemeClr>
            </a:outerShdw>
          </a:effectLst>
        </p:spPr>
      </p:pic>
      <p:grpSp>
        <p:nvGrpSpPr>
          <p:cNvPr id="7" name="Grupo 7"/>
          <p:cNvGrpSpPr>
            <a:grpSpLocks/>
          </p:cNvGrpSpPr>
          <p:nvPr/>
        </p:nvGrpSpPr>
        <p:grpSpPr>
          <a:xfrm>
            <a:off x="5941725" y="2133666"/>
            <a:ext cx="144000" cy="144000"/>
            <a:chOff x="1657459" y="1664869"/>
            <a:chExt cx="194387" cy="1943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upo 7"/>
          <p:cNvGrpSpPr>
            <a:grpSpLocks/>
          </p:cNvGrpSpPr>
          <p:nvPr/>
        </p:nvGrpSpPr>
        <p:grpSpPr>
          <a:xfrm>
            <a:off x="5941725" y="3056260"/>
            <a:ext cx="144000" cy="144000"/>
            <a:chOff x="1657459" y="1664869"/>
            <a:chExt cx="194387" cy="194387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upo 7"/>
          <p:cNvGrpSpPr>
            <a:grpSpLocks/>
          </p:cNvGrpSpPr>
          <p:nvPr/>
        </p:nvGrpSpPr>
        <p:grpSpPr>
          <a:xfrm>
            <a:off x="5941725" y="3717032"/>
            <a:ext cx="144000" cy="144000"/>
            <a:chOff x="1657459" y="1664869"/>
            <a:chExt cx="194387" cy="194387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upo 7"/>
          <p:cNvGrpSpPr>
            <a:grpSpLocks/>
          </p:cNvGrpSpPr>
          <p:nvPr/>
        </p:nvGrpSpPr>
        <p:grpSpPr>
          <a:xfrm>
            <a:off x="5941725" y="4424412"/>
            <a:ext cx="144000" cy="144000"/>
            <a:chOff x="1657459" y="1664869"/>
            <a:chExt cx="194387" cy="194387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upo 7"/>
          <p:cNvGrpSpPr>
            <a:grpSpLocks/>
          </p:cNvGrpSpPr>
          <p:nvPr/>
        </p:nvGrpSpPr>
        <p:grpSpPr>
          <a:xfrm>
            <a:off x="5941725" y="4869160"/>
            <a:ext cx="144000" cy="144000"/>
            <a:chOff x="1657459" y="1664869"/>
            <a:chExt cx="194387" cy="194387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upo 7"/>
          <p:cNvGrpSpPr>
            <a:grpSpLocks/>
          </p:cNvGrpSpPr>
          <p:nvPr/>
        </p:nvGrpSpPr>
        <p:grpSpPr>
          <a:xfrm>
            <a:off x="5941725" y="5538440"/>
            <a:ext cx="144000" cy="144000"/>
            <a:chOff x="1657459" y="1664869"/>
            <a:chExt cx="194387" cy="194387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4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4622800"/>
            <a:ext cx="12192000" cy="223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A03096-9E71-41DD-956A-D7B55D39F8E1}"/>
              </a:ext>
            </a:extLst>
          </p:cNvPr>
          <p:cNvSpPr txBox="1"/>
          <p:nvPr/>
        </p:nvSpPr>
        <p:spPr>
          <a:xfrm>
            <a:off x="421758" y="756837"/>
            <a:ext cx="635118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ES" dirty="0">
                <a:solidFill>
                  <a:srgbClr val="E96052"/>
                </a:solidFill>
              </a:rPr>
              <a:t>Solicitudes de registro </a:t>
            </a:r>
          </a:p>
          <a:p>
            <a:r>
              <a:rPr lang="es-ES" dirty="0">
                <a:solidFill>
                  <a:srgbClr val="E96052"/>
                </a:solidFill>
              </a:rPr>
              <a:t>de obras, actos y contratos</a:t>
            </a:r>
            <a:endParaRPr lang="es-CO" dirty="0">
              <a:solidFill>
                <a:srgbClr val="E96052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3916B04-E354-425A-8C77-531230256E9E}"/>
              </a:ext>
            </a:extLst>
          </p:cNvPr>
          <p:cNvSpPr/>
          <p:nvPr/>
        </p:nvSpPr>
        <p:spPr>
          <a:xfrm>
            <a:off x="256835" y="6335292"/>
            <a:ext cx="5103629" cy="2923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050" b="1" dirty="0"/>
              <a:t>Fuente: </a:t>
            </a:r>
            <a:r>
              <a:rPr lang="es-ES" sz="1050" dirty="0"/>
              <a:t>Dirección Nacional de Derecho de Autor - DNDA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0CAF78-032D-4DF3-B191-24D4A5633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6" t="49711" r="10698" b="32462"/>
          <a:stretch/>
        </p:blipFill>
        <p:spPr>
          <a:xfrm>
            <a:off x="372586" y="2651987"/>
            <a:ext cx="4920774" cy="1869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4742E37-ECAB-4576-AB58-9E590C616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6" t="42032" r="57172" b="41769"/>
          <a:stretch/>
        </p:blipFill>
        <p:spPr>
          <a:xfrm>
            <a:off x="6737277" y="2764446"/>
            <a:ext cx="4784555" cy="16856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98A996F-EF73-4400-A5EF-64E9DDA3F59A}"/>
              </a:ext>
            </a:extLst>
          </p:cNvPr>
          <p:cNvSpPr/>
          <p:nvPr/>
        </p:nvSpPr>
        <p:spPr>
          <a:xfrm>
            <a:off x="6827269" y="6325132"/>
            <a:ext cx="5609384" cy="2923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050" b="1" dirty="0"/>
              <a:t>Fuente: </a:t>
            </a:r>
            <a:r>
              <a:rPr lang="es-ES" sz="1050" dirty="0"/>
              <a:t>Dirección Nacional de Derecho de Autor – DNDA</a:t>
            </a:r>
            <a:endParaRPr lang="es-ES" sz="1050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5061625-F6A7-4749-AD32-A9DD5EEB69EC}"/>
              </a:ext>
            </a:extLst>
          </p:cNvPr>
          <p:cNvSpPr txBox="1"/>
          <p:nvPr/>
        </p:nvSpPr>
        <p:spPr>
          <a:xfrm>
            <a:off x="6822556" y="756837"/>
            <a:ext cx="635118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ES" dirty="0">
                <a:solidFill>
                  <a:srgbClr val="E96052"/>
                </a:solidFill>
              </a:rPr>
              <a:t>Registro de obras, </a:t>
            </a:r>
          </a:p>
          <a:p>
            <a:r>
              <a:rPr lang="es-ES" dirty="0">
                <a:solidFill>
                  <a:srgbClr val="E96052"/>
                </a:solidFill>
              </a:rPr>
              <a:t>actos y contratos</a:t>
            </a:r>
            <a:endParaRPr lang="es-CO" dirty="0">
              <a:solidFill>
                <a:srgbClr val="E96052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171C4294-0CCA-44F8-B1CF-13364881F7B3}"/>
              </a:ext>
            </a:extLst>
          </p:cNvPr>
          <p:cNvSpPr/>
          <p:nvPr/>
        </p:nvSpPr>
        <p:spPr>
          <a:xfrm>
            <a:off x="7158639" y="4919468"/>
            <a:ext cx="4159601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400" i="1" dirty="0"/>
              <a:t>Los registros de obras, actos y contratos de Derecho de Autor en 2019, en comparación con 2018, aumentaron en </a:t>
            </a:r>
            <a:r>
              <a:rPr lang="es-ES" sz="1400" b="1" i="1" dirty="0"/>
              <a:t>7.903</a:t>
            </a:r>
            <a:r>
              <a:rPr lang="es-ES" sz="1400" i="1" dirty="0"/>
              <a:t> registros, que representan un incremento del </a:t>
            </a:r>
            <a:r>
              <a:rPr lang="es-ES" sz="1400" b="1" i="1" dirty="0"/>
              <a:t>9,1%.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E848E53-8A53-4A7B-91D8-1188A7D8EECC}"/>
              </a:ext>
            </a:extLst>
          </p:cNvPr>
          <p:cNvSpPr/>
          <p:nvPr/>
        </p:nvSpPr>
        <p:spPr>
          <a:xfrm>
            <a:off x="535214" y="4939082"/>
            <a:ext cx="5131248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400" i="1" dirty="0"/>
              <a:t>Las solicitudes de registro de obras, actos y contratos de Derecho de Autor en 2019, en comparación con 2018, aumentaron en </a:t>
            </a:r>
            <a:r>
              <a:rPr lang="es-ES" sz="1400" b="1" i="1" dirty="0"/>
              <a:t>5.249</a:t>
            </a:r>
            <a:r>
              <a:rPr lang="es-ES" sz="1400" i="1" dirty="0"/>
              <a:t> solicitudes, que representan un incremento del </a:t>
            </a:r>
            <a:r>
              <a:rPr lang="es-ES" sz="1400" b="1" i="1" dirty="0"/>
              <a:t>4,6%.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500727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6839064" y="1500727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00CAF78-032D-4DF3-B191-24D4A5633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1" t="49711" r="36963" b="36553"/>
          <a:stretch/>
        </p:blipFill>
        <p:spPr>
          <a:xfrm>
            <a:off x="188077" y="1858690"/>
            <a:ext cx="1805399" cy="120962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6096000" y="731520"/>
            <a:ext cx="0" cy="5852160"/>
          </a:xfrm>
          <a:prstGeom prst="line">
            <a:avLst/>
          </a:prstGeom>
          <a:ln w="6350" cmpd="sng">
            <a:solidFill>
              <a:srgbClr val="E960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upo 7"/>
          <p:cNvGrpSpPr>
            <a:grpSpLocks/>
          </p:cNvGrpSpPr>
          <p:nvPr/>
        </p:nvGrpSpPr>
        <p:grpSpPr>
          <a:xfrm>
            <a:off x="414685" y="5069906"/>
            <a:ext cx="144000" cy="144000"/>
            <a:chOff x="1657459" y="1664869"/>
            <a:chExt cx="194387" cy="194387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o 7"/>
          <p:cNvGrpSpPr>
            <a:grpSpLocks/>
          </p:cNvGrpSpPr>
          <p:nvPr/>
        </p:nvGrpSpPr>
        <p:grpSpPr>
          <a:xfrm>
            <a:off x="6958358" y="5069906"/>
            <a:ext cx="144000" cy="144000"/>
            <a:chOff x="1657459" y="1664869"/>
            <a:chExt cx="194387" cy="1943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C00CAF78-032D-4DF3-B191-24D4A5633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1" t="49711" r="36963" b="36553"/>
          <a:stretch/>
        </p:blipFill>
        <p:spPr>
          <a:xfrm>
            <a:off x="6554088" y="1858690"/>
            <a:ext cx="1805399" cy="12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A03096-9E71-41DD-956A-D7B55D39F8E1}"/>
              </a:ext>
            </a:extLst>
          </p:cNvPr>
          <p:cNvSpPr txBox="1"/>
          <p:nvPr/>
        </p:nvSpPr>
        <p:spPr>
          <a:xfrm>
            <a:off x="396949" y="769768"/>
            <a:ext cx="75420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ES" dirty="0">
                <a:solidFill>
                  <a:srgbClr val="E96052"/>
                </a:solidFill>
              </a:rPr>
              <a:t>Exportaciones de bienes de Economía Naranja</a:t>
            </a:r>
            <a:endParaRPr lang="es-CO" dirty="0">
              <a:solidFill>
                <a:srgbClr val="E96052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295F3D8-42A7-44A7-B851-8DE17A15A871}"/>
              </a:ext>
            </a:extLst>
          </p:cNvPr>
          <p:cNvSpPr/>
          <p:nvPr/>
        </p:nvSpPr>
        <p:spPr>
          <a:xfrm>
            <a:off x="396948" y="6308278"/>
            <a:ext cx="2665683" cy="3077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DANE - DIAN, 2019.</a:t>
            </a:r>
            <a:endParaRPr lang="es-ES" sz="500" dirty="0">
              <a:solidFill>
                <a:srgbClr val="FF000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2170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594600" y="0"/>
            <a:ext cx="4597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" name="Grupo 7"/>
          <p:cNvGrpSpPr>
            <a:grpSpLocks/>
          </p:cNvGrpSpPr>
          <p:nvPr/>
        </p:nvGrpSpPr>
        <p:grpSpPr>
          <a:xfrm>
            <a:off x="8126674" y="1299982"/>
            <a:ext cx="144000" cy="144000"/>
            <a:chOff x="1657459" y="1664869"/>
            <a:chExt cx="194387" cy="19438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F865282-1629-42C0-81C7-6D882C8F5EED}"/>
              </a:ext>
            </a:extLst>
          </p:cNvPr>
          <p:cNvSpPr/>
          <p:nvPr/>
        </p:nvSpPr>
        <p:spPr>
          <a:xfrm>
            <a:off x="8328394" y="1174009"/>
            <a:ext cx="3355606" cy="55399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CO" sz="1600" i="1" dirty="0"/>
              <a:t>Las exportaciones correspondientes a Economía Naranja para las </a:t>
            </a:r>
            <a:r>
              <a:rPr lang="es-CO" sz="1600" b="1" i="1" dirty="0">
                <a:solidFill>
                  <a:srgbClr val="E15748"/>
                </a:solidFill>
              </a:rPr>
              <a:t>actividades de inclusión total </a:t>
            </a:r>
            <a:r>
              <a:rPr lang="es-CO" sz="1600" i="1" dirty="0"/>
              <a:t>presentadas en 2019 tuvieron una variación negativa del 8,7% frente al año anterior, la actividad que más contribuyó a dicha caída fue la Fabricación de juegos, juguetes y rompecabezas (CIIU 3240), aportando 7,8 puntos porcentuales negativos a dicha variación.</a:t>
            </a:r>
          </a:p>
          <a:p>
            <a:endParaRPr lang="es-CO" sz="1600" i="1" dirty="0"/>
          </a:p>
          <a:p>
            <a:r>
              <a:rPr lang="es-CO" sz="1600" i="1" dirty="0"/>
              <a:t>La actividad Edición de libros (CIIU 5811) fue la más representativa con una participación del 51,2% de las exportaciones registradas. A esta le sigue la Fabricación de juegos, juguetes y rompecabezas (CIIU 2340) con 24%.</a:t>
            </a:r>
          </a:p>
          <a:p>
            <a:endParaRPr lang="es-CO" sz="1600" i="1" dirty="0"/>
          </a:p>
          <a:p>
            <a:endParaRPr lang="es-CO" sz="1600" i="1" dirty="0"/>
          </a:p>
          <a:p>
            <a:r>
              <a:rPr lang="es-ES" sz="1600" i="1" dirty="0"/>
              <a:t> </a:t>
            </a:r>
            <a:endParaRPr lang="es-ES" sz="1600" i="1" dirty="0">
              <a:highlight>
                <a:srgbClr val="FFFF00"/>
              </a:highlight>
            </a:endParaRPr>
          </a:p>
        </p:txBody>
      </p:sp>
      <p:grpSp>
        <p:nvGrpSpPr>
          <p:cNvPr id="14" name="Grupo 7"/>
          <p:cNvGrpSpPr>
            <a:grpSpLocks/>
          </p:cNvGrpSpPr>
          <p:nvPr/>
        </p:nvGrpSpPr>
        <p:grpSpPr>
          <a:xfrm>
            <a:off x="8098583" y="4755968"/>
            <a:ext cx="144000" cy="144000"/>
            <a:chOff x="1657459" y="1664869"/>
            <a:chExt cx="194387" cy="194387"/>
          </a:xfrm>
        </p:grpSpPr>
        <p:sp>
          <p:nvSpPr>
            <p:cNvPr id="15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6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44320"/>
              </p:ext>
            </p:extLst>
          </p:nvPr>
        </p:nvGraphicFramePr>
        <p:xfrm>
          <a:off x="451554" y="1577622"/>
          <a:ext cx="6759223" cy="44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ángulo 20"/>
          <p:cNvSpPr/>
          <p:nvPr/>
        </p:nvSpPr>
        <p:spPr>
          <a:xfrm>
            <a:off x="917702" y="5784917"/>
            <a:ext cx="5960431" cy="268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825002" y="5775646"/>
            <a:ext cx="9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2015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098480" y="5775646"/>
            <a:ext cx="9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2016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376084" y="5775646"/>
            <a:ext cx="9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2017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677372" y="5775646"/>
            <a:ext cx="9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2018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951984" y="5775646"/>
            <a:ext cx="91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4848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067300"/>
            <a:ext cx="12192000" cy="1790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A03096-9E71-41DD-956A-D7B55D39F8E1}"/>
              </a:ext>
            </a:extLst>
          </p:cNvPr>
          <p:cNvSpPr txBox="1"/>
          <p:nvPr/>
        </p:nvSpPr>
        <p:spPr>
          <a:xfrm>
            <a:off x="442482" y="769376"/>
            <a:ext cx="10731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12700">
              <a:defRPr sz="2000" b="1">
                <a:solidFill>
                  <a:srgbClr val="B6004B"/>
                </a:solidFill>
                <a:cs typeface="Arial"/>
              </a:defRPr>
            </a:lvl1pPr>
          </a:lstStyle>
          <a:p>
            <a:r>
              <a:rPr lang="es-ES" dirty="0">
                <a:solidFill>
                  <a:srgbClr val="E96052"/>
                </a:solidFill>
              </a:rPr>
              <a:t>Exportaciones por áreas de la Economía Naranja</a:t>
            </a:r>
          </a:p>
          <a:p>
            <a:r>
              <a:rPr lang="es-ES" dirty="0">
                <a:solidFill>
                  <a:srgbClr val="E96052"/>
                </a:solidFill>
              </a:rPr>
              <a:t>para las actividades de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inclusión total</a:t>
            </a:r>
          </a:p>
          <a:p>
            <a:endParaRPr lang="es-CO" dirty="0">
              <a:solidFill>
                <a:srgbClr val="E9605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6F2A3F9-F3B3-49B8-A587-A5225C54154A}"/>
              </a:ext>
            </a:extLst>
          </p:cNvPr>
          <p:cNvSpPr/>
          <p:nvPr/>
        </p:nvSpPr>
        <p:spPr>
          <a:xfrm>
            <a:off x="436075" y="6192297"/>
            <a:ext cx="2805037" cy="4924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DANE - DIAN, 2020.</a:t>
            </a:r>
          </a:p>
          <a:p>
            <a:r>
              <a:rPr lang="es-ES" sz="1200" b="1" dirty="0"/>
              <a:t>P: </a:t>
            </a:r>
            <a:r>
              <a:rPr lang="es-ES" sz="1200" dirty="0"/>
              <a:t>cifras preliminares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411802-294D-41FE-822E-F05F4445098E}"/>
              </a:ext>
            </a:extLst>
          </p:cNvPr>
          <p:cNvSpPr/>
          <p:nvPr/>
        </p:nvSpPr>
        <p:spPr>
          <a:xfrm>
            <a:off x="749300" y="5210842"/>
            <a:ext cx="11099453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CO" sz="1400" i="1" dirty="0"/>
              <a:t>Para enero – septiembre de 2020 las ventas externas del país correspondientes a actividades relacionadas con Economía Naranja, fueron US$31.093.240,6 FOB y presentaron una disminución de 44,7% en relación con el mismo periodo de 2019. Industrias Culturales presentó el mayor decrecimiento con un 49,8%, seguido de Creaciones Funcionales con un - 36,3% y, Artes y Patrimonio con una caída de 29,8%.</a:t>
            </a:r>
            <a:endParaRPr lang="es-ES" sz="1400" i="1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69184" y="15726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1502"/>
              </p:ext>
            </p:extLst>
          </p:nvPr>
        </p:nvGraphicFramePr>
        <p:xfrm>
          <a:off x="419100" y="1892303"/>
          <a:ext cx="11277601" cy="2870198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0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86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Área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Enero - septiembre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2019p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2020pr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Variación (%)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Contribución a la variación (p.p.)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Dólares FOB</a:t>
                      </a:r>
                      <a:r>
                        <a:rPr lang="es-E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F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 Exportaciones </a:t>
                      </a:r>
                    </a:p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Economía Naranja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56.269.772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31.093.241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-44,7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-44,7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3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Industrias Culturales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37.508.178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18.822.866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-49,8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-33,2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3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Creaciones Funcionales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13.785.436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8.775.341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-36,3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-8,9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3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Artes y Patrimonio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4.976.158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3.495.034   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-29,8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-2,6</a:t>
                      </a:r>
                    </a:p>
                  </a:txBody>
                  <a:tcPr marL="36000" marR="36000" marT="10962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Grupo 7"/>
          <p:cNvGrpSpPr>
            <a:grpSpLocks/>
          </p:cNvGrpSpPr>
          <p:nvPr/>
        </p:nvGrpSpPr>
        <p:grpSpPr>
          <a:xfrm>
            <a:off x="551845" y="5344226"/>
            <a:ext cx="144000" cy="144000"/>
            <a:chOff x="1657459" y="1664869"/>
            <a:chExt cx="194387" cy="19438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6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53">
            <a:extLst>
              <a:ext uri="{FF2B5EF4-FFF2-40B4-BE49-F238E27FC236}">
                <a16:creationId xmlns:a16="http://schemas.microsoft.com/office/drawing/2014/main" xmlns="" id="{F3E8A0F8-9EF1-44E2-B12E-5B6A793CCEBD}"/>
              </a:ext>
            </a:extLst>
          </p:cNvPr>
          <p:cNvSpPr txBox="1">
            <a:spLocks/>
          </p:cNvSpPr>
          <p:nvPr/>
        </p:nvSpPr>
        <p:spPr>
          <a:xfrm>
            <a:off x="1484490" y="3785491"/>
            <a:ext cx="10210287" cy="1027674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7"/>
              </a:spcBef>
              <a:buNone/>
            </a:pPr>
            <a:r>
              <a:rPr lang="es-ES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Comparativo </a:t>
            </a:r>
          </a:p>
          <a:p>
            <a:pPr marL="0" indent="0" algn="r">
              <a:spcBef>
                <a:spcPts val="167"/>
              </a:spcBef>
              <a:buNone/>
            </a:pPr>
            <a:r>
              <a:rPr lang="es-ES" b="1" i="1" dirty="0">
                <a:solidFill>
                  <a:srgbClr val="CE5448"/>
                </a:solidFill>
                <a:latin typeface="Segoe UI"/>
                <a:cs typeface="Arial" panose="020B0604020202020204" pitchFamily="34" charset="0"/>
              </a:rPr>
              <a:t>Internacional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8524240" y="5193431"/>
            <a:ext cx="312782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0922000" y="2631440"/>
            <a:ext cx="731520" cy="731520"/>
          </a:xfrm>
          <a:prstGeom prst="ellipse">
            <a:avLst/>
          </a:prstGeom>
          <a:noFill/>
          <a:ln w="28575" cmpd="sng">
            <a:solidFill>
              <a:srgbClr val="CE54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bject 898"/>
          <p:cNvSpPr txBox="1"/>
          <p:nvPr/>
        </p:nvSpPr>
        <p:spPr>
          <a:xfrm>
            <a:off x="11141621" y="2711088"/>
            <a:ext cx="4407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CO" sz="3600" b="1" i="1" dirty="0">
                <a:solidFill>
                  <a:srgbClr val="CE5448"/>
                </a:solidFill>
                <a:cs typeface="Arial"/>
              </a:rPr>
              <a:t>5</a:t>
            </a:r>
            <a:endParaRPr lang="da-DK" sz="3600" i="1" dirty="0">
              <a:solidFill>
                <a:srgbClr val="CE5448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5940778"/>
            <a:ext cx="12192000" cy="917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3DE2661-A51B-4A92-890E-DABDACCDED83}"/>
              </a:ext>
            </a:extLst>
          </p:cNvPr>
          <p:cNvSpPr/>
          <p:nvPr/>
        </p:nvSpPr>
        <p:spPr>
          <a:xfrm>
            <a:off x="705556" y="6089848"/>
            <a:ext cx="11063215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1600" i="1" dirty="0">
                <a:solidFill>
                  <a:srgbClr val="3D3C3B"/>
                </a:solidFill>
              </a:rPr>
              <a:t>Por su parte, el porcentaje de población ocupada en actividades de Economía Naranja en Colombia para </a:t>
            </a:r>
            <a:r>
              <a:rPr lang="es-ES" sz="1600" b="1" i="1" dirty="0">
                <a:solidFill>
                  <a:srgbClr val="3D3C3B"/>
                </a:solidFill>
              </a:rPr>
              <a:t>2019</a:t>
            </a:r>
            <a:r>
              <a:rPr lang="es-ES" sz="1600" b="1" i="1" baseline="30000" dirty="0">
                <a:solidFill>
                  <a:srgbClr val="3D3C3B"/>
                </a:solidFill>
              </a:rPr>
              <a:t>pr</a:t>
            </a:r>
            <a:r>
              <a:rPr lang="es-ES" sz="700" i="1" dirty="0">
                <a:solidFill>
                  <a:srgbClr val="3D3C3B"/>
                </a:solidFill>
              </a:rPr>
              <a:t>  </a:t>
            </a:r>
            <a:r>
              <a:rPr lang="es-ES" sz="1600" i="1" dirty="0">
                <a:solidFill>
                  <a:srgbClr val="3D3C3B"/>
                </a:solidFill>
              </a:rPr>
              <a:t>fue de </a:t>
            </a:r>
            <a:r>
              <a:rPr lang="es-ES" sz="1600" b="1" i="1" dirty="0">
                <a:solidFill>
                  <a:srgbClr val="3D3C3B"/>
                </a:solidFill>
              </a:rPr>
              <a:t>2,54%</a:t>
            </a:r>
            <a:r>
              <a:rPr lang="es-ES" sz="1600" i="1" dirty="0">
                <a:solidFill>
                  <a:srgbClr val="3D3C3B"/>
                </a:solidFill>
              </a:rPr>
              <a:t>, mientras el valor agregado para 2019 es de </a:t>
            </a:r>
            <a:r>
              <a:rPr lang="es-ES" sz="1600" b="1" i="1" dirty="0">
                <a:solidFill>
                  <a:srgbClr val="3D3C3B"/>
                </a:solidFill>
              </a:rPr>
              <a:t>3,0% </a:t>
            </a:r>
            <a:endParaRPr lang="es-ES" sz="1600" b="1" i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DCC29C5-ABB3-4E29-BC2E-D2D2137C124F}"/>
              </a:ext>
            </a:extLst>
          </p:cNvPr>
          <p:cNvSpPr/>
          <p:nvPr/>
        </p:nvSpPr>
        <p:spPr>
          <a:xfrm>
            <a:off x="395769" y="728998"/>
            <a:ext cx="1159657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s-ES" sz="2000" b="1" dirty="0">
                <a:solidFill>
                  <a:srgbClr val="E96052"/>
                </a:solidFill>
                <a:cs typeface="Arial"/>
              </a:rPr>
              <a:t>Cuadro comparativo de países </a:t>
            </a:r>
          </a:p>
          <a:p>
            <a:pPr marL="16933"/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2017 - 2019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45075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06978"/>
              </p:ext>
            </p:extLst>
          </p:nvPr>
        </p:nvGraphicFramePr>
        <p:xfrm>
          <a:off x="431800" y="1665108"/>
          <a:ext cx="11290301" cy="4078111"/>
        </p:xfrm>
        <a:graphic>
          <a:graphicData uri="http://schemas.openxmlformats.org/drawingml/2006/table">
            <a:tbl>
              <a:tblPr/>
              <a:tblGrid>
                <a:gridCol w="2345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5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5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81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09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País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Segmento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Participación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Periodo de referencia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Notas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60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Reino Unido</a:t>
                      </a:r>
                    </a:p>
                    <a:p>
                      <a:pPr algn="l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Industrias creativas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5,80%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VAB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69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1,70%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VAB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Finlandia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1,60%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Empleo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69">
                <a:tc vMerge="1"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3,40%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PIB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España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Industrias creativas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3,20%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2016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VAB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69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2,40%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PIB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Estados Unidos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4,50%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PIB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Argentina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</a:t>
                      </a:r>
                    </a:p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2,60%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VAB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8939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1,50%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Participación del empleo cultural nacional en el total nacional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918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México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3,20%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PIB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32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Colombia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Cultura y Economía Naranja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3,00%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2019pr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VAB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89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2,68%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2019pr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Porcentaje de población ocupada en actividades Naranja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043333" y="790222"/>
            <a:ext cx="3640667" cy="54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>
              <a:spcBef>
                <a:spcPts val="167"/>
              </a:spcBef>
            </a:pPr>
            <a:r>
              <a:rPr lang="es-ES" sz="1400" b="1" i="1" dirty="0">
                <a:cs typeface="Segoe UI"/>
              </a:rPr>
              <a:t>Información incluida en el Tercer reporte</a:t>
            </a:r>
          </a:p>
          <a:p>
            <a:pPr algn="r">
              <a:spcBef>
                <a:spcPts val="167"/>
              </a:spcBef>
            </a:pPr>
            <a:r>
              <a:rPr lang="es-ES" sz="1400" b="1" i="1" dirty="0">
                <a:cs typeface="Segoe UI"/>
              </a:rPr>
              <a:t>Publicado el 24 de julio de 2020</a:t>
            </a:r>
          </a:p>
        </p:txBody>
      </p:sp>
      <p:grpSp>
        <p:nvGrpSpPr>
          <p:cNvPr id="9" name="Grupo 7"/>
          <p:cNvGrpSpPr>
            <a:grpSpLocks/>
          </p:cNvGrpSpPr>
          <p:nvPr/>
        </p:nvGrpSpPr>
        <p:grpSpPr>
          <a:xfrm>
            <a:off x="481290" y="6219115"/>
            <a:ext cx="144000" cy="144000"/>
            <a:chOff x="1657459" y="1664869"/>
            <a:chExt cx="194387" cy="19438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0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7"/>
          <p:cNvSpPr/>
          <p:nvPr/>
        </p:nvSpPr>
        <p:spPr>
          <a:xfrm>
            <a:off x="8014406" y="0"/>
            <a:ext cx="417759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8 Rectángulo"/>
          <p:cNvSpPr/>
          <p:nvPr/>
        </p:nvSpPr>
        <p:spPr>
          <a:xfrm>
            <a:off x="287684" y="664544"/>
            <a:ext cx="10625536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/>
            <a:r>
              <a:rPr lang="es-ES" sz="2000" b="1" dirty="0"/>
              <a:t>Presentación: </a:t>
            </a:r>
          </a:p>
          <a:p>
            <a:pPr marL="16933"/>
            <a:r>
              <a:rPr lang="es-ES" sz="2000" b="1" dirty="0">
                <a:solidFill>
                  <a:srgbClr val="E96052"/>
                </a:solidFill>
              </a:rPr>
              <a:t>Sistema de Información de Economía Naranja - SIENA</a:t>
            </a:r>
            <a:endParaRPr lang="da-DK" sz="2000" b="1" dirty="0">
              <a:solidFill>
                <a:srgbClr val="E96052"/>
              </a:solidFill>
            </a:endParaRPr>
          </a:p>
        </p:txBody>
      </p:sp>
      <p:grpSp>
        <p:nvGrpSpPr>
          <p:cNvPr id="32" name="Grupo 7"/>
          <p:cNvGrpSpPr>
            <a:grpSpLocks/>
          </p:cNvGrpSpPr>
          <p:nvPr/>
        </p:nvGrpSpPr>
        <p:grpSpPr>
          <a:xfrm>
            <a:off x="8533923" y="1724349"/>
            <a:ext cx="144000" cy="144000"/>
            <a:chOff x="1657459" y="1664869"/>
            <a:chExt cx="194387" cy="194387"/>
          </a:xfrm>
        </p:grpSpPr>
        <p:sp>
          <p:nvSpPr>
            <p:cNvPr id="33" name="Elipse 6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34" name="Elipse 7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upo 7"/>
          <p:cNvGrpSpPr>
            <a:grpSpLocks/>
          </p:cNvGrpSpPr>
          <p:nvPr/>
        </p:nvGrpSpPr>
        <p:grpSpPr>
          <a:xfrm>
            <a:off x="8533923" y="5911443"/>
            <a:ext cx="144000" cy="144000"/>
            <a:chOff x="1657459" y="1664869"/>
            <a:chExt cx="194387" cy="194387"/>
          </a:xfrm>
        </p:grpSpPr>
        <p:sp>
          <p:nvSpPr>
            <p:cNvPr id="36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37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38" name="CuadroTexto 12"/>
          <p:cNvSpPr txBox="1"/>
          <p:nvPr/>
        </p:nvSpPr>
        <p:spPr>
          <a:xfrm>
            <a:off x="8772798" y="864658"/>
            <a:ext cx="32461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800" b="1" i="1" dirty="0"/>
          </a:p>
          <a:p>
            <a:endParaRPr lang="es-ES" sz="1800" b="1" i="1" dirty="0"/>
          </a:p>
          <a:p>
            <a:endParaRPr lang="es-ES" sz="1400" dirty="0"/>
          </a:p>
          <a:p>
            <a:pPr>
              <a:spcAft>
                <a:spcPts val="2400"/>
              </a:spcAft>
            </a:pPr>
            <a:r>
              <a:rPr lang="es-ES" sz="1400" dirty="0"/>
              <a:t>Consultar la conformación por áreas y sus segmentos. </a:t>
            </a:r>
          </a:p>
          <a:p>
            <a:pPr>
              <a:spcAft>
                <a:spcPts val="2400"/>
              </a:spcAft>
            </a:pPr>
            <a:r>
              <a:rPr lang="es-ES" sz="1400" dirty="0"/>
              <a:t>Acceder al Sistema de Consulta de Información y al formulario para iniciar el proceso para hacer parte del SIENA. </a:t>
            </a:r>
          </a:p>
          <a:p>
            <a:pPr>
              <a:spcAft>
                <a:spcPts val="2400"/>
              </a:spcAft>
            </a:pPr>
            <a:r>
              <a:rPr lang="es-ES" sz="1400" dirty="0"/>
              <a:t>Conocer la línea de tiempo con los principales avances de la Mesa de información desde la creación del Consejo Nacional de Economía Naranja.  </a:t>
            </a:r>
          </a:p>
          <a:p>
            <a:pPr>
              <a:spcAft>
                <a:spcPts val="2400"/>
              </a:spcAft>
            </a:pPr>
            <a:r>
              <a:rPr lang="es-ES" sz="1400" dirty="0"/>
              <a:t>Consultar el listado de las 103 actividades de Economía Naranja según tipo de inclusión (parcial o total), sus áreas y segmentos. </a:t>
            </a:r>
          </a:p>
          <a:p>
            <a:pPr>
              <a:spcAft>
                <a:spcPts val="2400"/>
              </a:spcAft>
            </a:pPr>
            <a:r>
              <a:rPr lang="es-ES" sz="1400" dirty="0"/>
              <a:t>Descargar los cuatro reportes publicados con sus anexos.  </a:t>
            </a:r>
          </a:p>
        </p:txBody>
      </p:sp>
      <p:grpSp>
        <p:nvGrpSpPr>
          <p:cNvPr id="39" name="Grupo 7"/>
          <p:cNvGrpSpPr>
            <a:grpSpLocks/>
          </p:cNvGrpSpPr>
          <p:nvPr/>
        </p:nvGrpSpPr>
        <p:grpSpPr>
          <a:xfrm>
            <a:off x="8533923" y="4773915"/>
            <a:ext cx="144000" cy="144000"/>
            <a:chOff x="1657459" y="1664869"/>
            <a:chExt cx="194387" cy="194387"/>
          </a:xfrm>
        </p:grpSpPr>
        <p:sp>
          <p:nvSpPr>
            <p:cNvPr id="40" name="Elipse 14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41" name="Elipse 15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upo 7"/>
          <p:cNvGrpSpPr>
            <a:grpSpLocks/>
          </p:cNvGrpSpPr>
          <p:nvPr/>
        </p:nvGrpSpPr>
        <p:grpSpPr>
          <a:xfrm>
            <a:off x="8533923" y="3391659"/>
            <a:ext cx="144000" cy="144000"/>
            <a:chOff x="1657459" y="1664869"/>
            <a:chExt cx="194387" cy="194387"/>
          </a:xfrm>
        </p:grpSpPr>
        <p:sp>
          <p:nvSpPr>
            <p:cNvPr id="43" name="Elipse 17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44" name="Elipse 18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upo 7"/>
          <p:cNvGrpSpPr>
            <a:grpSpLocks/>
          </p:cNvGrpSpPr>
          <p:nvPr/>
        </p:nvGrpSpPr>
        <p:grpSpPr>
          <a:xfrm>
            <a:off x="8533923" y="2426851"/>
            <a:ext cx="144000" cy="144000"/>
            <a:chOff x="1657459" y="1664869"/>
            <a:chExt cx="194387" cy="194387"/>
          </a:xfrm>
        </p:grpSpPr>
        <p:sp>
          <p:nvSpPr>
            <p:cNvPr id="46" name="Elipse 20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47" name="Elipse 21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8533923" y="416075"/>
            <a:ext cx="335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/>
              <a:t>La sección web y el sistema de consulta permite: 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7951344" y="6084774"/>
            <a:ext cx="2519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67"/>
              </a:spcBef>
            </a:pPr>
            <a:r>
              <a:rPr lang="es-ES" b="1" i="1" dirty="0">
                <a:solidFill>
                  <a:srgbClr val="CE5448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6C38D810-8DD9-470E-AD71-70CDE97D3238}"/>
              </a:ext>
            </a:extLst>
          </p:cNvPr>
          <p:cNvGrpSpPr/>
          <p:nvPr/>
        </p:nvGrpSpPr>
        <p:grpSpPr>
          <a:xfrm>
            <a:off x="5805605" y="5731417"/>
            <a:ext cx="1923361" cy="502920"/>
            <a:chOff x="6255546" y="5629813"/>
            <a:chExt cx="1923361" cy="502920"/>
          </a:xfrm>
        </p:grpSpPr>
        <p:sp>
          <p:nvSpPr>
            <p:cNvPr id="51" name="50 Rectángulo redondeado"/>
            <p:cNvSpPr/>
            <p:nvPr/>
          </p:nvSpPr>
          <p:spPr>
            <a:xfrm>
              <a:off x="6255546" y="5629813"/>
              <a:ext cx="1923361" cy="502920"/>
            </a:xfrm>
            <a:prstGeom prst="roundRect">
              <a:avLst/>
            </a:prstGeom>
            <a:solidFill>
              <a:srgbClr val="E96051"/>
            </a:solidFill>
            <a:ln>
              <a:solidFill>
                <a:srgbClr val="EBAA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7" name="56 Rectángulo">
              <a:hlinkClick r:id="rId2"/>
            </p:cNvPr>
            <p:cNvSpPr/>
            <p:nvPr/>
          </p:nvSpPr>
          <p:spPr>
            <a:xfrm>
              <a:off x="6401132" y="5688912"/>
              <a:ext cx="163218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67"/>
                </a:spcBef>
              </a:pPr>
              <a:r>
                <a:rPr lang="es-ES" b="1" i="1" dirty="0">
                  <a:solidFill>
                    <a:schemeClr val="bg1"/>
                  </a:solidFill>
                  <a:cs typeface="Arial" panose="020B0604020202020204" pitchFamily="34" charset="0"/>
                </a:rPr>
                <a:t>Ir</a:t>
              </a:r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12044DB8-9E98-41C4-A71C-0912B234495D}"/>
              </a:ext>
            </a:extLst>
          </p:cNvPr>
          <p:cNvCxnSpPr/>
          <p:nvPr/>
        </p:nvCxnSpPr>
        <p:spPr>
          <a:xfrm>
            <a:off x="428544" y="145075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322EABE-F3E2-4B6D-BACC-3BD91CE33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2" y="2124842"/>
            <a:ext cx="5070325" cy="4170218"/>
          </a:xfrm>
          <a:prstGeom prst="rect">
            <a:avLst/>
          </a:prstGeom>
        </p:spPr>
      </p:pic>
      <p:grpSp>
        <p:nvGrpSpPr>
          <p:cNvPr id="55" name="49 Grupo">
            <a:extLst>
              <a:ext uri="{FF2B5EF4-FFF2-40B4-BE49-F238E27FC236}">
                <a16:creationId xmlns:a16="http://schemas.microsoft.com/office/drawing/2014/main" xmlns="" id="{3DCE6FBB-EDE9-413F-A4C4-44D433A96D5B}"/>
              </a:ext>
            </a:extLst>
          </p:cNvPr>
          <p:cNvGrpSpPr>
            <a:grpSpLocks noChangeAspect="1"/>
          </p:cNvGrpSpPr>
          <p:nvPr/>
        </p:nvGrpSpPr>
        <p:grpSpPr>
          <a:xfrm>
            <a:off x="728476" y="2278314"/>
            <a:ext cx="4709234" cy="2740952"/>
            <a:chOff x="-6065520" y="-682270"/>
            <a:chExt cx="12192000" cy="7096205"/>
          </a:xfrm>
        </p:grpSpPr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C57209A3-7B35-4094-8738-37AC84A952B7}"/>
                </a:ext>
              </a:extLst>
            </p:cNvPr>
            <p:cNvCxnSpPr/>
            <p:nvPr/>
          </p:nvCxnSpPr>
          <p:spPr>
            <a:xfrm>
              <a:off x="605432" y="1862232"/>
              <a:ext cx="363936" cy="0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Rectángulo 7">
              <a:extLst>
                <a:ext uri="{FF2B5EF4-FFF2-40B4-BE49-F238E27FC236}">
                  <a16:creationId xmlns:a16="http://schemas.microsoft.com/office/drawing/2014/main" xmlns="" id="{723C6F67-9FE4-4C10-A1F2-1391C3146FDF}"/>
                </a:ext>
              </a:extLst>
            </p:cNvPr>
            <p:cNvSpPr/>
            <p:nvPr/>
          </p:nvSpPr>
          <p:spPr>
            <a:xfrm>
              <a:off x="11493" y="4032398"/>
              <a:ext cx="928307" cy="117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Picture 6">
              <a:extLst>
                <a:ext uri="{FF2B5EF4-FFF2-40B4-BE49-F238E27FC236}">
                  <a16:creationId xmlns:a16="http://schemas.microsoft.com/office/drawing/2014/main" xmlns="" id="{CF335701-8B27-474B-BA67-D0308086E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00" b="11600"/>
            <a:stretch/>
          </p:blipFill>
          <p:spPr bwMode="auto">
            <a:xfrm>
              <a:off x="-6065520" y="1555164"/>
              <a:ext cx="12192000" cy="32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">
              <a:extLst>
                <a:ext uri="{FF2B5EF4-FFF2-40B4-BE49-F238E27FC236}">
                  <a16:creationId xmlns:a16="http://schemas.microsoft.com/office/drawing/2014/main" xmlns="" id="{B868A285-8140-40AA-8A98-95884CAC92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24" b="42012"/>
            <a:stretch/>
          </p:blipFill>
          <p:spPr bwMode="auto">
            <a:xfrm>
              <a:off x="-6065520" y="4778427"/>
              <a:ext cx="12192000" cy="163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xmlns="" id="{6FC34CE8-846E-41D9-AD41-DDF2CA7AD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0" b="66463"/>
            <a:stretch/>
          </p:blipFill>
          <p:spPr bwMode="auto">
            <a:xfrm>
              <a:off x="-6065520" y="-682270"/>
              <a:ext cx="12192000" cy="226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ángulo 7">
              <a:extLst>
                <a:ext uri="{FF2B5EF4-FFF2-40B4-BE49-F238E27FC236}">
                  <a16:creationId xmlns:a16="http://schemas.microsoft.com/office/drawing/2014/main" xmlns="" id="{43806C12-99D5-43E8-9EEB-51DEC0FEA8D1}"/>
                </a:ext>
              </a:extLst>
            </p:cNvPr>
            <p:cNvSpPr/>
            <p:nvPr/>
          </p:nvSpPr>
          <p:spPr>
            <a:xfrm>
              <a:off x="4558093" y="3567158"/>
              <a:ext cx="1294067" cy="163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Rectángulo 7">
              <a:extLst>
                <a:ext uri="{FF2B5EF4-FFF2-40B4-BE49-F238E27FC236}">
                  <a16:creationId xmlns:a16="http://schemas.microsoft.com/office/drawing/2014/main" xmlns="" id="{6B823625-F58A-4D77-ABCD-1FA2F3D617A4}"/>
                </a:ext>
              </a:extLst>
            </p:cNvPr>
            <p:cNvSpPr/>
            <p:nvPr/>
          </p:nvSpPr>
          <p:spPr>
            <a:xfrm>
              <a:off x="-6065519" y="3480123"/>
              <a:ext cx="1036320" cy="163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543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53"/>
          <p:cNvSpPr txBox="1">
            <a:spLocks/>
          </p:cNvSpPr>
          <p:nvPr/>
        </p:nvSpPr>
        <p:spPr>
          <a:xfrm>
            <a:off x="6898640" y="5278563"/>
            <a:ext cx="4745337" cy="956757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7"/>
              </a:spcBef>
              <a:buNone/>
            </a:pPr>
            <a:endParaRPr lang="es-E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spcBef>
                <a:spcPts val="167"/>
              </a:spcBef>
              <a:buNone/>
            </a:pPr>
            <a:r>
              <a:rPr lang="es-E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Noviembre 2020</a:t>
            </a:r>
          </a:p>
          <a:p>
            <a:pPr marL="0" indent="0">
              <a:spcBef>
                <a:spcPts val="167"/>
              </a:spcBef>
              <a:buNone/>
            </a:pPr>
            <a:endParaRPr lang="es-E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9948" r="4377" b="17913"/>
          <a:stretch/>
        </p:blipFill>
        <p:spPr>
          <a:xfrm>
            <a:off x="6782566" y="6185480"/>
            <a:ext cx="4895937" cy="432000"/>
          </a:xfrm>
          <a:prstGeom prst="rect">
            <a:avLst/>
          </a:prstGeom>
        </p:spPr>
      </p:pic>
      <p:pic>
        <p:nvPicPr>
          <p:cNvPr id="7" name="Imagen 6" descr="aa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0" y="1671767"/>
            <a:ext cx="4957877" cy="3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bject 553">
            <a:extLst>
              <a:ext uri="{FF2B5EF4-FFF2-40B4-BE49-F238E27FC236}">
                <a16:creationId xmlns:a16="http://schemas.microsoft.com/office/drawing/2014/main" xmlns="" id="{40F018F3-8A46-4E37-ACF0-8044FD0D71DC}"/>
              </a:ext>
            </a:extLst>
          </p:cNvPr>
          <p:cNvSpPr txBox="1">
            <a:spLocks/>
          </p:cNvSpPr>
          <p:nvPr/>
        </p:nvSpPr>
        <p:spPr>
          <a:xfrm>
            <a:off x="407583" y="972700"/>
            <a:ext cx="5192376" cy="934443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7"/>
              </a:spcBef>
              <a:buNone/>
            </a:pPr>
            <a:r>
              <a:rPr lang="es-ES" sz="2000" b="1" dirty="0">
                <a:solidFill>
                  <a:srgbClr val="E96052"/>
                </a:solidFill>
                <a:latin typeface="Segoe UI"/>
                <a:cs typeface="Segoe UI"/>
              </a:rPr>
              <a:t>Tercer reporte</a:t>
            </a:r>
          </a:p>
          <a:p>
            <a:pPr marL="0" indent="0">
              <a:spcBef>
                <a:spcPts val="167"/>
              </a:spcBef>
              <a:buNone/>
            </a:pPr>
            <a:r>
              <a:rPr lang="es-ES" sz="1600" b="1" dirty="0">
                <a:cs typeface="Segoe UI"/>
              </a:rPr>
              <a:t>Publicado: 24 de julio de 2020</a:t>
            </a:r>
          </a:p>
          <a:p>
            <a:pPr marL="0" indent="0">
              <a:spcBef>
                <a:spcPts val="167"/>
              </a:spcBef>
              <a:buNone/>
            </a:pPr>
            <a:endParaRPr lang="es-ES" sz="2000" b="1" dirty="0">
              <a:solidFill>
                <a:srgbClr val="E96052"/>
              </a:solidFill>
              <a:latin typeface="Segoe UI"/>
              <a:cs typeface="Segoe U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71CC7BF-3E67-4F7D-BAFE-406961D8AAD1}"/>
              </a:ext>
            </a:extLst>
          </p:cNvPr>
          <p:cNvSpPr/>
          <p:nvPr/>
        </p:nvSpPr>
        <p:spPr>
          <a:xfrm>
            <a:off x="6096001" y="1213334"/>
            <a:ext cx="5760441" cy="1508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i="1" dirty="0">
                <a:solidFill>
                  <a:srgbClr val="CE5448"/>
                </a:solidFill>
                <a:latin typeface="Segoe UI"/>
                <a:cs typeface="Segoe UI"/>
              </a:rPr>
              <a:t>Información estadística de: 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endParaRPr lang="es-ES" sz="1500" b="1" dirty="0">
              <a:latin typeface="Segoe UI"/>
              <a:cs typeface="Segoe UI"/>
            </a:endParaRPr>
          </a:p>
          <a:p>
            <a:pPr algn="just"/>
            <a:endParaRPr lang="es-ES" sz="1500" b="1" dirty="0">
              <a:latin typeface="Segoe UI"/>
              <a:cs typeface="Segoe UI"/>
            </a:endParaRPr>
          </a:p>
          <a:p>
            <a:pPr algn="just"/>
            <a:endParaRPr lang="es-ES" sz="1500" dirty="0">
              <a:latin typeface="Segoe UI"/>
              <a:cs typeface="Segoe UI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81651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" name="Grupo 7"/>
          <p:cNvGrpSpPr>
            <a:grpSpLocks/>
          </p:cNvGrpSpPr>
          <p:nvPr/>
        </p:nvGrpSpPr>
        <p:grpSpPr>
          <a:xfrm>
            <a:off x="5941725" y="2133666"/>
            <a:ext cx="144000" cy="144000"/>
            <a:chOff x="1657459" y="1664869"/>
            <a:chExt cx="194387" cy="1943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upo 7"/>
          <p:cNvGrpSpPr>
            <a:grpSpLocks/>
          </p:cNvGrpSpPr>
          <p:nvPr/>
        </p:nvGrpSpPr>
        <p:grpSpPr>
          <a:xfrm>
            <a:off x="5941725" y="3056260"/>
            <a:ext cx="144000" cy="144000"/>
            <a:chOff x="1657459" y="1664869"/>
            <a:chExt cx="194387" cy="194387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40" name="Rectángulo 4">
            <a:extLst>
              <a:ext uri="{FF2B5EF4-FFF2-40B4-BE49-F238E27FC236}">
                <a16:creationId xmlns:a16="http://schemas.microsoft.com/office/drawing/2014/main" xmlns="" id="{E71CC7BF-3E67-4F7D-BAFE-406961D8AAD1}"/>
              </a:ext>
            </a:extLst>
          </p:cNvPr>
          <p:cNvSpPr/>
          <p:nvPr/>
        </p:nvSpPr>
        <p:spPr>
          <a:xfrm>
            <a:off x="6096001" y="1791890"/>
            <a:ext cx="5760441" cy="420114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Ministerio de Cultura</a:t>
            </a:r>
            <a:r>
              <a:rPr lang="es-ES" sz="1500" dirty="0">
                <a:latin typeface="Segoe UI"/>
                <a:cs typeface="Segoe UI"/>
              </a:rPr>
              <a:t>: información estadística relacionada con los proyectos de Industrias Culturales.</a:t>
            </a:r>
          </a:p>
          <a:p>
            <a:pPr algn="just"/>
            <a:endParaRPr lang="es-ES" sz="1500" dirty="0">
              <a:latin typeface="Segoe UI"/>
              <a:cs typeface="Segoe UI"/>
            </a:endParaRPr>
          </a:p>
          <a:p>
            <a:pPr algn="just"/>
            <a:endParaRPr lang="es-ES" sz="1500" b="1" dirty="0">
              <a:latin typeface="Segoe UI"/>
              <a:cs typeface="Segoe UI"/>
            </a:endParaRPr>
          </a:p>
          <a:p>
            <a:pPr algn="just"/>
            <a:r>
              <a:rPr lang="es-ES" sz="1500" b="1" dirty="0">
                <a:latin typeface="Segoe UI"/>
                <a:cs typeface="Segoe UI"/>
              </a:rPr>
              <a:t>DANE</a:t>
            </a:r>
            <a:r>
              <a:rPr lang="es-ES" sz="1500" dirty="0">
                <a:cs typeface="Segoe UI"/>
              </a:rPr>
              <a:t>: </a:t>
            </a:r>
          </a:p>
          <a:p>
            <a:pPr algn="just"/>
            <a:endParaRPr lang="es-ES" sz="1500" dirty="0">
              <a:cs typeface="Segoe UI"/>
            </a:endParaRPr>
          </a:p>
          <a:p>
            <a:pPr marL="285750" indent="-285750" algn="just">
              <a:spcAft>
                <a:spcPts val="1200"/>
              </a:spcAft>
              <a:buClr>
                <a:srgbClr val="E96052"/>
              </a:buClr>
              <a:buFont typeface="Arial"/>
              <a:buChar char="•"/>
            </a:pPr>
            <a:r>
              <a:rPr lang="es-ES" sz="1500" dirty="0">
                <a:latin typeface="Segoe UI"/>
                <a:cs typeface="Segoe UI"/>
              </a:rPr>
              <a:t>Cuenta Satélite de Cultura y Economía Naranja a nivel  nacional con las variables de producción, consumo intermedio y los balances oferta – utilización</a:t>
            </a:r>
          </a:p>
          <a:p>
            <a:pPr marL="285750" indent="-285750" algn="just">
              <a:spcAft>
                <a:spcPts val="1200"/>
              </a:spcAft>
              <a:buClr>
                <a:srgbClr val="E96052"/>
              </a:buClr>
              <a:buFont typeface="Arial"/>
              <a:buChar char="•"/>
            </a:pPr>
            <a:r>
              <a:rPr lang="es-ES" sz="1500" dirty="0">
                <a:latin typeface="Segoe UI"/>
                <a:cs typeface="Segoe UI"/>
              </a:rPr>
              <a:t>Personal ocupado</a:t>
            </a:r>
          </a:p>
          <a:p>
            <a:pPr marL="285750" indent="-285750" algn="just">
              <a:spcAft>
                <a:spcPts val="1200"/>
              </a:spcAft>
              <a:buClr>
                <a:srgbClr val="E96052"/>
              </a:buClr>
              <a:buFont typeface="Arial"/>
              <a:buChar char="•"/>
            </a:pPr>
            <a:r>
              <a:rPr lang="es-ES" sz="1500" dirty="0">
                <a:latin typeface="Segoe UI"/>
                <a:cs typeface="Segoe UI"/>
              </a:rPr>
              <a:t>Ventas en comercio electrónico a partir de las encuestas anuales</a:t>
            </a:r>
          </a:p>
          <a:p>
            <a:pPr marL="285750" indent="-285750" algn="just">
              <a:spcAft>
                <a:spcPts val="1200"/>
              </a:spcAft>
              <a:buClr>
                <a:srgbClr val="E96052"/>
              </a:buClr>
              <a:buFont typeface="Arial"/>
              <a:buChar char="•"/>
            </a:pPr>
            <a:r>
              <a:rPr lang="es-ES" sz="1500" dirty="0">
                <a:latin typeface="Segoe UI"/>
                <a:cs typeface="Segoe UI"/>
              </a:rPr>
              <a:t>Caracterización de los micronegocios  </a:t>
            </a:r>
          </a:p>
          <a:p>
            <a:pPr marL="285750" indent="-285750" algn="just">
              <a:spcAft>
                <a:spcPts val="1200"/>
              </a:spcAft>
              <a:buClr>
                <a:srgbClr val="E96052"/>
              </a:buClr>
              <a:buFont typeface="Arial"/>
              <a:buChar char="•"/>
            </a:pPr>
            <a:r>
              <a:rPr lang="es-ES" sz="1500" dirty="0">
                <a:latin typeface="Segoe UI"/>
                <a:cs typeface="Segoe UI"/>
              </a:rPr>
              <a:t>Resultados de la Encuesta de Cultura Política</a:t>
            </a:r>
          </a:p>
        </p:txBody>
      </p:sp>
      <p:pic>
        <p:nvPicPr>
          <p:cNvPr id="15" name="Imagen 14" descr="Captura de pantalla 2020-11-06 a la(s) 5.43.00 p. m.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451099"/>
            <a:ext cx="3022600" cy="3857267"/>
          </a:xfrm>
          <a:prstGeom prst="rect">
            <a:avLst/>
          </a:prstGeom>
          <a:effectLst>
            <a:outerShdw blurRad="193675" dist="38100" dir="2700000" sx="102000" sy="102000" algn="tl" rotWithShape="0">
              <a:schemeClr val="bg1">
                <a:lumMod val="75000"/>
                <a:alpha val="3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5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895600"/>
            <a:ext cx="12192000" cy="396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xmlns="" id="{184D234B-5AD3-417D-B80D-6A33DBED0266}"/>
              </a:ext>
            </a:extLst>
          </p:cNvPr>
          <p:cNvSpPr txBox="1"/>
          <p:nvPr/>
        </p:nvSpPr>
        <p:spPr>
          <a:xfrm>
            <a:off x="320608" y="1471686"/>
            <a:ext cx="11444672" cy="167737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1" algn="just"/>
            <a:r>
              <a:rPr lang="es-CO" sz="1600" dirty="0"/>
              <a:t>Comprende sectores relacionados con la creación, la producción y la comercialización de bienes y servicios basados en contenidos intangibles de carácter cultural y creativo, que están protegidos por el derecho de autor. </a:t>
            </a:r>
          </a:p>
          <a:p>
            <a:pPr marL="0" lvl="1" algn="just"/>
            <a:endParaRPr lang="es-CO" sz="1600" b="1" i="1" dirty="0"/>
          </a:p>
          <a:p>
            <a:pPr marL="0" lvl="1" algn="just"/>
            <a:r>
              <a:rPr lang="es-CO" sz="1600" b="1" i="1" dirty="0"/>
              <a:t>Las actividades que conforman la Economía Naranja se clasifican en tres áreas:</a:t>
            </a:r>
          </a:p>
          <a:p>
            <a:pPr>
              <a:buFont typeface="Arial" panose="020B0604020202020204" pitchFamily="34" charset="0"/>
              <a:buChar char="•"/>
            </a:pPr>
            <a:endParaRPr lang="es-CO" sz="1800" dirty="0"/>
          </a:p>
          <a:p>
            <a:pPr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5" name="Rectángulo 8"/>
          <p:cNvSpPr/>
          <p:nvPr/>
        </p:nvSpPr>
        <p:spPr>
          <a:xfrm>
            <a:off x="283645" y="6398103"/>
            <a:ext cx="6096000" cy="26674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r>
              <a:rPr lang="es-CO" sz="900" b="1" dirty="0"/>
              <a:t>Fuente: </a:t>
            </a:r>
            <a:r>
              <a:rPr lang="es-CO" sz="900" dirty="0"/>
              <a:t>Tomado de bases del Plan Nacional de Desarrollo 2018-2022 Pacto por Colombia, Pacto por la Equidad.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t="34511" r="63351" b="34732"/>
          <a:stretch/>
        </p:blipFill>
        <p:spPr bwMode="auto">
          <a:xfrm>
            <a:off x="1615441" y="3301999"/>
            <a:ext cx="2682240" cy="266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39287" y="780385"/>
            <a:ext cx="480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E96052"/>
                </a:solidFill>
              </a:rPr>
              <a:t>Conformación de la Economía Naranja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28544" y="129835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8" t="34511" r="39213" b="34732"/>
          <a:stretch/>
        </p:blipFill>
        <p:spPr bwMode="auto">
          <a:xfrm>
            <a:off x="4871864" y="3301999"/>
            <a:ext cx="2682240" cy="266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2" t="34511" r="15809" b="34732"/>
          <a:stretch/>
        </p:blipFill>
        <p:spPr bwMode="auto">
          <a:xfrm>
            <a:off x="8112224" y="3301999"/>
            <a:ext cx="2682240" cy="266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Captura de pantalla 2020-11-05 a la(s) 3.42.07 p. 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5788"/>
            <a:ext cx="2984500" cy="219421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14964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8 Rectángulo"/>
          <p:cNvSpPr/>
          <p:nvPr/>
        </p:nvSpPr>
        <p:spPr>
          <a:xfrm>
            <a:off x="308185" y="707012"/>
            <a:ext cx="6854613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/>
            <a:r>
              <a:rPr lang="es-ES" sz="2000" b="1" dirty="0">
                <a:solidFill>
                  <a:srgbClr val="E96052"/>
                </a:solidFill>
              </a:rPr>
              <a:t>Sistema de Información de Economía </a:t>
            </a:r>
          </a:p>
          <a:p>
            <a:pPr marL="16933"/>
            <a:r>
              <a:rPr lang="es-ES" sz="2000" b="1" dirty="0">
                <a:solidFill>
                  <a:srgbClr val="E96052"/>
                </a:solidFill>
              </a:rPr>
              <a:t>Naranja - SIENA</a:t>
            </a:r>
            <a:endParaRPr lang="da-DK" sz="2000" b="1" dirty="0">
              <a:solidFill>
                <a:srgbClr val="E9605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5600" y="3873500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El Sistema de Información de Economía Naranja - SIENA es un conjunto de componentes que interactúan</a:t>
            </a:r>
          </a:p>
          <a:p>
            <a:r>
              <a:rPr lang="es-ES" sz="1800" dirty="0"/>
              <a:t>para acopiar, consolidar y difundir la información estadística y técnica relacionada con la Economía Naranja, como insumos para la toma de decisiones de política pública. </a:t>
            </a:r>
          </a:p>
        </p:txBody>
      </p:sp>
      <p:grpSp>
        <p:nvGrpSpPr>
          <p:cNvPr id="6" name="Grupo 7"/>
          <p:cNvGrpSpPr>
            <a:grpSpLocks/>
          </p:cNvGrpSpPr>
          <p:nvPr/>
        </p:nvGrpSpPr>
        <p:grpSpPr>
          <a:xfrm>
            <a:off x="5941725" y="2222566"/>
            <a:ext cx="144000" cy="144000"/>
            <a:chOff x="1657459" y="1664869"/>
            <a:chExt cx="194387" cy="19438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upo 7"/>
          <p:cNvGrpSpPr>
            <a:grpSpLocks/>
          </p:cNvGrpSpPr>
          <p:nvPr/>
        </p:nvGrpSpPr>
        <p:grpSpPr>
          <a:xfrm>
            <a:off x="5941725" y="5373340"/>
            <a:ext cx="144000" cy="144000"/>
            <a:chOff x="1657459" y="1664869"/>
            <a:chExt cx="194387" cy="19438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6148164" y="1549400"/>
            <a:ext cx="5700936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/>
              <a:t>El SIENA busca:</a:t>
            </a:r>
          </a:p>
          <a:p>
            <a:endParaRPr lang="es-ES" sz="1800" dirty="0"/>
          </a:p>
          <a:p>
            <a:pPr>
              <a:spcAft>
                <a:spcPts val="2400"/>
              </a:spcAft>
            </a:pPr>
            <a:r>
              <a:rPr lang="es-ES" sz="1800" dirty="0"/>
              <a:t>Difundir información estadística oficial según lo dispuesto en el decreto 2404 de 2019.</a:t>
            </a:r>
          </a:p>
          <a:p>
            <a:pPr>
              <a:spcAft>
                <a:spcPts val="2400"/>
              </a:spcAft>
            </a:pPr>
            <a:r>
              <a:rPr lang="es-ES" sz="1800" dirty="0"/>
              <a:t>Disponer de documentación metodológica relacionada con la medición en Economía Naranja</a:t>
            </a:r>
          </a:p>
          <a:p>
            <a:pPr>
              <a:spcAft>
                <a:spcPts val="2400"/>
              </a:spcAft>
            </a:pPr>
            <a:r>
              <a:rPr lang="es-ES" sz="1800" dirty="0"/>
              <a:t>Presentar las versiones publicadas del reporte naranja.</a:t>
            </a:r>
          </a:p>
          <a:p>
            <a:pPr>
              <a:spcAft>
                <a:spcPts val="2400"/>
              </a:spcAft>
            </a:pPr>
            <a:r>
              <a:rPr lang="es-ES" sz="1800" dirty="0"/>
              <a:t>Dar a conocer las actividades y avances en las mesas de información.</a:t>
            </a:r>
          </a:p>
          <a:p>
            <a:pPr>
              <a:spcAft>
                <a:spcPts val="2400"/>
              </a:spcAft>
            </a:pPr>
            <a:r>
              <a:rPr lang="es-ES" sz="1800" dirty="0"/>
              <a:t>Disponer de un espacio para que las instituciones manifiesten su intención de vincularse al SIENA.</a:t>
            </a:r>
          </a:p>
        </p:txBody>
      </p:sp>
      <p:grpSp>
        <p:nvGrpSpPr>
          <p:cNvPr id="14" name="Grupo 7"/>
          <p:cNvGrpSpPr>
            <a:grpSpLocks/>
          </p:cNvGrpSpPr>
          <p:nvPr/>
        </p:nvGrpSpPr>
        <p:grpSpPr>
          <a:xfrm>
            <a:off x="5941725" y="4479652"/>
            <a:ext cx="144000" cy="144000"/>
            <a:chOff x="1657459" y="1664869"/>
            <a:chExt cx="194387" cy="194387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upo 7"/>
          <p:cNvGrpSpPr>
            <a:grpSpLocks/>
          </p:cNvGrpSpPr>
          <p:nvPr/>
        </p:nvGrpSpPr>
        <p:grpSpPr>
          <a:xfrm>
            <a:off x="5941725" y="3920356"/>
            <a:ext cx="144000" cy="144000"/>
            <a:chOff x="1657459" y="1664869"/>
            <a:chExt cx="194387" cy="194387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upo 7"/>
          <p:cNvGrpSpPr>
            <a:grpSpLocks/>
          </p:cNvGrpSpPr>
          <p:nvPr/>
        </p:nvGrpSpPr>
        <p:grpSpPr>
          <a:xfrm>
            <a:off x="5941725" y="3077468"/>
            <a:ext cx="144000" cy="144000"/>
            <a:chOff x="1657459" y="1664869"/>
            <a:chExt cx="194387" cy="194387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8C529ABA-6397-7A4D-AD3A-2DDF6FC25F0C}"/>
                </a:ext>
              </a:extLst>
            </p:cNvPr>
            <p:cNvSpPr/>
            <p:nvPr/>
          </p:nvSpPr>
          <p:spPr>
            <a:xfrm>
              <a:off x="1657459" y="1664869"/>
              <a:ext cx="194387" cy="19438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960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CE25B5F2-830D-DC4A-A97C-18F8218604DA}"/>
                </a:ext>
              </a:extLst>
            </p:cNvPr>
            <p:cNvSpPr/>
            <p:nvPr/>
          </p:nvSpPr>
          <p:spPr>
            <a:xfrm>
              <a:off x="1699346" y="1706756"/>
              <a:ext cx="110612" cy="110612"/>
            </a:xfrm>
            <a:prstGeom prst="ellipse">
              <a:avLst/>
            </a:prstGeom>
            <a:solidFill>
              <a:srgbClr val="E96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4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531619"/>
            <a:ext cx="12192000" cy="1181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1445672"/>
            <a:ext cx="363936" cy="0"/>
          </a:xfrm>
          <a:prstGeom prst="line">
            <a:avLst/>
          </a:prstGeom>
          <a:ln w="28575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8 Rectángulo"/>
          <p:cNvSpPr/>
          <p:nvPr/>
        </p:nvSpPr>
        <p:spPr>
          <a:xfrm>
            <a:off x="308186" y="819151"/>
            <a:ext cx="6854613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/>
            <a:r>
              <a:rPr lang="es-ES" sz="2000" b="1" dirty="0">
                <a:solidFill>
                  <a:srgbClr val="E96052"/>
                </a:solidFill>
              </a:rPr>
              <a:t>¿Qué contiene el SIENA?</a:t>
            </a:r>
            <a:endParaRPr lang="da-DK" sz="2000" b="1" dirty="0">
              <a:solidFill>
                <a:srgbClr val="E9605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5600" y="1655897"/>
            <a:ext cx="1183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Como herramienta de consulta de información de la Economía Naranja, el SIENA cuenta con una sección web en la página del DANE que permite explorar y consultar la información estadística que producen las diversas entidades que hacen parte del Sistema de Información a través de gráficas dinámicas, de acuerdo con los criterios de consulta del usuario. </a:t>
            </a:r>
          </a:p>
          <a:p>
            <a:endParaRPr lang="es-ES" sz="1600" dirty="0"/>
          </a:p>
          <a:p>
            <a:endParaRPr lang="es-ES" sz="1600" b="1" dirty="0">
              <a:solidFill>
                <a:srgbClr val="E96052"/>
              </a:solidFill>
            </a:endParaRPr>
          </a:p>
          <a:p>
            <a:r>
              <a:rPr lang="es-ES" sz="1600" b="1" dirty="0">
                <a:solidFill>
                  <a:srgbClr val="E96052"/>
                </a:solidFill>
              </a:rPr>
              <a:t>Proceso para hacer parte del SIENA: </a:t>
            </a:r>
          </a:p>
        </p:txBody>
      </p:sp>
      <p:pic>
        <p:nvPicPr>
          <p:cNvPr id="2" name="Imagen 1" descr="aa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3217333"/>
            <a:ext cx="11413066" cy="32502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8585200" y="1049867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51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89387" y="851051"/>
            <a:ext cx="460587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CO" dirty="0"/>
              <a:t>1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8186" y="692151"/>
            <a:ext cx="6854613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16933"/>
            <a:r>
              <a:rPr lang="es-ES" sz="2000" b="1" dirty="0">
                <a:solidFill>
                  <a:srgbClr val="E96052"/>
                </a:solidFill>
              </a:rPr>
              <a:t>Actividades realizadas en el marco de la</a:t>
            </a:r>
          </a:p>
          <a:p>
            <a:pPr marL="16933"/>
            <a:r>
              <a:rPr lang="es-ES" sz="2000" b="1" dirty="0">
                <a:solidFill>
                  <a:srgbClr val="E96052"/>
                </a:solidFill>
              </a:rPr>
              <a:t>Economía Naranja (2019 – 2020)</a:t>
            </a:r>
            <a:endParaRPr lang="da-DK" sz="2000" b="1" dirty="0">
              <a:solidFill>
                <a:srgbClr val="E96052"/>
              </a:solidFill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C1EEF09A-A6F2-5742-A934-47D47D313101}"/>
              </a:ext>
            </a:extLst>
          </p:cNvPr>
          <p:cNvCxnSpPr/>
          <p:nvPr/>
        </p:nvCxnSpPr>
        <p:spPr>
          <a:xfrm>
            <a:off x="453944" y="1445672"/>
            <a:ext cx="363936" cy="0"/>
          </a:xfrm>
          <a:prstGeom prst="line">
            <a:avLst/>
          </a:prstGeom>
          <a:ln w="28575" cmpd="sng">
            <a:solidFill>
              <a:srgbClr val="F692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Forma libre 34"/>
          <p:cNvSpPr/>
          <p:nvPr/>
        </p:nvSpPr>
        <p:spPr>
          <a:xfrm>
            <a:off x="175779" y="2222067"/>
            <a:ext cx="1663181" cy="653213"/>
          </a:xfrm>
          <a:custGeom>
            <a:avLst/>
            <a:gdLst>
              <a:gd name="connsiteX0" fmla="*/ 0 w 9008830"/>
              <a:gd name="connsiteY0" fmla="*/ 0 h 530459"/>
              <a:gd name="connsiteX1" fmla="*/ 9008830 w 9008830"/>
              <a:gd name="connsiteY1" fmla="*/ 0 h 530459"/>
              <a:gd name="connsiteX2" fmla="*/ 9008830 w 9008830"/>
              <a:gd name="connsiteY2" fmla="*/ 530459 h 530459"/>
              <a:gd name="connsiteX3" fmla="*/ 0 w 9008830"/>
              <a:gd name="connsiteY3" fmla="*/ 530459 h 530459"/>
              <a:gd name="connsiteX4" fmla="*/ 0 w 9008830"/>
              <a:gd name="connsiteY4" fmla="*/ 0 h 5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8830" h="530459">
                <a:moveTo>
                  <a:pt x="0" y="0"/>
                </a:moveTo>
                <a:lnTo>
                  <a:pt x="9008830" y="0"/>
                </a:lnTo>
                <a:lnTo>
                  <a:pt x="9008830" y="530459"/>
                </a:lnTo>
                <a:lnTo>
                  <a:pt x="0" y="530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b="1" kern="1200" dirty="0">
                <a:solidFill>
                  <a:schemeClr val="tx1"/>
                </a:solidFill>
              </a:rPr>
              <a:t>Ley 1834 de 2017 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b="1" kern="1200" dirty="0">
                <a:solidFill>
                  <a:schemeClr val="tx1"/>
                </a:solidFill>
              </a:rPr>
              <a:t>– Ley Naranja</a:t>
            </a:r>
          </a:p>
        </p:txBody>
      </p:sp>
      <p:sp>
        <p:nvSpPr>
          <p:cNvPr id="37" name="Forma libre 36"/>
          <p:cNvSpPr/>
          <p:nvPr/>
        </p:nvSpPr>
        <p:spPr>
          <a:xfrm>
            <a:off x="1296239" y="5427496"/>
            <a:ext cx="1843202" cy="730817"/>
          </a:xfrm>
          <a:custGeom>
            <a:avLst/>
            <a:gdLst>
              <a:gd name="connsiteX0" fmla="*/ 0 w 8528451"/>
              <a:gd name="connsiteY0" fmla="*/ 0 h 530459"/>
              <a:gd name="connsiteX1" fmla="*/ 8528451 w 8528451"/>
              <a:gd name="connsiteY1" fmla="*/ 0 h 530459"/>
              <a:gd name="connsiteX2" fmla="*/ 8528451 w 8528451"/>
              <a:gd name="connsiteY2" fmla="*/ 530459 h 530459"/>
              <a:gd name="connsiteX3" fmla="*/ 0 w 8528451"/>
              <a:gd name="connsiteY3" fmla="*/ 530459 h 530459"/>
              <a:gd name="connsiteX4" fmla="*/ 0 w 8528451"/>
              <a:gd name="connsiteY4" fmla="*/ 0 h 5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451" h="530459">
                <a:moveTo>
                  <a:pt x="0" y="0"/>
                </a:moveTo>
                <a:lnTo>
                  <a:pt x="8528451" y="0"/>
                </a:lnTo>
                <a:lnTo>
                  <a:pt x="8528451" y="530459"/>
                </a:lnTo>
                <a:lnTo>
                  <a:pt x="0" y="530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b="0" kern="1200" dirty="0">
                <a:solidFill>
                  <a:schemeClr val="tx1"/>
                </a:solidFill>
              </a:rPr>
              <a:t>Trabajo conjunto con las entidades que conforman el </a:t>
            </a:r>
            <a:r>
              <a:rPr lang="es-CO" sz="900" b="1" kern="1200" dirty="0">
                <a:solidFill>
                  <a:schemeClr val="tx1"/>
                </a:solidFill>
              </a:rPr>
              <a:t>Consejo Nacional de Economía Naranja – CNEN (decreto 1935 de 2018)</a:t>
            </a:r>
          </a:p>
        </p:txBody>
      </p:sp>
      <p:sp>
        <p:nvSpPr>
          <p:cNvPr id="38" name="Forma libre 37"/>
          <p:cNvSpPr/>
          <p:nvPr/>
        </p:nvSpPr>
        <p:spPr>
          <a:xfrm>
            <a:off x="3032683" y="2157715"/>
            <a:ext cx="1447877" cy="676925"/>
          </a:xfrm>
          <a:custGeom>
            <a:avLst/>
            <a:gdLst>
              <a:gd name="connsiteX0" fmla="*/ 0 w 8265206"/>
              <a:gd name="connsiteY0" fmla="*/ 0 h 530459"/>
              <a:gd name="connsiteX1" fmla="*/ 8265206 w 8265206"/>
              <a:gd name="connsiteY1" fmla="*/ 0 h 530459"/>
              <a:gd name="connsiteX2" fmla="*/ 8265206 w 8265206"/>
              <a:gd name="connsiteY2" fmla="*/ 530459 h 530459"/>
              <a:gd name="connsiteX3" fmla="*/ 0 w 8265206"/>
              <a:gd name="connsiteY3" fmla="*/ 530459 h 530459"/>
              <a:gd name="connsiteX4" fmla="*/ 0 w 8265206"/>
              <a:gd name="connsiteY4" fmla="*/ 0 h 5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5206" h="530459">
                <a:moveTo>
                  <a:pt x="0" y="0"/>
                </a:moveTo>
                <a:lnTo>
                  <a:pt x="8265206" y="0"/>
                </a:lnTo>
                <a:lnTo>
                  <a:pt x="8265206" y="530459"/>
                </a:lnTo>
                <a:lnTo>
                  <a:pt x="0" y="530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kern="1200" dirty="0">
                <a:solidFill>
                  <a:schemeClr val="tx1"/>
                </a:solidFill>
              </a:rPr>
              <a:t>Definición de las </a:t>
            </a:r>
            <a:r>
              <a:rPr lang="es-CO" sz="900" b="1" kern="1200" dirty="0">
                <a:solidFill>
                  <a:schemeClr val="tx1"/>
                </a:solidFill>
              </a:rPr>
              <a:t>actividades CIIU REV 4 A.C.</a:t>
            </a:r>
            <a:r>
              <a:rPr lang="es-CO" sz="900" kern="1200" dirty="0">
                <a:solidFill>
                  <a:schemeClr val="tx1"/>
                </a:solidFill>
              </a:rPr>
              <a:t>, a medir en la Economía Naranja. </a:t>
            </a:r>
          </a:p>
        </p:txBody>
      </p:sp>
      <p:sp>
        <p:nvSpPr>
          <p:cNvPr id="40" name="Forma libre 39"/>
          <p:cNvSpPr/>
          <p:nvPr/>
        </p:nvSpPr>
        <p:spPr>
          <a:xfrm>
            <a:off x="4224175" y="5446120"/>
            <a:ext cx="1770225" cy="693569"/>
          </a:xfrm>
          <a:custGeom>
            <a:avLst/>
            <a:gdLst>
              <a:gd name="connsiteX0" fmla="*/ 0 w 8181154"/>
              <a:gd name="connsiteY0" fmla="*/ 0 h 530459"/>
              <a:gd name="connsiteX1" fmla="*/ 8181154 w 8181154"/>
              <a:gd name="connsiteY1" fmla="*/ 0 h 530459"/>
              <a:gd name="connsiteX2" fmla="*/ 8181154 w 8181154"/>
              <a:gd name="connsiteY2" fmla="*/ 530459 h 530459"/>
              <a:gd name="connsiteX3" fmla="*/ 0 w 8181154"/>
              <a:gd name="connsiteY3" fmla="*/ 530459 h 530459"/>
              <a:gd name="connsiteX4" fmla="*/ 0 w 8181154"/>
              <a:gd name="connsiteY4" fmla="*/ 0 h 5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1154" h="530459">
                <a:moveTo>
                  <a:pt x="0" y="0"/>
                </a:moveTo>
                <a:lnTo>
                  <a:pt x="8181154" y="0"/>
                </a:lnTo>
                <a:lnTo>
                  <a:pt x="8181154" y="530459"/>
                </a:lnTo>
                <a:lnTo>
                  <a:pt x="0" y="530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b="0" kern="1200" dirty="0">
                <a:solidFill>
                  <a:schemeClr val="tx1"/>
                </a:solidFill>
              </a:rPr>
              <a:t>Mesas de trabajo desarrolladas con las entidades para presentar la metodología de las actividades</a:t>
            </a:r>
            <a:r>
              <a:rPr lang="es-CO" sz="900" b="1" kern="1200" dirty="0">
                <a:solidFill>
                  <a:schemeClr val="tx1"/>
                </a:solidFill>
              </a:rPr>
              <a:t> totales (34) y parciales (69) </a:t>
            </a:r>
            <a:r>
              <a:rPr lang="es-CO" sz="900" b="0" kern="1200" dirty="0">
                <a:solidFill>
                  <a:schemeClr val="tx1"/>
                </a:solidFill>
              </a:rPr>
              <a:t>de la Economía Naranja.  </a:t>
            </a:r>
          </a:p>
        </p:txBody>
      </p:sp>
      <p:sp>
        <p:nvSpPr>
          <p:cNvPr id="42" name="Forma libre 41"/>
          <p:cNvSpPr/>
          <p:nvPr/>
        </p:nvSpPr>
        <p:spPr>
          <a:xfrm>
            <a:off x="5332581" y="2199014"/>
            <a:ext cx="2317899" cy="686426"/>
          </a:xfrm>
          <a:custGeom>
            <a:avLst/>
            <a:gdLst>
              <a:gd name="connsiteX0" fmla="*/ 0 w 8196770"/>
              <a:gd name="connsiteY0" fmla="*/ 0 h 726723"/>
              <a:gd name="connsiteX1" fmla="*/ 8196770 w 8196770"/>
              <a:gd name="connsiteY1" fmla="*/ 0 h 726723"/>
              <a:gd name="connsiteX2" fmla="*/ 8196770 w 8196770"/>
              <a:gd name="connsiteY2" fmla="*/ 726723 h 726723"/>
              <a:gd name="connsiteX3" fmla="*/ 0 w 8196770"/>
              <a:gd name="connsiteY3" fmla="*/ 726723 h 726723"/>
              <a:gd name="connsiteX4" fmla="*/ 0 w 8196770"/>
              <a:gd name="connsiteY4" fmla="*/ 0 h 7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770" h="726723">
                <a:moveTo>
                  <a:pt x="0" y="0"/>
                </a:moveTo>
                <a:lnTo>
                  <a:pt x="8196770" y="0"/>
                </a:lnTo>
                <a:lnTo>
                  <a:pt x="8196770" y="726723"/>
                </a:lnTo>
                <a:lnTo>
                  <a:pt x="0" y="7267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kern="1200" dirty="0">
                <a:solidFill>
                  <a:schemeClr val="tx1"/>
                </a:solidFill>
              </a:rPr>
              <a:t>Publicación de la </a:t>
            </a:r>
            <a:r>
              <a:rPr lang="es-CO" sz="900" b="1" kern="1200" dirty="0">
                <a:solidFill>
                  <a:schemeClr val="tx1"/>
                </a:solidFill>
              </a:rPr>
              <a:t>Cuenta Satélite </a:t>
            </a:r>
            <a:r>
              <a:rPr lang="es-CO" sz="900" b="1" dirty="0">
                <a:solidFill>
                  <a:schemeClr val="tx1"/>
                </a:solidFill>
              </a:rPr>
              <a:t> </a:t>
            </a:r>
            <a:r>
              <a:rPr lang="es-CO" sz="900" b="1" kern="1200" dirty="0">
                <a:solidFill>
                  <a:schemeClr val="tx1"/>
                </a:solidFill>
              </a:rPr>
              <a:t>de Cultura y Economía Naranja; Nacional y Bogotá </a:t>
            </a:r>
            <a:r>
              <a:rPr lang="es-CO" sz="900" kern="1200" dirty="0">
                <a:solidFill>
                  <a:schemeClr val="tx1"/>
                </a:solidFill>
              </a:rPr>
              <a:t>(Mayo 24 y Septiembre 16 de 2019; y Julio 24 y Septiembre 30 de 2020)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kern="1200" dirty="0">
                <a:solidFill>
                  <a:schemeClr val="tx1"/>
                </a:solidFill>
              </a:rPr>
              <a:t>Publicación del </a:t>
            </a:r>
            <a:r>
              <a:rPr lang="es-CO" sz="900" b="1" kern="1200" dirty="0">
                <a:solidFill>
                  <a:schemeClr val="tx1"/>
                </a:solidFill>
              </a:rPr>
              <a:t>Reporte Naranja </a:t>
            </a:r>
            <a:r>
              <a:rPr lang="es-CO" sz="900" kern="1200" dirty="0">
                <a:solidFill>
                  <a:schemeClr val="tx1"/>
                </a:solidFill>
              </a:rPr>
              <a:t>(Mayo 24 y Diciembre 16 de 2019; y Julio 24 y Noviembre 9 de 2020)</a:t>
            </a:r>
          </a:p>
        </p:txBody>
      </p:sp>
      <p:sp>
        <p:nvSpPr>
          <p:cNvPr id="44" name="Forma libre 43"/>
          <p:cNvSpPr/>
          <p:nvPr/>
        </p:nvSpPr>
        <p:spPr>
          <a:xfrm>
            <a:off x="7117919" y="5476653"/>
            <a:ext cx="1995601" cy="632503"/>
          </a:xfrm>
          <a:custGeom>
            <a:avLst/>
            <a:gdLst>
              <a:gd name="connsiteX0" fmla="*/ 0 w 8528451"/>
              <a:gd name="connsiteY0" fmla="*/ 0 h 632503"/>
              <a:gd name="connsiteX1" fmla="*/ 8528451 w 8528451"/>
              <a:gd name="connsiteY1" fmla="*/ 0 h 632503"/>
              <a:gd name="connsiteX2" fmla="*/ 8528451 w 8528451"/>
              <a:gd name="connsiteY2" fmla="*/ 632503 h 632503"/>
              <a:gd name="connsiteX3" fmla="*/ 0 w 8528451"/>
              <a:gd name="connsiteY3" fmla="*/ 632503 h 632503"/>
              <a:gd name="connsiteX4" fmla="*/ 0 w 8528451"/>
              <a:gd name="connsiteY4" fmla="*/ 0 h 6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451" h="632503">
                <a:moveTo>
                  <a:pt x="0" y="0"/>
                </a:moveTo>
                <a:lnTo>
                  <a:pt x="8528451" y="0"/>
                </a:lnTo>
                <a:lnTo>
                  <a:pt x="8528451" y="632503"/>
                </a:lnTo>
                <a:lnTo>
                  <a:pt x="0" y="6325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b="0" kern="1200" dirty="0">
                <a:solidFill>
                  <a:schemeClr val="tx1"/>
                </a:solidFill>
              </a:rPr>
              <a:t>Entidades con información estadística en el </a:t>
            </a:r>
            <a:r>
              <a:rPr lang="es-CO" sz="900" b="1" kern="1200" dirty="0">
                <a:solidFill>
                  <a:schemeClr val="tx1"/>
                </a:solidFill>
              </a:rPr>
              <a:t>Sistema de Información de Economía Naranja – SIENA</a:t>
            </a:r>
            <a:r>
              <a:rPr lang="es-CO" sz="900" b="0" kern="1200" dirty="0">
                <a:solidFill>
                  <a:schemeClr val="tx1"/>
                </a:solidFill>
              </a:rPr>
              <a:t> (DANE – MINCIENCIAS (Colciencias) – MINCULTURA – ARTESANIAS DE COLOMBIA – Dirección Nacional de Derecho de autor)</a:t>
            </a:r>
          </a:p>
        </p:txBody>
      </p:sp>
      <p:sp>
        <p:nvSpPr>
          <p:cNvPr id="46" name="Forma libre 45"/>
          <p:cNvSpPr/>
          <p:nvPr/>
        </p:nvSpPr>
        <p:spPr>
          <a:xfrm>
            <a:off x="8811779" y="2253115"/>
            <a:ext cx="1500621" cy="530459"/>
          </a:xfrm>
          <a:custGeom>
            <a:avLst/>
            <a:gdLst>
              <a:gd name="connsiteX0" fmla="*/ 0 w 9008830"/>
              <a:gd name="connsiteY0" fmla="*/ 0 h 530459"/>
              <a:gd name="connsiteX1" fmla="*/ 9008830 w 9008830"/>
              <a:gd name="connsiteY1" fmla="*/ 0 h 530459"/>
              <a:gd name="connsiteX2" fmla="*/ 9008830 w 9008830"/>
              <a:gd name="connsiteY2" fmla="*/ 530459 h 530459"/>
              <a:gd name="connsiteX3" fmla="*/ 0 w 9008830"/>
              <a:gd name="connsiteY3" fmla="*/ 530459 h 530459"/>
              <a:gd name="connsiteX4" fmla="*/ 0 w 9008830"/>
              <a:gd name="connsiteY4" fmla="*/ 0 h 5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8830" h="530459">
                <a:moveTo>
                  <a:pt x="0" y="0"/>
                </a:moveTo>
                <a:lnTo>
                  <a:pt x="9008830" y="0"/>
                </a:lnTo>
                <a:lnTo>
                  <a:pt x="9008830" y="530459"/>
                </a:lnTo>
                <a:lnTo>
                  <a:pt x="0" y="5304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52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b="0" kern="1200" dirty="0">
                <a:solidFill>
                  <a:schemeClr val="tx1"/>
                </a:solidFill>
              </a:rPr>
              <a:t>Pruebas al diseño e implementación del </a:t>
            </a:r>
            <a:r>
              <a:rPr lang="es-CO" sz="900" b="1" kern="1200" dirty="0">
                <a:solidFill>
                  <a:schemeClr val="tx1"/>
                </a:solidFill>
              </a:rPr>
              <a:t>Sistema de Información de Economía Naranja - SIENA 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B906F08-E7E4-4AE1-A487-F8F273B187D0}"/>
              </a:ext>
            </a:extLst>
          </p:cNvPr>
          <p:cNvSpPr/>
          <p:nvPr/>
        </p:nvSpPr>
        <p:spPr>
          <a:xfrm>
            <a:off x="11307931" y="5236612"/>
            <a:ext cx="3602002" cy="5304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ángulo 52"/>
          <p:cNvSpPr/>
          <p:nvPr/>
        </p:nvSpPr>
        <p:spPr>
          <a:xfrm>
            <a:off x="0" y="3911600"/>
            <a:ext cx="12192000" cy="538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6" name="Agrupar 55"/>
          <p:cNvGrpSpPr/>
          <p:nvPr/>
        </p:nvGrpSpPr>
        <p:grpSpPr>
          <a:xfrm>
            <a:off x="741681" y="3931920"/>
            <a:ext cx="563594" cy="497840"/>
            <a:chOff x="579120" y="1767840"/>
            <a:chExt cx="609601" cy="538480"/>
          </a:xfrm>
        </p:grpSpPr>
        <p:sp>
          <p:nvSpPr>
            <p:cNvPr id="54" name="Elipse 53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object 898"/>
            <p:cNvSpPr txBox="1"/>
            <p:nvPr/>
          </p:nvSpPr>
          <p:spPr>
            <a:xfrm>
              <a:off x="747941" y="1837328"/>
              <a:ext cx="44078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1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57" name="Agrupar 56"/>
          <p:cNvGrpSpPr/>
          <p:nvPr/>
        </p:nvGrpSpPr>
        <p:grpSpPr>
          <a:xfrm>
            <a:off x="2108136" y="3931920"/>
            <a:ext cx="563594" cy="497840"/>
            <a:chOff x="579120" y="1767840"/>
            <a:chExt cx="609601" cy="538480"/>
          </a:xfrm>
        </p:grpSpPr>
        <p:sp>
          <p:nvSpPr>
            <p:cNvPr id="58" name="Elipse 57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object 898"/>
            <p:cNvSpPr txBox="1"/>
            <p:nvPr/>
          </p:nvSpPr>
          <p:spPr>
            <a:xfrm>
              <a:off x="747941" y="1837328"/>
              <a:ext cx="440780" cy="39948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EF6F64"/>
                  </a:solidFill>
                  <a:cs typeface="Arial"/>
                </a:rPr>
                <a:t>2</a:t>
              </a:r>
              <a:endParaRPr lang="da-DK" sz="2400" i="1" dirty="0">
                <a:solidFill>
                  <a:srgbClr val="EF6F64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3594656" y="3931920"/>
            <a:ext cx="563594" cy="497840"/>
            <a:chOff x="579120" y="1767840"/>
            <a:chExt cx="609601" cy="538480"/>
          </a:xfrm>
        </p:grpSpPr>
        <p:sp>
          <p:nvSpPr>
            <p:cNvPr id="61" name="Elipse 60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object 898"/>
            <p:cNvSpPr txBox="1"/>
            <p:nvPr/>
          </p:nvSpPr>
          <p:spPr>
            <a:xfrm>
              <a:off x="747941" y="1837328"/>
              <a:ext cx="440780" cy="399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3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70" name="Agrupar 69"/>
          <p:cNvGrpSpPr/>
          <p:nvPr/>
        </p:nvGrpSpPr>
        <p:grpSpPr>
          <a:xfrm>
            <a:off x="4987960" y="3931920"/>
            <a:ext cx="543273" cy="497840"/>
            <a:chOff x="579120" y="1767840"/>
            <a:chExt cx="587622" cy="538480"/>
          </a:xfrm>
        </p:grpSpPr>
        <p:sp>
          <p:nvSpPr>
            <p:cNvPr id="71" name="Elipse 70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object 898"/>
            <p:cNvSpPr txBox="1"/>
            <p:nvPr/>
          </p:nvSpPr>
          <p:spPr>
            <a:xfrm>
              <a:off x="725962" y="1837328"/>
              <a:ext cx="440780" cy="399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4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73" name="Agrupar 72"/>
          <p:cNvGrpSpPr/>
          <p:nvPr/>
        </p:nvGrpSpPr>
        <p:grpSpPr>
          <a:xfrm>
            <a:off x="6415375" y="3931920"/>
            <a:ext cx="563594" cy="497840"/>
            <a:chOff x="579120" y="1767840"/>
            <a:chExt cx="609601" cy="538480"/>
          </a:xfrm>
        </p:grpSpPr>
        <p:sp>
          <p:nvSpPr>
            <p:cNvPr id="74" name="Elipse 73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object 898"/>
            <p:cNvSpPr txBox="1"/>
            <p:nvPr/>
          </p:nvSpPr>
          <p:spPr>
            <a:xfrm>
              <a:off x="747941" y="1837328"/>
              <a:ext cx="440780" cy="399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5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76" name="Agrupar 75"/>
          <p:cNvGrpSpPr/>
          <p:nvPr/>
        </p:nvGrpSpPr>
        <p:grpSpPr>
          <a:xfrm>
            <a:off x="7993335" y="3931920"/>
            <a:ext cx="563594" cy="497840"/>
            <a:chOff x="579120" y="1767840"/>
            <a:chExt cx="609601" cy="538480"/>
          </a:xfrm>
        </p:grpSpPr>
        <p:sp>
          <p:nvSpPr>
            <p:cNvPr id="77" name="Elipse 76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object 898"/>
            <p:cNvSpPr txBox="1"/>
            <p:nvPr/>
          </p:nvSpPr>
          <p:spPr>
            <a:xfrm>
              <a:off x="747941" y="1837328"/>
              <a:ext cx="440780" cy="399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6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9527912" y="3931920"/>
            <a:ext cx="563594" cy="497840"/>
            <a:chOff x="579120" y="1767840"/>
            <a:chExt cx="609601" cy="538480"/>
          </a:xfrm>
        </p:grpSpPr>
        <p:sp>
          <p:nvSpPr>
            <p:cNvPr id="80" name="Elipse 79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object 898"/>
            <p:cNvSpPr txBox="1"/>
            <p:nvPr/>
          </p:nvSpPr>
          <p:spPr>
            <a:xfrm>
              <a:off x="747941" y="1837328"/>
              <a:ext cx="440780" cy="399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7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82" name="Agrupar 81"/>
          <p:cNvGrpSpPr/>
          <p:nvPr/>
        </p:nvGrpSpPr>
        <p:grpSpPr>
          <a:xfrm>
            <a:off x="11036607" y="3931920"/>
            <a:ext cx="563594" cy="497840"/>
            <a:chOff x="579120" y="1767840"/>
            <a:chExt cx="609601" cy="538480"/>
          </a:xfrm>
        </p:grpSpPr>
        <p:sp>
          <p:nvSpPr>
            <p:cNvPr id="83" name="Elipse 82"/>
            <p:cNvSpPr/>
            <p:nvPr/>
          </p:nvSpPr>
          <p:spPr>
            <a:xfrm>
              <a:off x="579120" y="1767840"/>
              <a:ext cx="538480" cy="538480"/>
            </a:xfrm>
            <a:prstGeom prst="ellipse">
              <a:avLst/>
            </a:prstGeom>
            <a:noFill/>
            <a:ln w="28575" cmpd="sng">
              <a:solidFill>
                <a:srgbClr val="F692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object 898"/>
            <p:cNvSpPr txBox="1"/>
            <p:nvPr/>
          </p:nvSpPr>
          <p:spPr>
            <a:xfrm>
              <a:off x="747941" y="1837328"/>
              <a:ext cx="440780" cy="399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/>
              <a:r>
                <a:rPr lang="es-CO" sz="2400" b="1" i="1" dirty="0">
                  <a:solidFill>
                    <a:srgbClr val="CE5448"/>
                  </a:solidFill>
                  <a:cs typeface="Arial"/>
                </a:rPr>
                <a:t>8</a:t>
              </a:r>
              <a:endParaRPr lang="da-DK" sz="2400" i="1" dirty="0">
                <a:solidFill>
                  <a:srgbClr val="CE5448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A822D15B-0F71-4C91-B8BF-D9453EF74DF7}"/>
              </a:ext>
            </a:extLst>
          </p:cNvPr>
          <p:cNvSpPr txBox="1"/>
          <p:nvPr/>
        </p:nvSpPr>
        <p:spPr>
          <a:xfrm>
            <a:off x="10261451" y="5231131"/>
            <a:ext cx="1656229" cy="11235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5789" tIns="25400" rIns="25400" bIns="25400" numCol="1" spcCol="1270" anchor="ctr" anchorCtr="0">
            <a:noAutofit/>
          </a:bodyPr>
          <a:lstStyle/>
          <a:p>
            <a:pPr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900" dirty="0">
                <a:solidFill>
                  <a:schemeClr val="tx1"/>
                </a:solidFill>
              </a:rPr>
              <a:t>Presentación del </a:t>
            </a:r>
            <a:r>
              <a:rPr lang="es-CO" sz="900" b="1" dirty="0">
                <a:solidFill>
                  <a:schemeClr val="tx1"/>
                </a:solidFill>
              </a:rPr>
              <a:t>Sistema de Información de Economía Naranja – SIENA </a:t>
            </a:r>
            <a:r>
              <a:rPr lang="es-CO" sz="900" dirty="0">
                <a:solidFill>
                  <a:schemeClr val="tx1"/>
                </a:solidFill>
              </a:rPr>
              <a:t>y del </a:t>
            </a:r>
            <a:r>
              <a:rPr lang="es-CO" sz="900" b="1" dirty="0">
                <a:solidFill>
                  <a:schemeClr val="tx1"/>
                </a:solidFill>
              </a:rPr>
              <a:t>IV Reporte de Economía Naranja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426720" y="1910080"/>
            <a:ext cx="1330960" cy="1270000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Rectángulo 90"/>
          <p:cNvSpPr/>
          <p:nvPr/>
        </p:nvSpPr>
        <p:spPr>
          <a:xfrm>
            <a:off x="1615440" y="5058008"/>
            <a:ext cx="1584960" cy="146979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 91"/>
          <p:cNvSpPr/>
          <p:nvPr/>
        </p:nvSpPr>
        <p:spPr>
          <a:xfrm>
            <a:off x="3220720" y="1893848"/>
            <a:ext cx="1422400" cy="129707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Rectángulo 92"/>
          <p:cNvSpPr/>
          <p:nvPr/>
        </p:nvSpPr>
        <p:spPr>
          <a:xfrm>
            <a:off x="4481344" y="5058008"/>
            <a:ext cx="1584960" cy="146979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Rectángulo 93"/>
          <p:cNvSpPr/>
          <p:nvPr/>
        </p:nvSpPr>
        <p:spPr>
          <a:xfrm>
            <a:off x="5618480" y="1893848"/>
            <a:ext cx="2123440" cy="129707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Rectángulo 94"/>
          <p:cNvSpPr/>
          <p:nvPr/>
        </p:nvSpPr>
        <p:spPr>
          <a:xfrm>
            <a:off x="7376944" y="5058008"/>
            <a:ext cx="1817856" cy="146979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Rectángulo 95"/>
          <p:cNvSpPr/>
          <p:nvPr/>
        </p:nvSpPr>
        <p:spPr>
          <a:xfrm>
            <a:off x="9048328" y="1893848"/>
            <a:ext cx="1422400" cy="129707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Rectángulo 97"/>
          <p:cNvSpPr/>
          <p:nvPr/>
        </p:nvSpPr>
        <p:spPr>
          <a:xfrm>
            <a:off x="10426640" y="5058008"/>
            <a:ext cx="1584960" cy="1469792"/>
          </a:xfrm>
          <a:prstGeom prst="rect">
            <a:avLst/>
          </a:prstGeom>
          <a:noFill/>
          <a:ln>
            <a:solidFill>
              <a:srgbClr val="E96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>
            <a:off x="2235201" y="4480560"/>
            <a:ext cx="273812" cy="49784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>
            <a:off x="5087888" y="4480560"/>
            <a:ext cx="273812" cy="497840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>
            <a:off x="8112224" y="4480560"/>
            <a:ext cx="273812" cy="49784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>
            <a:off x="11208568" y="4480560"/>
            <a:ext cx="273812" cy="49784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 rot="10800000">
            <a:off x="9636224" y="3276992"/>
            <a:ext cx="273812" cy="49784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 rot="10800000">
            <a:off x="6528048" y="3276992"/>
            <a:ext cx="273812" cy="497840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 rot="10800000">
            <a:off x="3689256" y="3276992"/>
            <a:ext cx="273812" cy="49784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E77D1C58-266C-4293-B15C-9CF44767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6" t="82766" r="42322" b="10274"/>
          <a:stretch/>
        </p:blipFill>
        <p:spPr>
          <a:xfrm rot="10800000">
            <a:off x="838528" y="3276992"/>
            <a:ext cx="273812" cy="4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4323</Words>
  <Application>Microsoft Office PowerPoint</Application>
  <PresentationFormat>Personalizado</PresentationFormat>
  <Paragraphs>779</Paragraphs>
  <Slides>46</Slides>
  <Notes>11</Notes>
  <HiddenSlides>2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4_Tema de Office</vt:lpstr>
      <vt:lpstr>5_Tema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Dayana Cubides Leyton</dc:creator>
  <cp:lastModifiedBy>Gladys Adriana Quintero Hernandez</cp:lastModifiedBy>
  <cp:revision>325</cp:revision>
  <dcterms:created xsi:type="dcterms:W3CDTF">2020-09-23T13:40:37Z</dcterms:created>
  <dcterms:modified xsi:type="dcterms:W3CDTF">2020-11-09T19:15:27Z</dcterms:modified>
</cp:coreProperties>
</file>