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9"/>
  </p:notesMasterIdLst>
  <p:sldIdLst>
    <p:sldId id="277" r:id="rId2"/>
    <p:sldId id="286" r:id="rId3"/>
    <p:sldId id="262" r:id="rId4"/>
    <p:sldId id="267" r:id="rId5"/>
    <p:sldId id="272" r:id="rId6"/>
    <p:sldId id="258" r:id="rId7"/>
    <p:sldId id="266" r:id="rId8"/>
    <p:sldId id="291" r:id="rId9"/>
    <p:sldId id="292" r:id="rId10"/>
    <p:sldId id="287" r:id="rId11"/>
    <p:sldId id="290" r:id="rId12"/>
    <p:sldId id="294" r:id="rId13"/>
    <p:sldId id="273" r:id="rId14"/>
    <p:sldId id="288" r:id="rId15"/>
    <p:sldId id="289" r:id="rId16"/>
    <p:sldId id="280"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hora Vargas" initials="NV" lastIdx="2" clrIdx="0">
    <p:extLst>
      <p:ext uri="{19B8F6BF-5375-455C-9EA6-DF929625EA0E}">
        <p15:presenceInfo xmlns:p15="http://schemas.microsoft.com/office/powerpoint/2012/main" userId="330236c81a3acb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6FC5"/>
    <a:srgbClr val="5B8BFF"/>
    <a:srgbClr val="6D89BD"/>
    <a:srgbClr val="234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2" d="100"/>
          <a:sy n="72" d="100"/>
        </p:scale>
        <p:origin x="660" y="78"/>
      </p:cViewPr>
      <p:guideLst>
        <p:guide orient="horz" pos="2205"/>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hor\Desktop\Excel2506\cuadros%20presentaci&#243;n%20muje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ohor\AppData\Roaming\Microsoft\Excel\Libro1%20(version%202).xlsb"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O"/>
              <a:t>Techo de cristal</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stacked"/>
        <c:varyColors val="0"/>
        <c:ser>
          <c:idx val="0"/>
          <c:order val="0"/>
          <c:tx>
            <c:strRef>
              <c:f>Hoja2!$T$21</c:f>
              <c:strCache>
                <c:ptCount val="1"/>
                <c:pt idx="0">
                  <c:v>Mujeres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Hoja2!$S$22:$S$27</c:f>
              <c:strCache>
                <c:ptCount val="6"/>
                <c:pt idx="0">
                  <c:v>Africa</c:v>
                </c:pt>
                <c:pt idx="1">
                  <c:v>Eura y Asia Central</c:v>
                </c:pt>
                <c:pt idx="2">
                  <c:v>Oriente Medio y Africa del Norte</c:v>
                </c:pt>
                <c:pt idx="3">
                  <c:v>Asía Pacífico</c:v>
                </c:pt>
                <c:pt idx="4">
                  <c:v>América Latina y Caribe</c:v>
                </c:pt>
                <c:pt idx="5">
                  <c:v>América del Norte</c:v>
                </c:pt>
              </c:strCache>
            </c:strRef>
          </c:cat>
          <c:val>
            <c:numRef>
              <c:f>Hoja2!$T$22:$T$27</c:f>
              <c:numCache>
                <c:formatCode>0</c:formatCode>
                <c:ptCount val="6"/>
                <c:pt idx="0">
                  <c:v>19.690000000000001</c:v>
                </c:pt>
                <c:pt idx="1">
                  <c:v>32.200000000000003</c:v>
                </c:pt>
                <c:pt idx="2">
                  <c:v>10.039999999999999</c:v>
                </c:pt>
                <c:pt idx="3">
                  <c:v>19.97</c:v>
                </c:pt>
                <c:pt idx="4">
                  <c:v>34.24</c:v>
                </c:pt>
                <c:pt idx="5">
                  <c:v>36.28</c:v>
                </c:pt>
              </c:numCache>
            </c:numRef>
          </c:val>
          <c:extLst>
            <c:ext xmlns:c16="http://schemas.microsoft.com/office/drawing/2014/chart" uri="{C3380CC4-5D6E-409C-BE32-E72D297353CC}">
              <c16:uniqueId val="{00000000-968D-485D-AD6F-157F03AF1BF3}"/>
            </c:ext>
          </c:extLst>
        </c:ser>
        <c:ser>
          <c:idx val="1"/>
          <c:order val="1"/>
          <c:tx>
            <c:strRef>
              <c:f>Hoja2!$U$21</c:f>
              <c:strCache>
                <c:ptCount val="1"/>
                <c:pt idx="0">
                  <c:v>Hombres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Hoja2!$S$22:$S$27</c:f>
              <c:strCache>
                <c:ptCount val="6"/>
                <c:pt idx="0">
                  <c:v>Africa</c:v>
                </c:pt>
                <c:pt idx="1">
                  <c:v>Eura y Asia Central</c:v>
                </c:pt>
                <c:pt idx="2">
                  <c:v>Oriente Medio y Africa del Norte</c:v>
                </c:pt>
                <c:pt idx="3">
                  <c:v>Asía Pacífico</c:v>
                </c:pt>
                <c:pt idx="4">
                  <c:v>América Latina y Caribe</c:v>
                </c:pt>
                <c:pt idx="5">
                  <c:v>América del Norte</c:v>
                </c:pt>
              </c:strCache>
            </c:strRef>
          </c:cat>
          <c:val>
            <c:numRef>
              <c:f>Hoja2!$U$22:$U$27</c:f>
              <c:numCache>
                <c:formatCode>0</c:formatCode>
                <c:ptCount val="6"/>
                <c:pt idx="0">
                  <c:v>80.31</c:v>
                </c:pt>
                <c:pt idx="1">
                  <c:v>67.8</c:v>
                </c:pt>
                <c:pt idx="2">
                  <c:v>89.960000000000008</c:v>
                </c:pt>
                <c:pt idx="3">
                  <c:v>80.03</c:v>
                </c:pt>
                <c:pt idx="4">
                  <c:v>65.759999999999991</c:v>
                </c:pt>
                <c:pt idx="5">
                  <c:v>63.72</c:v>
                </c:pt>
              </c:numCache>
            </c:numRef>
          </c:val>
          <c:extLst>
            <c:ext xmlns:c16="http://schemas.microsoft.com/office/drawing/2014/chart" uri="{C3380CC4-5D6E-409C-BE32-E72D297353CC}">
              <c16:uniqueId val="{00000001-968D-485D-AD6F-157F03AF1BF3}"/>
            </c:ext>
          </c:extLst>
        </c:ser>
        <c:dLbls>
          <c:showLegendKey val="0"/>
          <c:showVal val="0"/>
          <c:showCatName val="0"/>
          <c:showSerName val="0"/>
          <c:showPercent val="0"/>
          <c:showBubbleSize val="0"/>
        </c:dLbls>
        <c:gapWidth val="150"/>
        <c:overlap val="100"/>
        <c:axId val="401377904"/>
        <c:axId val="260229040"/>
      </c:barChart>
      <c:catAx>
        <c:axId val="401377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260229040"/>
        <c:crosses val="autoZero"/>
        <c:auto val="1"/>
        <c:lblAlgn val="ctr"/>
        <c:lblOffset val="100"/>
        <c:noMultiLvlLbl val="0"/>
      </c:catAx>
      <c:valAx>
        <c:axId val="260229040"/>
        <c:scaling>
          <c:orientation val="minMax"/>
          <c:max val="10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40137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000"/>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4777359731399535E-2"/>
          <c:y val="0.24924851493183722"/>
          <c:w val="0.84426472526472118"/>
          <c:h val="0.6155281983931189"/>
        </c:manualLayout>
      </c:layout>
      <c:barChart>
        <c:barDir val="bar"/>
        <c:grouping val="clustered"/>
        <c:varyColors val="0"/>
        <c:ser>
          <c:idx val="0"/>
          <c:order val="0"/>
          <c:tx>
            <c:strRef>
              <c:f>Hoja2!$L$12</c:f>
              <c:strCache>
                <c:ptCount val="1"/>
                <c:pt idx="0">
                  <c:v>Mujeres</c:v>
                </c:pt>
              </c:strCache>
            </c:strRef>
          </c:tx>
          <c:spPr>
            <a:solidFill>
              <a:schemeClr val="accent1">
                <a:shade val="76000"/>
              </a:schemeClr>
            </a:solidFill>
            <a:ln>
              <a:noFill/>
            </a:ln>
            <a:effectLst/>
          </c:spPr>
          <c:invertIfNegative val="0"/>
          <c:cat>
            <c:strRef>
              <c:f>Hoja2!$K$13:$K$15</c:f>
              <c:strCache>
                <c:ptCount val="3"/>
                <c:pt idx="0">
                  <c:v>TGP</c:v>
                </c:pt>
                <c:pt idx="1">
                  <c:v>TO</c:v>
                </c:pt>
                <c:pt idx="2">
                  <c:v>TD</c:v>
                </c:pt>
              </c:strCache>
            </c:strRef>
          </c:cat>
          <c:val>
            <c:numRef>
              <c:f>Hoja2!$L$13:$L$15</c:f>
              <c:numCache>
                <c:formatCode>General</c:formatCode>
                <c:ptCount val="3"/>
                <c:pt idx="0">
                  <c:v>53.1</c:v>
                </c:pt>
                <c:pt idx="1">
                  <c:v>41.4</c:v>
                </c:pt>
                <c:pt idx="2">
                  <c:v>15.4</c:v>
                </c:pt>
              </c:numCache>
            </c:numRef>
          </c:val>
          <c:extLst>
            <c:ext xmlns:c16="http://schemas.microsoft.com/office/drawing/2014/chart" uri="{C3380CC4-5D6E-409C-BE32-E72D297353CC}">
              <c16:uniqueId val="{00000000-31E9-4EB7-A423-437312444890}"/>
            </c:ext>
          </c:extLst>
        </c:ser>
        <c:ser>
          <c:idx val="1"/>
          <c:order val="1"/>
          <c:tx>
            <c:strRef>
              <c:f>Hoja2!$M$12</c:f>
              <c:strCache>
                <c:ptCount val="1"/>
                <c:pt idx="0">
                  <c:v>Hombres</c:v>
                </c:pt>
              </c:strCache>
            </c:strRef>
          </c:tx>
          <c:spPr>
            <a:solidFill>
              <a:schemeClr val="accent1">
                <a:tint val="77000"/>
              </a:schemeClr>
            </a:solidFill>
            <a:ln>
              <a:noFill/>
            </a:ln>
            <a:effectLst/>
          </c:spPr>
          <c:invertIfNegative val="0"/>
          <c:cat>
            <c:strRef>
              <c:f>Hoja2!$K$13:$K$15</c:f>
              <c:strCache>
                <c:ptCount val="3"/>
                <c:pt idx="0">
                  <c:v>TGP</c:v>
                </c:pt>
                <c:pt idx="1">
                  <c:v>TO</c:v>
                </c:pt>
                <c:pt idx="2">
                  <c:v>TD</c:v>
                </c:pt>
              </c:strCache>
            </c:strRef>
          </c:cat>
          <c:val>
            <c:numRef>
              <c:f>Hoja2!$M$13:$M$15</c:f>
              <c:numCache>
                <c:formatCode>General</c:formatCode>
                <c:ptCount val="3"/>
                <c:pt idx="0">
                  <c:v>73.900000000000006</c:v>
                </c:pt>
                <c:pt idx="1">
                  <c:v>58.6</c:v>
                </c:pt>
                <c:pt idx="2">
                  <c:v>8.8000000000000007</c:v>
                </c:pt>
              </c:numCache>
            </c:numRef>
          </c:val>
          <c:extLst>
            <c:ext xmlns:c16="http://schemas.microsoft.com/office/drawing/2014/chart" uri="{C3380CC4-5D6E-409C-BE32-E72D297353CC}">
              <c16:uniqueId val="{00000001-31E9-4EB7-A423-437312444890}"/>
            </c:ext>
          </c:extLst>
        </c:ser>
        <c:dLbls>
          <c:showLegendKey val="0"/>
          <c:showVal val="0"/>
          <c:showCatName val="0"/>
          <c:showSerName val="0"/>
          <c:showPercent val="0"/>
          <c:showBubbleSize val="0"/>
        </c:dLbls>
        <c:gapWidth val="182"/>
        <c:axId val="399869488"/>
        <c:axId val="406995648"/>
      </c:barChart>
      <c:catAx>
        <c:axId val="39986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06995648"/>
        <c:crosses val="autoZero"/>
        <c:auto val="1"/>
        <c:lblAlgn val="ctr"/>
        <c:lblOffset val="100"/>
        <c:noMultiLvlLbl val="0"/>
      </c:catAx>
      <c:valAx>
        <c:axId val="406995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9986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lumMod val="95000"/>
      </a:schemeClr>
    </a:solid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E2B24-05BD-44CF-997F-875ECEC903C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CO"/>
        </a:p>
      </dgm:t>
    </dgm:pt>
    <dgm:pt modelId="{FBC8B28F-0392-4E90-A6BA-C3DEC4477496}">
      <dgm:prSet phldrT="[Texto]"/>
      <dgm:spPr/>
      <dgm:t>
        <a:bodyPr/>
        <a:lstStyle/>
        <a:p>
          <a:pPr>
            <a:lnSpc>
              <a:spcPct val="100000"/>
            </a:lnSpc>
          </a:pPr>
          <a:r>
            <a:rPr lang="es-CO" b="1" dirty="0"/>
            <a:t>Habilidades</a:t>
          </a:r>
        </a:p>
      </dgm:t>
    </dgm:pt>
    <dgm:pt modelId="{C6CDE39C-4241-43D2-861B-5BA19CA3811C}" type="parTrans" cxnId="{FEACA21A-43F9-4B06-A023-70C3B7AB771C}">
      <dgm:prSet/>
      <dgm:spPr/>
      <dgm:t>
        <a:bodyPr/>
        <a:lstStyle/>
        <a:p>
          <a:endParaRPr lang="es-CO"/>
        </a:p>
      </dgm:t>
    </dgm:pt>
    <dgm:pt modelId="{102269AF-20FB-4A24-8E37-6760550EA8FE}" type="sibTrans" cxnId="{FEACA21A-43F9-4B06-A023-70C3B7AB771C}">
      <dgm:prSet/>
      <dgm:spPr/>
      <dgm:t>
        <a:bodyPr/>
        <a:lstStyle/>
        <a:p>
          <a:endParaRPr lang="es-CO"/>
        </a:p>
      </dgm:t>
    </dgm:pt>
    <dgm:pt modelId="{DF0061D8-3063-4934-89E4-793D33164C11}">
      <dgm:prSet phldrT="[Texto]"/>
      <dgm:spPr/>
      <dgm:t>
        <a:bodyPr/>
        <a:lstStyle/>
        <a:p>
          <a:pPr>
            <a:lnSpc>
              <a:spcPct val="100000"/>
            </a:lnSpc>
          </a:pPr>
          <a:r>
            <a:rPr lang="es-CO" b="1" dirty="0"/>
            <a:t>Valor generado</a:t>
          </a:r>
        </a:p>
      </dgm:t>
    </dgm:pt>
    <dgm:pt modelId="{5E56ED44-0B6F-4443-82EB-95BA8E6AC803}" type="parTrans" cxnId="{9642FAAF-5DF5-4E1B-961E-E925BA831DF1}">
      <dgm:prSet/>
      <dgm:spPr/>
      <dgm:t>
        <a:bodyPr/>
        <a:lstStyle/>
        <a:p>
          <a:endParaRPr lang="es-CO"/>
        </a:p>
      </dgm:t>
    </dgm:pt>
    <dgm:pt modelId="{E3C36F74-5640-48FD-B63F-7A1F2E5E8511}" type="sibTrans" cxnId="{9642FAAF-5DF5-4E1B-961E-E925BA831DF1}">
      <dgm:prSet/>
      <dgm:spPr/>
      <dgm:t>
        <a:bodyPr/>
        <a:lstStyle/>
        <a:p>
          <a:endParaRPr lang="es-CO"/>
        </a:p>
      </dgm:t>
    </dgm:pt>
    <dgm:pt modelId="{1C756CFE-9D10-4B5E-80BE-8FABD968AA4E}">
      <dgm:prSet phldrT="[Texto]"/>
      <dgm:spPr/>
      <dgm:t>
        <a:bodyPr/>
        <a:lstStyle/>
        <a:p>
          <a:pPr>
            <a:lnSpc>
              <a:spcPct val="100000"/>
            </a:lnSpc>
          </a:pPr>
          <a:r>
            <a:rPr lang="es-CO" b="1" dirty="0"/>
            <a:t>Crecimiento</a:t>
          </a:r>
        </a:p>
      </dgm:t>
    </dgm:pt>
    <dgm:pt modelId="{6804B4FE-39EB-43B5-B368-B26358A10BE9}" type="parTrans" cxnId="{540716A6-672D-447A-92E1-DA07C66DFEF6}">
      <dgm:prSet/>
      <dgm:spPr/>
      <dgm:t>
        <a:bodyPr/>
        <a:lstStyle/>
        <a:p>
          <a:endParaRPr lang="es-CO"/>
        </a:p>
      </dgm:t>
    </dgm:pt>
    <dgm:pt modelId="{79EB9CA2-31D5-4F04-99C0-FFED1D3B65FD}" type="sibTrans" cxnId="{540716A6-672D-447A-92E1-DA07C66DFEF6}">
      <dgm:prSet/>
      <dgm:spPr/>
      <dgm:t>
        <a:bodyPr/>
        <a:lstStyle/>
        <a:p>
          <a:endParaRPr lang="es-CO"/>
        </a:p>
      </dgm:t>
    </dgm:pt>
    <dgm:pt modelId="{6FB50E08-23A2-4A09-A3BA-0E1AAF4B8A2D}">
      <dgm:prSet phldrT="[Texto]"/>
      <dgm:spPr/>
      <dgm:t>
        <a:bodyPr/>
        <a:lstStyle/>
        <a:p>
          <a:pPr>
            <a:lnSpc>
              <a:spcPct val="100000"/>
            </a:lnSpc>
          </a:pPr>
          <a:r>
            <a:rPr lang="es-CO" b="1" dirty="0"/>
            <a:t>Progreso para todos</a:t>
          </a:r>
        </a:p>
      </dgm:t>
    </dgm:pt>
    <dgm:pt modelId="{DAE2B1D8-1A3F-443A-A9D7-C51A6AD19423}" type="parTrans" cxnId="{94A3B3AE-255D-4348-AC4C-74F8FCEAC316}">
      <dgm:prSet/>
      <dgm:spPr/>
      <dgm:t>
        <a:bodyPr/>
        <a:lstStyle/>
        <a:p>
          <a:endParaRPr lang="es-CO"/>
        </a:p>
      </dgm:t>
    </dgm:pt>
    <dgm:pt modelId="{2AB9AADE-2796-41DC-80DA-C044B1B7A9A7}" type="sibTrans" cxnId="{94A3B3AE-255D-4348-AC4C-74F8FCEAC316}">
      <dgm:prSet/>
      <dgm:spPr/>
      <dgm:t>
        <a:bodyPr/>
        <a:lstStyle/>
        <a:p>
          <a:endParaRPr lang="es-CO"/>
        </a:p>
      </dgm:t>
    </dgm:pt>
    <dgm:pt modelId="{3EE924F7-B3FB-49C1-B682-7090DE8916DE}">
      <dgm:prSet phldrT="[Texto]"/>
      <dgm:spPr/>
      <dgm:t>
        <a:bodyPr/>
        <a:lstStyle/>
        <a:p>
          <a:pPr>
            <a:lnSpc>
              <a:spcPct val="100000"/>
            </a:lnSpc>
          </a:pPr>
          <a:r>
            <a:rPr lang="es-CO" b="1" dirty="0"/>
            <a:t>Participación</a:t>
          </a:r>
        </a:p>
      </dgm:t>
    </dgm:pt>
    <dgm:pt modelId="{5F6A2C30-4F5E-4DCB-A4E8-C73DD63488B2}" type="parTrans" cxnId="{E1A0AF93-EEA0-4383-9E96-81C80D1461CA}">
      <dgm:prSet/>
      <dgm:spPr/>
      <dgm:t>
        <a:bodyPr/>
        <a:lstStyle/>
        <a:p>
          <a:endParaRPr lang="es-CO"/>
        </a:p>
      </dgm:t>
    </dgm:pt>
    <dgm:pt modelId="{27EB5C00-FE5D-4EC9-88CD-7AB019BC45B3}" type="sibTrans" cxnId="{E1A0AF93-EEA0-4383-9E96-81C80D1461CA}">
      <dgm:prSet/>
      <dgm:spPr/>
      <dgm:t>
        <a:bodyPr/>
        <a:lstStyle/>
        <a:p>
          <a:endParaRPr lang="es-CO"/>
        </a:p>
      </dgm:t>
    </dgm:pt>
    <dgm:pt modelId="{4CFDD693-1AB0-49C6-80AF-CBD7CCC21112}" type="pres">
      <dgm:prSet presAssocID="{4A4E2B24-05BD-44CF-997F-875ECEC903C1}" presName="cycle" presStyleCnt="0">
        <dgm:presLayoutVars>
          <dgm:dir/>
          <dgm:resizeHandles val="exact"/>
        </dgm:presLayoutVars>
      </dgm:prSet>
      <dgm:spPr/>
    </dgm:pt>
    <dgm:pt modelId="{E03358E7-59BA-48A9-8FA7-4187CADF0F74}" type="pres">
      <dgm:prSet presAssocID="{FBC8B28F-0392-4E90-A6BA-C3DEC4477496}" presName="dummy" presStyleCnt="0"/>
      <dgm:spPr/>
    </dgm:pt>
    <dgm:pt modelId="{B2D3B9C8-B714-451C-9ED9-D6E09FEB0623}" type="pres">
      <dgm:prSet presAssocID="{FBC8B28F-0392-4E90-A6BA-C3DEC4477496}" presName="node" presStyleLbl="revTx" presStyleIdx="0" presStyleCnt="5">
        <dgm:presLayoutVars>
          <dgm:bulletEnabled val="1"/>
        </dgm:presLayoutVars>
      </dgm:prSet>
      <dgm:spPr/>
    </dgm:pt>
    <dgm:pt modelId="{1F5DB30D-B0FC-4FD5-AA91-41077DBFA30D}" type="pres">
      <dgm:prSet presAssocID="{102269AF-20FB-4A24-8E37-6760550EA8FE}" presName="sibTrans" presStyleLbl="node1" presStyleIdx="0" presStyleCnt="5"/>
      <dgm:spPr/>
    </dgm:pt>
    <dgm:pt modelId="{285D8A1A-9770-4F15-9831-061C1064A8F7}" type="pres">
      <dgm:prSet presAssocID="{DF0061D8-3063-4934-89E4-793D33164C11}" presName="dummy" presStyleCnt="0"/>
      <dgm:spPr/>
    </dgm:pt>
    <dgm:pt modelId="{F003CC69-800D-4BAA-B6E5-B27B5939744D}" type="pres">
      <dgm:prSet presAssocID="{DF0061D8-3063-4934-89E4-793D33164C11}" presName="node" presStyleLbl="revTx" presStyleIdx="1" presStyleCnt="5">
        <dgm:presLayoutVars>
          <dgm:bulletEnabled val="1"/>
        </dgm:presLayoutVars>
      </dgm:prSet>
      <dgm:spPr/>
    </dgm:pt>
    <dgm:pt modelId="{5125B917-4B20-41BC-8A5C-6786D7EAA3D6}" type="pres">
      <dgm:prSet presAssocID="{E3C36F74-5640-48FD-B63F-7A1F2E5E8511}" presName="sibTrans" presStyleLbl="node1" presStyleIdx="1" presStyleCnt="5"/>
      <dgm:spPr/>
    </dgm:pt>
    <dgm:pt modelId="{48E211DA-7A5E-4496-B53D-B3443EAA0B2D}" type="pres">
      <dgm:prSet presAssocID="{1C756CFE-9D10-4B5E-80BE-8FABD968AA4E}" presName="dummy" presStyleCnt="0"/>
      <dgm:spPr/>
    </dgm:pt>
    <dgm:pt modelId="{C3BFA69A-BA51-40D7-85EF-F954D61DC1E2}" type="pres">
      <dgm:prSet presAssocID="{1C756CFE-9D10-4B5E-80BE-8FABD968AA4E}" presName="node" presStyleLbl="revTx" presStyleIdx="2" presStyleCnt="5">
        <dgm:presLayoutVars>
          <dgm:bulletEnabled val="1"/>
        </dgm:presLayoutVars>
      </dgm:prSet>
      <dgm:spPr/>
    </dgm:pt>
    <dgm:pt modelId="{A1932842-70C7-4F14-96DC-119AED380FA3}" type="pres">
      <dgm:prSet presAssocID="{79EB9CA2-31D5-4F04-99C0-FFED1D3B65FD}" presName="sibTrans" presStyleLbl="node1" presStyleIdx="2" presStyleCnt="5"/>
      <dgm:spPr/>
    </dgm:pt>
    <dgm:pt modelId="{3C44BA1E-B4EB-45FC-9270-7774ADE4490C}" type="pres">
      <dgm:prSet presAssocID="{6FB50E08-23A2-4A09-A3BA-0E1AAF4B8A2D}" presName="dummy" presStyleCnt="0"/>
      <dgm:spPr/>
    </dgm:pt>
    <dgm:pt modelId="{28981F9C-5928-426A-8DBA-6FCA678302A1}" type="pres">
      <dgm:prSet presAssocID="{6FB50E08-23A2-4A09-A3BA-0E1AAF4B8A2D}" presName="node" presStyleLbl="revTx" presStyleIdx="3" presStyleCnt="5">
        <dgm:presLayoutVars>
          <dgm:bulletEnabled val="1"/>
        </dgm:presLayoutVars>
      </dgm:prSet>
      <dgm:spPr/>
    </dgm:pt>
    <dgm:pt modelId="{4E1DFC95-62B2-43A1-A3D0-8A5F3F9AD6E1}" type="pres">
      <dgm:prSet presAssocID="{2AB9AADE-2796-41DC-80DA-C044B1B7A9A7}" presName="sibTrans" presStyleLbl="node1" presStyleIdx="3" presStyleCnt="5"/>
      <dgm:spPr/>
    </dgm:pt>
    <dgm:pt modelId="{EF5E1DB1-0261-4B2D-AC75-D1F6C3537964}" type="pres">
      <dgm:prSet presAssocID="{3EE924F7-B3FB-49C1-B682-7090DE8916DE}" presName="dummy" presStyleCnt="0"/>
      <dgm:spPr/>
    </dgm:pt>
    <dgm:pt modelId="{DD88BC08-330A-49CC-82B5-1C75DBEE9B1A}" type="pres">
      <dgm:prSet presAssocID="{3EE924F7-B3FB-49C1-B682-7090DE8916DE}" presName="node" presStyleLbl="revTx" presStyleIdx="4" presStyleCnt="5">
        <dgm:presLayoutVars>
          <dgm:bulletEnabled val="1"/>
        </dgm:presLayoutVars>
      </dgm:prSet>
      <dgm:spPr/>
    </dgm:pt>
    <dgm:pt modelId="{F76257EC-F0E7-4721-9929-1BDAA3DBAA0B}" type="pres">
      <dgm:prSet presAssocID="{27EB5C00-FE5D-4EC9-88CD-7AB019BC45B3}" presName="sibTrans" presStyleLbl="node1" presStyleIdx="4" presStyleCnt="5"/>
      <dgm:spPr/>
    </dgm:pt>
  </dgm:ptLst>
  <dgm:cxnLst>
    <dgm:cxn modelId="{0D91880A-0534-4664-A60D-DD88FBA643E6}" type="presOf" srcId="{4A4E2B24-05BD-44CF-997F-875ECEC903C1}" destId="{4CFDD693-1AB0-49C6-80AF-CBD7CCC21112}" srcOrd="0" destOrd="0" presId="urn:microsoft.com/office/officeart/2005/8/layout/cycle1"/>
    <dgm:cxn modelId="{FEACA21A-43F9-4B06-A023-70C3B7AB771C}" srcId="{4A4E2B24-05BD-44CF-997F-875ECEC903C1}" destId="{FBC8B28F-0392-4E90-A6BA-C3DEC4477496}" srcOrd="0" destOrd="0" parTransId="{C6CDE39C-4241-43D2-861B-5BA19CA3811C}" sibTransId="{102269AF-20FB-4A24-8E37-6760550EA8FE}"/>
    <dgm:cxn modelId="{30AC6B21-D342-4C4C-95D0-EE1E02758702}" type="presOf" srcId="{DF0061D8-3063-4934-89E4-793D33164C11}" destId="{F003CC69-800D-4BAA-B6E5-B27B5939744D}" srcOrd="0" destOrd="0" presId="urn:microsoft.com/office/officeart/2005/8/layout/cycle1"/>
    <dgm:cxn modelId="{5396733C-C2DB-4A13-9F56-A86CAAC7C6A4}" type="presOf" srcId="{FBC8B28F-0392-4E90-A6BA-C3DEC4477496}" destId="{B2D3B9C8-B714-451C-9ED9-D6E09FEB0623}" srcOrd="0" destOrd="0" presId="urn:microsoft.com/office/officeart/2005/8/layout/cycle1"/>
    <dgm:cxn modelId="{E4B26764-1F83-4896-8928-BDBCC98E0429}" type="presOf" srcId="{2AB9AADE-2796-41DC-80DA-C044B1B7A9A7}" destId="{4E1DFC95-62B2-43A1-A3D0-8A5F3F9AD6E1}" srcOrd="0" destOrd="0" presId="urn:microsoft.com/office/officeart/2005/8/layout/cycle1"/>
    <dgm:cxn modelId="{E07BF451-AF4F-4DE6-B1F5-56586C868C36}" type="presOf" srcId="{6FB50E08-23A2-4A09-A3BA-0E1AAF4B8A2D}" destId="{28981F9C-5928-426A-8DBA-6FCA678302A1}" srcOrd="0" destOrd="0" presId="urn:microsoft.com/office/officeart/2005/8/layout/cycle1"/>
    <dgm:cxn modelId="{78C6C657-AB50-4BBB-A728-E655E4C22CF4}" type="presOf" srcId="{79EB9CA2-31D5-4F04-99C0-FFED1D3B65FD}" destId="{A1932842-70C7-4F14-96DC-119AED380FA3}" srcOrd="0" destOrd="0" presId="urn:microsoft.com/office/officeart/2005/8/layout/cycle1"/>
    <dgm:cxn modelId="{D5D2078E-C77B-4D27-90E2-A963C660F40A}" type="presOf" srcId="{1C756CFE-9D10-4B5E-80BE-8FABD968AA4E}" destId="{C3BFA69A-BA51-40D7-85EF-F954D61DC1E2}" srcOrd="0" destOrd="0" presId="urn:microsoft.com/office/officeart/2005/8/layout/cycle1"/>
    <dgm:cxn modelId="{E1A0AF93-EEA0-4383-9E96-81C80D1461CA}" srcId="{4A4E2B24-05BD-44CF-997F-875ECEC903C1}" destId="{3EE924F7-B3FB-49C1-B682-7090DE8916DE}" srcOrd="4" destOrd="0" parTransId="{5F6A2C30-4F5E-4DCB-A4E8-C73DD63488B2}" sibTransId="{27EB5C00-FE5D-4EC9-88CD-7AB019BC45B3}"/>
    <dgm:cxn modelId="{540716A6-672D-447A-92E1-DA07C66DFEF6}" srcId="{4A4E2B24-05BD-44CF-997F-875ECEC903C1}" destId="{1C756CFE-9D10-4B5E-80BE-8FABD968AA4E}" srcOrd="2" destOrd="0" parTransId="{6804B4FE-39EB-43B5-B368-B26358A10BE9}" sibTransId="{79EB9CA2-31D5-4F04-99C0-FFED1D3B65FD}"/>
    <dgm:cxn modelId="{501C7FA7-57A0-430E-AB29-5AA4C7628A5A}" type="presOf" srcId="{E3C36F74-5640-48FD-B63F-7A1F2E5E8511}" destId="{5125B917-4B20-41BC-8A5C-6786D7EAA3D6}" srcOrd="0" destOrd="0" presId="urn:microsoft.com/office/officeart/2005/8/layout/cycle1"/>
    <dgm:cxn modelId="{94A3B3AE-255D-4348-AC4C-74F8FCEAC316}" srcId="{4A4E2B24-05BD-44CF-997F-875ECEC903C1}" destId="{6FB50E08-23A2-4A09-A3BA-0E1AAF4B8A2D}" srcOrd="3" destOrd="0" parTransId="{DAE2B1D8-1A3F-443A-A9D7-C51A6AD19423}" sibTransId="{2AB9AADE-2796-41DC-80DA-C044B1B7A9A7}"/>
    <dgm:cxn modelId="{9642FAAF-5DF5-4E1B-961E-E925BA831DF1}" srcId="{4A4E2B24-05BD-44CF-997F-875ECEC903C1}" destId="{DF0061D8-3063-4934-89E4-793D33164C11}" srcOrd="1" destOrd="0" parTransId="{5E56ED44-0B6F-4443-82EB-95BA8E6AC803}" sibTransId="{E3C36F74-5640-48FD-B63F-7A1F2E5E8511}"/>
    <dgm:cxn modelId="{33D802E0-2F9A-4CD6-876F-25387111FF72}" type="presOf" srcId="{102269AF-20FB-4A24-8E37-6760550EA8FE}" destId="{1F5DB30D-B0FC-4FD5-AA91-41077DBFA30D}" srcOrd="0" destOrd="0" presId="urn:microsoft.com/office/officeart/2005/8/layout/cycle1"/>
    <dgm:cxn modelId="{D0B90AF1-C1BF-463D-97ED-57FE19B8C801}" type="presOf" srcId="{27EB5C00-FE5D-4EC9-88CD-7AB019BC45B3}" destId="{F76257EC-F0E7-4721-9929-1BDAA3DBAA0B}" srcOrd="0" destOrd="0" presId="urn:microsoft.com/office/officeart/2005/8/layout/cycle1"/>
    <dgm:cxn modelId="{4BC37DF4-CCF8-4F23-AD15-EC23325606B4}" type="presOf" srcId="{3EE924F7-B3FB-49C1-B682-7090DE8916DE}" destId="{DD88BC08-330A-49CC-82B5-1C75DBEE9B1A}" srcOrd="0" destOrd="0" presId="urn:microsoft.com/office/officeart/2005/8/layout/cycle1"/>
    <dgm:cxn modelId="{8F49A490-3FF4-4585-99EA-67B0B29D7846}" type="presParOf" srcId="{4CFDD693-1AB0-49C6-80AF-CBD7CCC21112}" destId="{E03358E7-59BA-48A9-8FA7-4187CADF0F74}" srcOrd="0" destOrd="0" presId="urn:microsoft.com/office/officeart/2005/8/layout/cycle1"/>
    <dgm:cxn modelId="{F27C7FCC-E4C3-4B99-956A-7AF366772534}" type="presParOf" srcId="{4CFDD693-1AB0-49C6-80AF-CBD7CCC21112}" destId="{B2D3B9C8-B714-451C-9ED9-D6E09FEB0623}" srcOrd="1" destOrd="0" presId="urn:microsoft.com/office/officeart/2005/8/layout/cycle1"/>
    <dgm:cxn modelId="{B7131EB3-1810-468B-9683-92207696F653}" type="presParOf" srcId="{4CFDD693-1AB0-49C6-80AF-CBD7CCC21112}" destId="{1F5DB30D-B0FC-4FD5-AA91-41077DBFA30D}" srcOrd="2" destOrd="0" presId="urn:microsoft.com/office/officeart/2005/8/layout/cycle1"/>
    <dgm:cxn modelId="{6083D89E-8730-485F-A019-B8DC924A3B48}" type="presParOf" srcId="{4CFDD693-1AB0-49C6-80AF-CBD7CCC21112}" destId="{285D8A1A-9770-4F15-9831-061C1064A8F7}" srcOrd="3" destOrd="0" presId="urn:microsoft.com/office/officeart/2005/8/layout/cycle1"/>
    <dgm:cxn modelId="{E5FC697D-7A30-4A69-813D-47B030606410}" type="presParOf" srcId="{4CFDD693-1AB0-49C6-80AF-CBD7CCC21112}" destId="{F003CC69-800D-4BAA-B6E5-B27B5939744D}" srcOrd="4" destOrd="0" presId="urn:microsoft.com/office/officeart/2005/8/layout/cycle1"/>
    <dgm:cxn modelId="{F1EE130D-DF58-49A3-A8F0-2860C0A7204A}" type="presParOf" srcId="{4CFDD693-1AB0-49C6-80AF-CBD7CCC21112}" destId="{5125B917-4B20-41BC-8A5C-6786D7EAA3D6}" srcOrd="5" destOrd="0" presId="urn:microsoft.com/office/officeart/2005/8/layout/cycle1"/>
    <dgm:cxn modelId="{00492790-9907-4D7D-8470-EE75969B0A8C}" type="presParOf" srcId="{4CFDD693-1AB0-49C6-80AF-CBD7CCC21112}" destId="{48E211DA-7A5E-4496-B53D-B3443EAA0B2D}" srcOrd="6" destOrd="0" presId="urn:microsoft.com/office/officeart/2005/8/layout/cycle1"/>
    <dgm:cxn modelId="{D8DE991F-3380-4D82-A5D7-7E277816193E}" type="presParOf" srcId="{4CFDD693-1AB0-49C6-80AF-CBD7CCC21112}" destId="{C3BFA69A-BA51-40D7-85EF-F954D61DC1E2}" srcOrd="7" destOrd="0" presId="urn:microsoft.com/office/officeart/2005/8/layout/cycle1"/>
    <dgm:cxn modelId="{4C6E7CE0-76B2-4E2F-B014-107A176C10A9}" type="presParOf" srcId="{4CFDD693-1AB0-49C6-80AF-CBD7CCC21112}" destId="{A1932842-70C7-4F14-96DC-119AED380FA3}" srcOrd="8" destOrd="0" presId="urn:microsoft.com/office/officeart/2005/8/layout/cycle1"/>
    <dgm:cxn modelId="{BF6E3AEB-0A2A-4105-A2CF-533AFA5BA761}" type="presParOf" srcId="{4CFDD693-1AB0-49C6-80AF-CBD7CCC21112}" destId="{3C44BA1E-B4EB-45FC-9270-7774ADE4490C}" srcOrd="9" destOrd="0" presId="urn:microsoft.com/office/officeart/2005/8/layout/cycle1"/>
    <dgm:cxn modelId="{7D1801FA-1A1D-4D17-B3A9-5976565A5991}" type="presParOf" srcId="{4CFDD693-1AB0-49C6-80AF-CBD7CCC21112}" destId="{28981F9C-5928-426A-8DBA-6FCA678302A1}" srcOrd="10" destOrd="0" presId="urn:microsoft.com/office/officeart/2005/8/layout/cycle1"/>
    <dgm:cxn modelId="{4336C22C-D999-42F1-A641-8382B7CFDEBC}" type="presParOf" srcId="{4CFDD693-1AB0-49C6-80AF-CBD7CCC21112}" destId="{4E1DFC95-62B2-43A1-A3D0-8A5F3F9AD6E1}" srcOrd="11" destOrd="0" presId="urn:microsoft.com/office/officeart/2005/8/layout/cycle1"/>
    <dgm:cxn modelId="{578BA5FE-52B9-40FB-A789-AF6D308EBF93}" type="presParOf" srcId="{4CFDD693-1AB0-49C6-80AF-CBD7CCC21112}" destId="{EF5E1DB1-0261-4B2D-AC75-D1F6C3537964}" srcOrd="12" destOrd="0" presId="urn:microsoft.com/office/officeart/2005/8/layout/cycle1"/>
    <dgm:cxn modelId="{6AC282A6-07CA-4BB3-A960-D4382A832026}" type="presParOf" srcId="{4CFDD693-1AB0-49C6-80AF-CBD7CCC21112}" destId="{DD88BC08-330A-49CC-82B5-1C75DBEE9B1A}" srcOrd="13" destOrd="0" presId="urn:microsoft.com/office/officeart/2005/8/layout/cycle1"/>
    <dgm:cxn modelId="{862B092B-8A51-4A7E-B695-3148CE11127D}" type="presParOf" srcId="{4CFDD693-1AB0-49C6-80AF-CBD7CCC21112}" destId="{F76257EC-F0E7-4721-9929-1BDAA3DBAA0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3B9C8-B714-451C-9ED9-D6E09FEB0623}">
      <dsp:nvSpPr>
        <dsp:cNvPr id="0" name=""/>
        <dsp:cNvSpPr/>
      </dsp:nvSpPr>
      <dsp:spPr>
        <a:xfrm>
          <a:off x="3215868" y="30775"/>
          <a:ext cx="1055867" cy="105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s-CO" sz="1400" b="1" kern="1200" dirty="0"/>
            <a:t>Habilidades</a:t>
          </a:r>
        </a:p>
      </dsp:txBody>
      <dsp:txXfrm>
        <a:off x="3215868" y="30775"/>
        <a:ext cx="1055867" cy="1055867"/>
      </dsp:txXfrm>
    </dsp:sp>
    <dsp:sp modelId="{1F5DB30D-B0FC-4FD5-AA91-41077DBFA30D}">
      <dsp:nvSpPr>
        <dsp:cNvPr id="0" name=""/>
        <dsp:cNvSpPr/>
      </dsp:nvSpPr>
      <dsp:spPr>
        <a:xfrm>
          <a:off x="727587" y="-311"/>
          <a:ext cx="3964416" cy="3964416"/>
        </a:xfrm>
        <a:prstGeom prst="circularArrow">
          <a:avLst>
            <a:gd name="adj1" fmla="val 5194"/>
            <a:gd name="adj2" fmla="val 335432"/>
            <a:gd name="adj3" fmla="val 21295201"/>
            <a:gd name="adj4" fmla="val 19764522"/>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3CC69-800D-4BAA-B6E5-B27B5939744D}">
      <dsp:nvSpPr>
        <dsp:cNvPr id="0" name=""/>
        <dsp:cNvSpPr/>
      </dsp:nvSpPr>
      <dsp:spPr>
        <a:xfrm>
          <a:off x="3854919" y="1997571"/>
          <a:ext cx="1055867" cy="105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s-CO" sz="1400" b="1" kern="1200" dirty="0"/>
            <a:t>Valor generado</a:t>
          </a:r>
        </a:p>
      </dsp:txBody>
      <dsp:txXfrm>
        <a:off x="3854919" y="1997571"/>
        <a:ext cx="1055867" cy="1055867"/>
      </dsp:txXfrm>
    </dsp:sp>
    <dsp:sp modelId="{5125B917-4B20-41BC-8A5C-6786D7EAA3D6}">
      <dsp:nvSpPr>
        <dsp:cNvPr id="0" name=""/>
        <dsp:cNvSpPr/>
      </dsp:nvSpPr>
      <dsp:spPr>
        <a:xfrm>
          <a:off x="727587" y="-311"/>
          <a:ext cx="3964416" cy="3964416"/>
        </a:xfrm>
        <a:prstGeom prst="circularArrow">
          <a:avLst>
            <a:gd name="adj1" fmla="val 5194"/>
            <a:gd name="adj2" fmla="val 335432"/>
            <a:gd name="adj3" fmla="val 4016729"/>
            <a:gd name="adj4" fmla="val 2251568"/>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FA69A-BA51-40D7-85EF-F954D61DC1E2}">
      <dsp:nvSpPr>
        <dsp:cNvPr id="0" name=""/>
        <dsp:cNvSpPr/>
      </dsp:nvSpPr>
      <dsp:spPr>
        <a:xfrm>
          <a:off x="2181862" y="3213119"/>
          <a:ext cx="1055867" cy="105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s-CO" sz="1400" b="1" kern="1200" dirty="0"/>
            <a:t>Crecimiento</a:t>
          </a:r>
        </a:p>
      </dsp:txBody>
      <dsp:txXfrm>
        <a:off x="2181862" y="3213119"/>
        <a:ext cx="1055867" cy="1055867"/>
      </dsp:txXfrm>
    </dsp:sp>
    <dsp:sp modelId="{A1932842-70C7-4F14-96DC-119AED380FA3}">
      <dsp:nvSpPr>
        <dsp:cNvPr id="0" name=""/>
        <dsp:cNvSpPr/>
      </dsp:nvSpPr>
      <dsp:spPr>
        <a:xfrm>
          <a:off x="727587" y="-311"/>
          <a:ext cx="3964416" cy="3964416"/>
        </a:xfrm>
        <a:prstGeom prst="circularArrow">
          <a:avLst>
            <a:gd name="adj1" fmla="val 5194"/>
            <a:gd name="adj2" fmla="val 335432"/>
            <a:gd name="adj3" fmla="val 8213000"/>
            <a:gd name="adj4" fmla="val 6447839"/>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81F9C-5928-426A-8DBA-6FCA678302A1}">
      <dsp:nvSpPr>
        <dsp:cNvPr id="0" name=""/>
        <dsp:cNvSpPr/>
      </dsp:nvSpPr>
      <dsp:spPr>
        <a:xfrm>
          <a:off x="508805" y="1997571"/>
          <a:ext cx="1055867" cy="105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s-CO" sz="1400" b="1" kern="1200" dirty="0"/>
            <a:t>Progreso para todos</a:t>
          </a:r>
        </a:p>
      </dsp:txBody>
      <dsp:txXfrm>
        <a:off x="508805" y="1997571"/>
        <a:ext cx="1055867" cy="1055867"/>
      </dsp:txXfrm>
    </dsp:sp>
    <dsp:sp modelId="{4E1DFC95-62B2-43A1-A3D0-8A5F3F9AD6E1}">
      <dsp:nvSpPr>
        <dsp:cNvPr id="0" name=""/>
        <dsp:cNvSpPr/>
      </dsp:nvSpPr>
      <dsp:spPr>
        <a:xfrm>
          <a:off x="727587" y="-311"/>
          <a:ext cx="3964416" cy="3964416"/>
        </a:xfrm>
        <a:prstGeom prst="circularArrow">
          <a:avLst>
            <a:gd name="adj1" fmla="val 5194"/>
            <a:gd name="adj2" fmla="val 335432"/>
            <a:gd name="adj3" fmla="val 12300046"/>
            <a:gd name="adj4" fmla="val 10769367"/>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88BC08-330A-49CC-82B5-1C75DBEE9B1A}">
      <dsp:nvSpPr>
        <dsp:cNvPr id="0" name=""/>
        <dsp:cNvSpPr/>
      </dsp:nvSpPr>
      <dsp:spPr>
        <a:xfrm>
          <a:off x="1147855" y="30775"/>
          <a:ext cx="1055867" cy="105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s-CO" sz="1400" b="1" kern="1200" dirty="0"/>
            <a:t>Participación</a:t>
          </a:r>
        </a:p>
      </dsp:txBody>
      <dsp:txXfrm>
        <a:off x="1147855" y="30775"/>
        <a:ext cx="1055867" cy="1055867"/>
      </dsp:txXfrm>
    </dsp:sp>
    <dsp:sp modelId="{F76257EC-F0E7-4721-9929-1BDAA3DBAA0B}">
      <dsp:nvSpPr>
        <dsp:cNvPr id="0" name=""/>
        <dsp:cNvSpPr/>
      </dsp:nvSpPr>
      <dsp:spPr>
        <a:xfrm>
          <a:off x="727587" y="-311"/>
          <a:ext cx="3964416" cy="3964416"/>
        </a:xfrm>
        <a:prstGeom prst="circularArrow">
          <a:avLst>
            <a:gd name="adj1" fmla="val 5194"/>
            <a:gd name="adj2" fmla="val 335432"/>
            <a:gd name="adj3" fmla="val 16867711"/>
            <a:gd name="adj4" fmla="val 15196857"/>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84C2C-E267-4A92-A2CD-2AD26F1F92BE}" type="datetimeFigureOut">
              <a:rPr lang="es-ES" smtClean="0"/>
              <a:t>21/08/2020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61465-7C58-473C-AD83-E07DAFF658B7}" type="slidenum">
              <a:rPr lang="es-ES" smtClean="0"/>
              <a:t>‹Nº›</a:t>
            </a:fld>
            <a:endParaRPr lang="es-ES"/>
          </a:p>
        </p:txBody>
      </p:sp>
    </p:spTree>
    <p:extLst>
      <p:ext uri="{BB962C8B-B14F-4D97-AF65-F5344CB8AC3E}">
        <p14:creationId xmlns:p14="http://schemas.microsoft.com/office/powerpoint/2010/main" val="298689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3CC5B1-183A-4479-9137-4644DAE1591D}" type="datetimeFigureOut">
              <a:rPr lang="es-CO" smtClean="0"/>
              <a:t>21/08/2020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26769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3CC5B1-183A-4479-9137-4644DAE1591D}" type="datetimeFigureOut">
              <a:rPr lang="es-CO" smtClean="0"/>
              <a:t>21/08/2020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363371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3CC5B1-183A-4479-9137-4644DAE1591D}" type="datetimeFigureOut">
              <a:rPr lang="es-CO" smtClean="0"/>
              <a:t>21/08/2020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282597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3CC5B1-183A-4479-9137-4644DAE1591D}" type="datetimeFigureOut">
              <a:rPr lang="es-CO" smtClean="0"/>
              <a:t>21/08/2020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63649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3CC5B1-183A-4479-9137-4644DAE1591D}" type="datetimeFigureOut">
              <a:rPr lang="es-CO" smtClean="0"/>
              <a:t>21/08/2020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194538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3CC5B1-183A-4479-9137-4644DAE1591D}" type="datetimeFigureOut">
              <a:rPr lang="es-CO" smtClean="0"/>
              <a:t>21/08/2020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82570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3CC5B1-183A-4479-9137-4644DAE1591D}" type="datetimeFigureOut">
              <a:rPr lang="es-CO" smtClean="0"/>
              <a:t>21/08/2020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314350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3CC5B1-183A-4479-9137-4644DAE1591D}" type="datetimeFigureOut">
              <a:rPr lang="es-CO" smtClean="0"/>
              <a:t>21/08/2020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395860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CC5B1-183A-4479-9137-4644DAE1591D}" type="datetimeFigureOut">
              <a:rPr lang="es-CO" smtClean="0"/>
              <a:t>21/08/2020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194947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3CC5B1-183A-4479-9137-4644DAE1591D}" type="datetimeFigureOut">
              <a:rPr lang="es-CO" smtClean="0"/>
              <a:t>21/08/2020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349503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3CC5B1-183A-4479-9137-4644DAE1591D}" type="datetimeFigureOut">
              <a:rPr lang="es-CO" smtClean="0"/>
              <a:t>21/08/2020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2371A89-091E-4E34-95AE-F1A4D2565E40}" type="slidenum">
              <a:rPr lang="es-CO" smtClean="0"/>
              <a:t>‹Nº›</a:t>
            </a:fld>
            <a:endParaRPr lang="es-CO"/>
          </a:p>
        </p:txBody>
      </p:sp>
    </p:spTree>
    <p:extLst>
      <p:ext uri="{BB962C8B-B14F-4D97-AF65-F5344CB8AC3E}">
        <p14:creationId xmlns:p14="http://schemas.microsoft.com/office/powerpoint/2010/main" val="213615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CC5B1-183A-4479-9137-4644DAE1591D}" type="datetimeFigureOut">
              <a:rPr lang="es-CO" smtClean="0"/>
              <a:t>21/08/2020</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71A89-091E-4E34-95AE-F1A4D2565E40}" type="slidenum">
              <a:rPr lang="es-CO" smtClean="0"/>
              <a:t>‹Nº›</a:t>
            </a:fld>
            <a:endParaRPr lang="es-CO"/>
          </a:p>
        </p:txBody>
      </p:sp>
    </p:spTree>
    <p:extLst>
      <p:ext uri="{BB962C8B-B14F-4D97-AF65-F5344CB8AC3E}">
        <p14:creationId xmlns:p14="http://schemas.microsoft.com/office/powerpoint/2010/main" val="183888853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48D7A955-F074-4200-BEA2-2F2899139355}"/>
              </a:ext>
            </a:extLst>
          </p:cNvPr>
          <p:cNvPicPr>
            <a:picLocks noChangeAspect="1"/>
          </p:cNvPicPr>
          <p:nvPr/>
        </p:nvPicPr>
        <p:blipFill rotWithShape="1">
          <a:blip r:embed="rId2">
            <a:extLst>
              <a:ext uri="{28A0092B-C50C-407E-A947-70E740481C1C}">
                <a14:useLocalDpi xmlns:a14="http://schemas.microsoft.com/office/drawing/2010/main" val="0"/>
              </a:ext>
            </a:extLst>
          </a:blip>
          <a:srcRect t="16682"/>
          <a:stretch/>
        </p:blipFill>
        <p:spPr>
          <a:xfrm>
            <a:off x="20" y="1282"/>
            <a:ext cx="12191980" cy="6856718"/>
          </a:xfrm>
          <a:prstGeom prst="rect">
            <a:avLst/>
          </a:prstGeom>
        </p:spPr>
      </p:pic>
      <p:sp>
        <p:nvSpPr>
          <p:cNvPr id="2" name="Rectángulo 1">
            <a:extLst>
              <a:ext uri="{FF2B5EF4-FFF2-40B4-BE49-F238E27FC236}">
                <a16:creationId xmlns:a16="http://schemas.microsoft.com/office/drawing/2014/main" id="{C169D0E2-5D7C-44CD-9DAB-1D0AD042D5CF}"/>
              </a:ext>
            </a:extLst>
          </p:cNvPr>
          <p:cNvSpPr/>
          <p:nvPr/>
        </p:nvSpPr>
        <p:spPr>
          <a:xfrm>
            <a:off x="249383" y="350982"/>
            <a:ext cx="6262254" cy="6215909"/>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4" descr="A picture containing drawing&#10;&#10;Description automatically generated">
            <a:extLst>
              <a:ext uri="{FF2B5EF4-FFF2-40B4-BE49-F238E27FC236}">
                <a16:creationId xmlns:a16="http://schemas.microsoft.com/office/drawing/2014/main" id="{048F616F-43C3-404B-A306-BB71ACDB4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55" y="6040582"/>
            <a:ext cx="2675403" cy="526309"/>
          </a:xfrm>
          <a:prstGeom prst="rect">
            <a:avLst/>
          </a:prstGeom>
        </p:spPr>
      </p:pic>
      <p:sp>
        <p:nvSpPr>
          <p:cNvPr id="3" name="CuadroTexto 2">
            <a:extLst>
              <a:ext uri="{FF2B5EF4-FFF2-40B4-BE49-F238E27FC236}">
                <a16:creationId xmlns:a16="http://schemas.microsoft.com/office/drawing/2014/main" id="{42BB10C6-62EE-4933-96C0-C8D1BEFA9EF4}"/>
              </a:ext>
            </a:extLst>
          </p:cNvPr>
          <p:cNvSpPr txBox="1"/>
          <p:nvPr/>
        </p:nvSpPr>
        <p:spPr>
          <a:xfrm>
            <a:off x="508000" y="609600"/>
            <a:ext cx="6003636" cy="1077218"/>
          </a:xfrm>
          <a:prstGeom prst="rect">
            <a:avLst/>
          </a:prstGeom>
          <a:noFill/>
        </p:spPr>
        <p:txBody>
          <a:bodyPr wrap="square" rtlCol="0">
            <a:spAutoFit/>
          </a:bodyPr>
          <a:lstStyle/>
          <a:p>
            <a:r>
              <a:rPr lang="es-CO" sz="3200" b="1" dirty="0">
                <a:solidFill>
                  <a:schemeClr val="bg1"/>
                </a:solidFill>
                <a:latin typeface="Work Sans Black" pitchFamily="2" charset="0"/>
              </a:rPr>
              <a:t>La importancia de la mujer</a:t>
            </a:r>
          </a:p>
          <a:p>
            <a:r>
              <a:rPr lang="es-CO" sz="3200" b="1" dirty="0">
                <a:solidFill>
                  <a:schemeClr val="bg1"/>
                </a:solidFill>
                <a:latin typeface="Work Sans Black" pitchFamily="2" charset="0"/>
              </a:rPr>
              <a:t>en el mundo empresarial</a:t>
            </a:r>
          </a:p>
        </p:txBody>
      </p:sp>
      <p:sp>
        <p:nvSpPr>
          <p:cNvPr id="7" name="CuadroTexto 6">
            <a:extLst>
              <a:ext uri="{FF2B5EF4-FFF2-40B4-BE49-F238E27FC236}">
                <a16:creationId xmlns:a16="http://schemas.microsoft.com/office/drawing/2014/main" id="{4025CD42-9E00-40F1-BC79-5C80F0D5EA36}"/>
              </a:ext>
            </a:extLst>
          </p:cNvPr>
          <p:cNvSpPr txBox="1"/>
          <p:nvPr/>
        </p:nvSpPr>
        <p:spPr>
          <a:xfrm>
            <a:off x="508000" y="1697964"/>
            <a:ext cx="4608945" cy="338554"/>
          </a:xfrm>
          <a:prstGeom prst="rect">
            <a:avLst/>
          </a:prstGeom>
          <a:noFill/>
        </p:spPr>
        <p:txBody>
          <a:bodyPr wrap="square" rtlCol="0">
            <a:spAutoFit/>
          </a:bodyPr>
          <a:lstStyle/>
          <a:p>
            <a:r>
              <a:rPr lang="es-CO" sz="1600" b="1" dirty="0">
                <a:solidFill>
                  <a:schemeClr val="bg1"/>
                </a:solidFill>
                <a:latin typeface="Work Sans" pitchFamily="2" charset="0"/>
              </a:rPr>
              <a:t>Foro Diario La República; Agosto 21 de 2020</a:t>
            </a:r>
          </a:p>
        </p:txBody>
      </p:sp>
    </p:spTree>
    <p:extLst>
      <p:ext uri="{BB962C8B-B14F-4D97-AF65-F5344CB8AC3E}">
        <p14:creationId xmlns:p14="http://schemas.microsoft.com/office/powerpoint/2010/main" val="264791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4DAB76E4-3AB0-470A-91CD-3D69EAA351F6}"/>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6FB4F7DB-D7DC-4DBA-99E7-A7E566909588}"/>
              </a:ext>
            </a:extLst>
          </p:cNvPr>
          <p:cNvPicPr>
            <a:picLocks noChangeAspect="1"/>
          </p:cNvPicPr>
          <p:nvPr/>
        </p:nvPicPr>
        <p:blipFill rotWithShape="1">
          <a:blip r:embed="rId2">
            <a:extLst>
              <a:ext uri="{28A0092B-C50C-407E-A947-70E740481C1C}">
                <a14:useLocalDpi xmlns:a14="http://schemas.microsoft.com/office/drawing/2010/main" val="0"/>
              </a:ext>
            </a:extLst>
          </a:blip>
          <a:srcRect l="30689" r="24642"/>
          <a:stretch/>
        </p:blipFill>
        <p:spPr>
          <a:xfrm>
            <a:off x="6746020" y="0"/>
            <a:ext cx="5445980" cy="6858000"/>
          </a:xfrm>
          <a:prstGeom prst="rect">
            <a:avLst/>
          </a:prstGeom>
        </p:spPr>
      </p:pic>
      <p:sp>
        <p:nvSpPr>
          <p:cNvPr id="5" name="CuadroTexto 4">
            <a:extLst>
              <a:ext uri="{FF2B5EF4-FFF2-40B4-BE49-F238E27FC236}">
                <a16:creationId xmlns:a16="http://schemas.microsoft.com/office/drawing/2014/main" id="{D81E4775-C288-4116-92D8-D8022F31B76A}"/>
              </a:ext>
            </a:extLst>
          </p:cNvPr>
          <p:cNvSpPr txBox="1"/>
          <p:nvPr/>
        </p:nvSpPr>
        <p:spPr>
          <a:xfrm>
            <a:off x="576066" y="339039"/>
            <a:ext cx="5609393" cy="1015663"/>
          </a:xfrm>
          <a:prstGeom prst="rect">
            <a:avLst/>
          </a:prstGeom>
          <a:noFill/>
        </p:spPr>
        <p:txBody>
          <a:bodyPr wrap="square">
            <a:spAutoFit/>
          </a:bodyPr>
          <a:lstStyle/>
          <a:p>
            <a:pPr algn="ctr"/>
            <a:r>
              <a:rPr lang="es-CO" sz="2000" b="1" dirty="0">
                <a:solidFill>
                  <a:srgbClr val="3366CC"/>
                </a:solidFill>
                <a:latin typeface="Work Sans" pitchFamily="2" charset="0"/>
              </a:rPr>
              <a:t>La importancia de la inclusión productiva de las mujeres en la economía y las empresas</a:t>
            </a:r>
          </a:p>
        </p:txBody>
      </p:sp>
      <p:pic>
        <p:nvPicPr>
          <p:cNvPr id="13" name="Picture 4" descr="A picture containing drawing&#10;&#10;Description automatically generated">
            <a:extLst>
              <a:ext uri="{FF2B5EF4-FFF2-40B4-BE49-F238E27FC236}">
                <a16:creationId xmlns:a16="http://schemas.microsoft.com/office/drawing/2014/main" id="{F3034E12-03B5-4890-8942-01CDBF8C2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5" name="CuadroTexto 14">
            <a:extLst>
              <a:ext uri="{FF2B5EF4-FFF2-40B4-BE49-F238E27FC236}">
                <a16:creationId xmlns:a16="http://schemas.microsoft.com/office/drawing/2014/main" id="{258A2245-7ACA-4B2E-9DC6-D2D99C27536E}"/>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sp>
        <p:nvSpPr>
          <p:cNvPr id="9" name="Rectángulo 8">
            <a:extLst>
              <a:ext uri="{FF2B5EF4-FFF2-40B4-BE49-F238E27FC236}">
                <a16:creationId xmlns:a16="http://schemas.microsoft.com/office/drawing/2014/main" id="{B079D623-E85A-4E6F-AA5A-368FE5D9AB10}"/>
              </a:ext>
            </a:extLst>
          </p:cNvPr>
          <p:cNvSpPr/>
          <p:nvPr/>
        </p:nvSpPr>
        <p:spPr>
          <a:xfrm>
            <a:off x="164891" y="158972"/>
            <a:ext cx="6402163" cy="6246851"/>
          </a:xfrm>
          <a:prstGeom prst="rect">
            <a:avLst/>
          </a:prstGeom>
          <a:noFill/>
          <a:ln w="2857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a:extLst>
              <a:ext uri="{FF2B5EF4-FFF2-40B4-BE49-F238E27FC236}">
                <a16:creationId xmlns:a16="http://schemas.microsoft.com/office/drawing/2014/main" id="{E84492C1-1963-4A10-8131-9F98908FD27B}"/>
              </a:ext>
            </a:extLst>
          </p:cNvPr>
          <p:cNvSpPr txBox="1"/>
          <p:nvPr/>
        </p:nvSpPr>
        <p:spPr>
          <a:xfrm>
            <a:off x="258617" y="1501304"/>
            <a:ext cx="6216073" cy="4862870"/>
          </a:xfrm>
          <a:prstGeom prst="rect">
            <a:avLst/>
          </a:prstGeom>
          <a:noFill/>
        </p:spPr>
        <p:txBody>
          <a:bodyPr wrap="square" rtlCol="0">
            <a:spAutoFit/>
          </a:bodyPr>
          <a:lstStyle/>
          <a:p>
            <a:pPr marL="171450" indent="-171450">
              <a:buFontTx/>
              <a:buChar char="-"/>
            </a:pPr>
            <a:r>
              <a:rPr lang="es-CO" sz="1000" dirty="0">
                <a:solidFill>
                  <a:schemeClr val="tx1">
                    <a:lumMod val="85000"/>
                    <a:lumOff val="15000"/>
                  </a:schemeClr>
                </a:solidFill>
                <a:latin typeface="Work Sans" pitchFamily="2" charset="0"/>
              </a:rPr>
              <a:t>Las compañías que cuentan con políticas de igualdad de oportunidades en el empleo son más proclives a mejorar su reputación, atraer y retener el talento y lograr cotas de mayor creatividad e innovación</a:t>
            </a:r>
            <a:r>
              <a:rPr lang="es-CO" sz="1000" dirty="0">
                <a:solidFill>
                  <a:schemeClr val="tx1">
                    <a:lumMod val="85000"/>
                    <a:lumOff val="15000"/>
                  </a:schemeClr>
                </a:solidFill>
                <a:effectLst/>
                <a:latin typeface="Work Sans" pitchFamily="2" charset="0"/>
                <a:ea typeface="Calibri" panose="020F0502020204030204" pitchFamily="34" charset="0"/>
                <a:cs typeface="Times New Roman" panose="02020603050405020304" pitchFamily="18" charset="0"/>
              </a:rPr>
              <a:t>.</a:t>
            </a:r>
          </a:p>
          <a:p>
            <a:endParaRPr lang="es-CO" sz="1000" dirty="0">
              <a:solidFill>
                <a:schemeClr val="tx1">
                  <a:lumMod val="85000"/>
                  <a:lumOff val="15000"/>
                </a:schemeClr>
              </a:solidFill>
              <a:effectLst/>
              <a:latin typeface="Work Sans" pitchFamily="2" charset="0"/>
              <a:ea typeface="Calibri" panose="020F0502020204030204" pitchFamily="34" charset="0"/>
              <a:cs typeface="Times New Roman" panose="02020603050405020304" pitchFamily="18" charset="0"/>
            </a:endParaRPr>
          </a:p>
          <a:p>
            <a:endParaRPr lang="es-CO" sz="1000" dirty="0">
              <a:solidFill>
                <a:schemeClr val="tx1">
                  <a:lumMod val="85000"/>
                  <a:lumOff val="15000"/>
                </a:schemeClr>
              </a:solidFill>
              <a:effectLst/>
              <a:latin typeface="Work Sans" pitchFamily="2" charset="0"/>
              <a:ea typeface="Calibri" panose="020F0502020204030204" pitchFamily="34" charset="0"/>
              <a:cs typeface="Times New Roman" panose="02020603050405020304" pitchFamily="18" charset="0"/>
            </a:endParaRPr>
          </a:p>
          <a:p>
            <a:pPr marL="171450" indent="-171450">
              <a:buFontTx/>
              <a:buChar char="-"/>
            </a:pPr>
            <a:r>
              <a:rPr lang="es-CO" sz="1000" dirty="0">
                <a:solidFill>
                  <a:schemeClr val="tx1">
                    <a:lumMod val="85000"/>
                    <a:lumOff val="15000"/>
                  </a:schemeClr>
                </a:solidFill>
                <a:latin typeface="Work Sans" pitchFamily="2" charset="0"/>
                <a:cs typeface="Calibri" panose="020F0502020204030204" pitchFamily="34" charset="0"/>
              </a:rPr>
              <a:t>Incrementar la participación de las mujeres en STEM es una de las mejores políticas de desarrollo incluyente.</a:t>
            </a:r>
            <a:br>
              <a:rPr lang="es-CO" sz="1000" dirty="0">
                <a:solidFill>
                  <a:schemeClr val="tx1">
                    <a:lumMod val="85000"/>
                    <a:lumOff val="15000"/>
                  </a:schemeClr>
                </a:solidFill>
                <a:latin typeface="Work Sans" pitchFamily="2" charset="0"/>
                <a:cs typeface="Calibri" panose="020F0502020204030204" pitchFamily="34" charset="0"/>
              </a:rPr>
            </a:br>
            <a:br>
              <a:rPr lang="es-CO" sz="1000" dirty="0">
                <a:solidFill>
                  <a:schemeClr val="tx1">
                    <a:lumMod val="85000"/>
                    <a:lumOff val="15000"/>
                  </a:schemeClr>
                </a:solidFill>
                <a:latin typeface="Work Sans" pitchFamily="2" charset="0"/>
                <a:cs typeface="Calibri" panose="020F0502020204030204" pitchFamily="34" charset="0"/>
              </a:rPr>
            </a:br>
            <a:r>
              <a:rPr lang="es-CO" sz="1000" dirty="0">
                <a:solidFill>
                  <a:schemeClr val="tx1">
                    <a:lumMod val="85000"/>
                    <a:lumOff val="15000"/>
                  </a:schemeClr>
                </a:solidFill>
                <a:latin typeface="Work Sans" pitchFamily="2" charset="0"/>
                <a:cs typeface="Calibri" panose="020F0502020204030204" pitchFamily="34" charset="0"/>
              </a:rPr>
              <a:t>La Unión Europea (UE) estima que cerrar la brecha de género en STEM podría resultar en un incremento acumulado del PIB per cápita de la UE de hasta 3%.</a:t>
            </a:r>
          </a:p>
          <a:p>
            <a:pPr marL="171450" indent="-171450">
              <a:buFontTx/>
              <a:buChar char="-"/>
            </a:pPr>
            <a:endParaRPr lang="es-CO" sz="1000" dirty="0">
              <a:solidFill>
                <a:schemeClr val="tx1">
                  <a:lumMod val="85000"/>
                  <a:lumOff val="15000"/>
                </a:schemeClr>
              </a:solidFill>
              <a:latin typeface="Work Sans" pitchFamily="2" charset="0"/>
              <a:cs typeface="Calibri" panose="020F0502020204030204" pitchFamily="34" charset="0"/>
            </a:endParaRPr>
          </a:p>
          <a:p>
            <a:pPr marL="171450" indent="-171450">
              <a:buFontTx/>
              <a:buChar char="-"/>
            </a:pPr>
            <a:r>
              <a:rPr lang="es-CO" sz="1000" dirty="0">
                <a:solidFill>
                  <a:srgbClr val="2C2825"/>
                </a:solidFill>
                <a:latin typeface="Work Sans" pitchFamily="2" charset="0"/>
                <a:cs typeface="Calibri" panose="020F0502020204030204" pitchFamily="34" charset="0"/>
              </a:rPr>
              <a:t>Los estudios del FMI muestran que en los mercados laborales ineficientes, ampliar la participación femenina puede estimular la productividad global, lo cual a su vez hace subir los sueldos reales tanto del hombre como de la mujer</a:t>
            </a:r>
          </a:p>
          <a:p>
            <a:endParaRPr lang="es-CO" sz="1000" dirty="0">
              <a:solidFill>
                <a:schemeClr val="tx1">
                  <a:lumMod val="85000"/>
                  <a:lumOff val="15000"/>
                </a:schemeClr>
              </a:solidFill>
              <a:latin typeface="Work Sans" pitchFamily="2" charset="0"/>
              <a:cs typeface="Calibri" panose="020F0502020204030204" pitchFamily="34" charset="0"/>
            </a:endParaRPr>
          </a:p>
          <a:p>
            <a:pPr marL="171450" indent="-171450">
              <a:buFontTx/>
              <a:buChar char="-"/>
            </a:pPr>
            <a:r>
              <a:rPr lang="es-CO" sz="1000" dirty="0">
                <a:latin typeface="Work Sans" pitchFamily="2" charset="0"/>
              </a:rPr>
              <a:t>Tener una mujer más en la alta gerencia o en el consejo directivo de una empresa —sin cambiar el tamaño de dicho órgano— eleva entre 8 y 13 puntos básicos el rendimiento de los activos.  Y </a:t>
            </a:r>
            <a:r>
              <a:rPr lang="es-ES" sz="1000" dirty="0">
                <a:latin typeface="Work Sans" pitchFamily="2" charset="0"/>
              </a:rPr>
              <a:t>Si los bancos y supervisores financieros aumentaran la proporción de mujeres en altos cargos, el sector bancario también sería más estable.</a:t>
            </a:r>
          </a:p>
          <a:p>
            <a:pPr marL="171450" indent="-171450">
              <a:buFontTx/>
              <a:buChar char="-"/>
            </a:pPr>
            <a:endParaRPr lang="es-CO" sz="1000" dirty="0">
              <a:latin typeface="Work Sans" pitchFamily="2" charset="0"/>
            </a:endParaRPr>
          </a:p>
          <a:p>
            <a:pPr marL="171450" indent="-171450">
              <a:buFontTx/>
              <a:buChar char="-"/>
            </a:pPr>
            <a:r>
              <a:rPr lang="es-CO" sz="1000" dirty="0">
                <a:latin typeface="Work Sans" pitchFamily="2" charset="0"/>
              </a:rPr>
              <a:t>En promedio, 28% de las startups fallecen, pero esa estadística se reduce a la mitad (14%) si en la compañía cuentan con mujeres fundadoras.</a:t>
            </a:r>
          </a:p>
          <a:p>
            <a:pPr marL="171450" indent="-171450">
              <a:buFontTx/>
              <a:buChar char="-"/>
            </a:pPr>
            <a:endParaRPr lang="es-CO" sz="1000" dirty="0">
              <a:latin typeface="Work Sans" pitchFamily="2" charset="0"/>
            </a:endParaRPr>
          </a:p>
          <a:p>
            <a:pPr marL="171450" indent="-171450">
              <a:buFontTx/>
              <a:buChar char="-"/>
            </a:pPr>
            <a:r>
              <a:rPr lang="es-CO" sz="1000" dirty="0">
                <a:solidFill>
                  <a:srgbClr val="2C2825"/>
                </a:solidFill>
                <a:effectLst/>
                <a:latin typeface="Work Sans" pitchFamily="2" charset="0"/>
                <a:ea typeface="Times New Roman" panose="02020603050405020304" pitchFamily="18" charset="0"/>
                <a:cs typeface="Calibri" panose="020F0502020204030204" pitchFamily="34" charset="0"/>
              </a:rPr>
              <a:t>2 millones de empresas europeas y demostramos que la diversidad de género en los directorios se traduce en una mayor rentabilidad. Aun así, a nivel mundial, apenas 18% de las empresas tienen una mujer al timón.</a:t>
            </a:r>
          </a:p>
          <a:p>
            <a:endParaRPr lang="es-CO" sz="1000" dirty="0">
              <a:solidFill>
                <a:srgbClr val="2C2825"/>
              </a:solidFill>
              <a:latin typeface="Work Sans" pitchFamily="2" charset="0"/>
              <a:ea typeface="Times New Roman" panose="02020603050405020304" pitchFamily="18" charset="0"/>
              <a:cs typeface="Calibri" panose="020F0502020204030204" pitchFamily="34" charset="0"/>
            </a:endParaRPr>
          </a:p>
          <a:p>
            <a:pPr marL="171450" indent="-171450">
              <a:buFontTx/>
              <a:buChar char="-"/>
            </a:pPr>
            <a:r>
              <a:rPr lang="es-CO" sz="1000" dirty="0">
                <a:solidFill>
                  <a:srgbClr val="000000"/>
                </a:solidFill>
                <a:effectLst/>
                <a:latin typeface="Work Sans" pitchFamily="2" charset="0"/>
                <a:ea typeface="Calibri" panose="020F0502020204030204" pitchFamily="34" charset="0"/>
                <a:cs typeface="Times New Roman" panose="02020603050405020304" pitchFamily="18" charset="0"/>
              </a:rPr>
              <a:t>74% de las empresas que hacen un seguimiento de las repercusiones de la diversidad de género en los puestos directivos, afirman que obtienen un incremento de entre un 5% y un 20% en sus beneficios.</a:t>
            </a:r>
          </a:p>
        </p:txBody>
      </p:sp>
    </p:spTree>
    <p:extLst>
      <p:ext uri="{BB962C8B-B14F-4D97-AF65-F5344CB8AC3E}">
        <p14:creationId xmlns:p14="http://schemas.microsoft.com/office/powerpoint/2010/main" val="224872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67BFC4E-22E6-45B2-BA4C-6BE7C9BFD4F8}"/>
              </a:ext>
            </a:extLst>
          </p:cNvPr>
          <p:cNvSpPr/>
          <p:nvPr/>
        </p:nvSpPr>
        <p:spPr>
          <a:xfrm>
            <a:off x="650705" y="2691592"/>
            <a:ext cx="11025351" cy="2911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9E322770-9AF2-439D-A4CD-F1562FC7ED1B}"/>
              </a:ext>
            </a:extLst>
          </p:cNvPr>
          <p:cNvPicPr>
            <a:picLocks noChangeAspect="1"/>
          </p:cNvPicPr>
          <p:nvPr/>
        </p:nvPicPr>
        <p:blipFill>
          <a:blip r:embed="rId2"/>
          <a:stretch>
            <a:fillRect/>
          </a:stretch>
        </p:blipFill>
        <p:spPr>
          <a:xfrm>
            <a:off x="756744" y="2803719"/>
            <a:ext cx="10845422" cy="2684029"/>
          </a:xfrm>
          <a:prstGeom prst="rect">
            <a:avLst/>
          </a:prstGeom>
        </p:spPr>
      </p:pic>
      <p:sp>
        <p:nvSpPr>
          <p:cNvPr id="11" name="CuadroTexto 10">
            <a:extLst>
              <a:ext uri="{FF2B5EF4-FFF2-40B4-BE49-F238E27FC236}">
                <a16:creationId xmlns:a16="http://schemas.microsoft.com/office/drawing/2014/main" id="{CF98492B-AD7F-46DF-B8B7-CE6013B88983}"/>
              </a:ext>
            </a:extLst>
          </p:cNvPr>
          <p:cNvSpPr txBox="1"/>
          <p:nvPr/>
        </p:nvSpPr>
        <p:spPr>
          <a:xfrm>
            <a:off x="209247" y="144789"/>
            <a:ext cx="11933382" cy="954107"/>
          </a:xfrm>
          <a:prstGeom prst="rect">
            <a:avLst/>
          </a:prstGeom>
          <a:noFill/>
        </p:spPr>
        <p:txBody>
          <a:bodyPr wrap="square" rtlCol="0">
            <a:spAutoFit/>
          </a:bodyPr>
          <a:lstStyle/>
          <a:p>
            <a:r>
              <a:rPr lang="es-CO" sz="2800" b="1" dirty="0">
                <a:solidFill>
                  <a:srgbClr val="3366CC"/>
                </a:solidFill>
                <a:latin typeface="Work Sans" pitchFamily="2" charset="0"/>
              </a:rPr>
              <a:t>La importancia de la inclusión productiva de</a:t>
            </a:r>
          </a:p>
          <a:p>
            <a:r>
              <a:rPr lang="es-CO" sz="2800" b="1" dirty="0">
                <a:solidFill>
                  <a:srgbClr val="3366CC"/>
                </a:solidFill>
                <a:latin typeface="Work Sans" pitchFamily="2" charset="0"/>
              </a:rPr>
              <a:t>las mujeres en la economía y las empresas</a:t>
            </a:r>
          </a:p>
        </p:txBody>
      </p:sp>
      <p:sp>
        <p:nvSpPr>
          <p:cNvPr id="13" name="CuadroTexto 12">
            <a:extLst>
              <a:ext uri="{FF2B5EF4-FFF2-40B4-BE49-F238E27FC236}">
                <a16:creationId xmlns:a16="http://schemas.microsoft.com/office/drawing/2014/main" id="{8A821BD5-44D8-4DA4-9D93-1B1CAD640820}"/>
              </a:ext>
            </a:extLst>
          </p:cNvPr>
          <p:cNvSpPr txBox="1"/>
          <p:nvPr/>
        </p:nvSpPr>
        <p:spPr>
          <a:xfrm>
            <a:off x="1208896" y="1304865"/>
            <a:ext cx="9774206" cy="954107"/>
          </a:xfrm>
          <a:prstGeom prst="rect">
            <a:avLst/>
          </a:prstGeom>
          <a:noFill/>
        </p:spPr>
        <p:txBody>
          <a:bodyPr wrap="square" rtlCol="0">
            <a:spAutoFit/>
          </a:bodyPr>
          <a:lstStyle/>
          <a:p>
            <a:pPr algn="ctr"/>
            <a:r>
              <a:rPr lang="es-CO" sz="2800" dirty="0">
                <a:solidFill>
                  <a:srgbClr val="3366CC"/>
                </a:solidFill>
                <a:latin typeface="Work Sans" pitchFamily="2" charset="0"/>
              </a:rPr>
              <a:t>Resultados de empresas con diversidad de género</a:t>
            </a:r>
          </a:p>
          <a:p>
            <a:pPr algn="ctr"/>
            <a:r>
              <a:rPr lang="es-CO" sz="2800" dirty="0">
                <a:solidFill>
                  <a:srgbClr val="3366CC"/>
                </a:solidFill>
                <a:latin typeface="Work Sans" pitchFamily="2" charset="0"/>
              </a:rPr>
              <a:t>en los puestos de dirección</a:t>
            </a:r>
          </a:p>
        </p:txBody>
      </p:sp>
      <p:sp>
        <p:nvSpPr>
          <p:cNvPr id="14" name="CuadroTexto 13">
            <a:extLst>
              <a:ext uri="{FF2B5EF4-FFF2-40B4-BE49-F238E27FC236}">
                <a16:creationId xmlns:a16="http://schemas.microsoft.com/office/drawing/2014/main" id="{53E4C939-0286-46A3-8DE6-05874E48FC1B}"/>
              </a:ext>
            </a:extLst>
          </p:cNvPr>
          <p:cNvSpPr txBox="1"/>
          <p:nvPr/>
        </p:nvSpPr>
        <p:spPr>
          <a:xfrm>
            <a:off x="1135426" y="5715084"/>
            <a:ext cx="9921147" cy="276999"/>
          </a:xfrm>
          <a:prstGeom prst="rect">
            <a:avLst/>
          </a:prstGeom>
          <a:noFill/>
        </p:spPr>
        <p:txBody>
          <a:bodyPr wrap="square" rtlCol="0">
            <a:spAutoFit/>
          </a:bodyPr>
          <a:lstStyle/>
          <a:p>
            <a:pPr algn="ctr"/>
            <a:r>
              <a:rPr lang="es-CO" sz="1200" dirty="0">
                <a:latin typeface="Work Sans" pitchFamily="2" charset="0"/>
              </a:rPr>
              <a:t>Encuesta realizada por la OIT en 2019 a casi 13.000 empresas en todo el mundo sobre las mujeres en la gestión empresarial </a:t>
            </a:r>
          </a:p>
        </p:txBody>
      </p:sp>
      <p:cxnSp>
        <p:nvCxnSpPr>
          <p:cNvPr id="7" name="Conector recto 6">
            <a:extLst>
              <a:ext uri="{FF2B5EF4-FFF2-40B4-BE49-F238E27FC236}">
                <a16:creationId xmlns:a16="http://schemas.microsoft.com/office/drawing/2014/main" id="{DF23DBAE-8885-4D56-8D38-B92DFE9F7159}"/>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4" descr="A picture containing drawing&#10;&#10;Description automatically generated">
            <a:extLst>
              <a:ext uri="{FF2B5EF4-FFF2-40B4-BE49-F238E27FC236}">
                <a16:creationId xmlns:a16="http://schemas.microsoft.com/office/drawing/2014/main" id="{BD4AD5B4-85B7-47E4-968E-35EA31C83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0" name="CuadroTexto 9">
            <a:extLst>
              <a:ext uri="{FF2B5EF4-FFF2-40B4-BE49-F238E27FC236}">
                <a16:creationId xmlns:a16="http://schemas.microsoft.com/office/drawing/2014/main" id="{80CB5A58-AD30-45D8-9800-470185AB71AC}"/>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cxnSp>
        <p:nvCxnSpPr>
          <p:cNvPr id="15" name="Google Shape;217;p34">
            <a:extLst>
              <a:ext uri="{FF2B5EF4-FFF2-40B4-BE49-F238E27FC236}">
                <a16:creationId xmlns:a16="http://schemas.microsoft.com/office/drawing/2014/main" id="{FC1F30A6-A860-4BB2-9BAA-A031E8FD440C}"/>
              </a:ext>
            </a:extLst>
          </p:cNvPr>
          <p:cNvCxnSpPr>
            <a:cxnSpLocks/>
          </p:cNvCxnSpPr>
          <p:nvPr/>
        </p:nvCxnSpPr>
        <p:spPr>
          <a:xfrm>
            <a:off x="5248220" y="2352047"/>
            <a:ext cx="1695559" cy="0"/>
          </a:xfrm>
          <a:prstGeom prst="straightConnector1">
            <a:avLst/>
          </a:prstGeom>
          <a:noFill/>
          <a:ln w="762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52390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0B4743D-0090-4A7C-9CC8-69ECE04E5F55}"/>
              </a:ext>
            </a:extLst>
          </p:cNvPr>
          <p:cNvSpPr/>
          <p:nvPr/>
        </p:nvSpPr>
        <p:spPr>
          <a:xfrm>
            <a:off x="161637" y="173182"/>
            <a:ext cx="11868727" cy="65116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3BF5F8E0-5A1F-4641-8E61-B059DC2A5AB5}"/>
              </a:ext>
            </a:extLst>
          </p:cNvPr>
          <p:cNvSpPr>
            <a:spLocks noGrp="1"/>
          </p:cNvSpPr>
          <p:nvPr>
            <p:ph type="title"/>
          </p:nvPr>
        </p:nvSpPr>
        <p:spPr>
          <a:xfrm>
            <a:off x="2589646" y="2766219"/>
            <a:ext cx="7012709" cy="1325563"/>
          </a:xfrm>
        </p:spPr>
        <p:txBody>
          <a:bodyPr>
            <a:normAutofit/>
          </a:bodyPr>
          <a:lstStyle/>
          <a:p>
            <a:pPr algn="ctr"/>
            <a:r>
              <a:rPr lang="es-CO" sz="5000" dirty="0">
                <a:solidFill>
                  <a:schemeClr val="bg1"/>
                </a:solidFill>
                <a:latin typeface="Work Sans Black" pitchFamily="2" charset="0"/>
              </a:rPr>
              <a:t>La realidad a cambiar</a:t>
            </a:r>
          </a:p>
        </p:txBody>
      </p:sp>
      <p:cxnSp>
        <p:nvCxnSpPr>
          <p:cNvPr id="4" name="Google Shape;217;p34">
            <a:extLst>
              <a:ext uri="{FF2B5EF4-FFF2-40B4-BE49-F238E27FC236}">
                <a16:creationId xmlns:a16="http://schemas.microsoft.com/office/drawing/2014/main" id="{570BE0F5-10F7-4991-945E-BA7088FB5EE3}"/>
              </a:ext>
            </a:extLst>
          </p:cNvPr>
          <p:cNvCxnSpPr>
            <a:cxnSpLocks/>
          </p:cNvCxnSpPr>
          <p:nvPr/>
        </p:nvCxnSpPr>
        <p:spPr>
          <a:xfrm>
            <a:off x="5248220" y="3866811"/>
            <a:ext cx="1695559" cy="0"/>
          </a:xfrm>
          <a:prstGeom prst="straightConnector1">
            <a:avLst/>
          </a:prstGeom>
          <a:noFill/>
          <a:ln w="76200" cap="flat" cmpd="sng">
            <a:solidFill>
              <a:srgbClr val="5B8BFF"/>
            </a:solidFill>
            <a:prstDash val="solid"/>
            <a:round/>
            <a:headEnd type="none" w="med" len="med"/>
            <a:tailEnd type="none" w="med" len="med"/>
          </a:ln>
        </p:spPr>
      </p:cxnSp>
    </p:spTree>
    <p:extLst>
      <p:ext uri="{BB962C8B-B14F-4D97-AF65-F5344CB8AC3E}">
        <p14:creationId xmlns:p14="http://schemas.microsoft.com/office/powerpoint/2010/main" val="275054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lanet linear vector icon, earth line sign isolated on white background - editable stroke, vector illustration eps10">
            <a:extLst>
              <a:ext uri="{FF2B5EF4-FFF2-40B4-BE49-F238E27FC236}">
                <a16:creationId xmlns:a16="http://schemas.microsoft.com/office/drawing/2014/main" id="{81C377FB-C54A-42CD-A55B-E89FCD6DACAA}"/>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7256" t="20818" r="17256" b="20818"/>
          <a:stretch/>
        </p:blipFill>
        <p:spPr bwMode="auto">
          <a:xfrm>
            <a:off x="2933793" y="1606643"/>
            <a:ext cx="1239664" cy="1118676"/>
          </a:xfrm>
          <a:prstGeom prst="rect">
            <a:avLst/>
          </a:prstGeom>
          <a:noFill/>
          <a:extLst>
            <a:ext uri="{909E8E84-426E-40DD-AFC4-6F175D3DCCD1}">
              <a14:hiddenFill xmlns:a14="http://schemas.microsoft.com/office/drawing/2010/main">
                <a:solidFill>
                  <a:srgbClr val="FFFFFF"/>
                </a:solidFill>
              </a14:hiddenFill>
            </a:ext>
          </a:extLst>
        </p:spPr>
      </p:pic>
      <p:sp>
        <p:nvSpPr>
          <p:cNvPr id="103" name="Rectángulo 102">
            <a:extLst>
              <a:ext uri="{FF2B5EF4-FFF2-40B4-BE49-F238E27FC236}">
                <a16:creationId xmlns:a16="http://schemas.microsoft.com/office/drawing/2014/main" id="{636DBDD2-3A70-4975-B2DA-28887FE923BF}"/>
              </a:ext>
            </a:extLst>
          </p:cNvPr>
          <p:cNvSpPr/>
          <p:nvPr/>
        </p:nvSpPr>
        <p:spPr>
          <a:xfrm>
            <a:off x="1345332" y="4585978"/>
            <a:ext cx="9417724" cy="62652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903E165B-DCA9-490B-9DE4-8C2DFC645701}"/>
              </a:ext>
            </a:extLst>
          </p:cNvPr>
          <p:cNvSpPr txBox="1"/>
          <p:nvPr/>
        </p:nvSpPr>
        <p:spPr>
          <a:xfrm>
            <a:off x="186944" y="243937"/>
            <a:ext cx="6387638" cy="1096519"/>
          </a:xfrm>
          <a:prstGeom prst="rect">
            <a:avLst/>
          </a:prstGeom>
          <a:noFill/>
        </p:spPr>
        <p:txBody>
          <a:bodyPr wrap="square">
            <a:spAutoFit/>
          </a:bodyPr>
          <a:lstStyle/>
          <a:p>
            <a:pPr>
              <a:spcAft>
                <a:spcPts val="800"/>
              </a:spcAft>
            </a:pPr>
            <a:r>
              <a:rPr lang="es-CO" sz="2800" b="1" dirty="0">
                <a:solidFill>
                  <a:srgbClr val="3366CC"/>
                </a:solidFill>
                <a:effectLst/>
                <a:latin typeface="Work Sans" pitchFamily="2" charset="0"/>
                <a:ea typeface="Calibri" panose="020F0502020204030204" pitchFamily="34" charset="0"/>
                <a:cs typeface="Times New Roman" panose="02020603050405020304" pitchFamily="18" charset="0"/>
              </a:rPr>
              <a:t>El desaprovechamiento de la mujer </a:t>
            </a:r>
          </a:p>
          <a:p>
            <a:pPr>
              <a:spcAft>
                <a:spcPts val="800"/>
              </a:spcAft>
            </a:pPr>
            <a:r>
              <a:rPr lang="es-CO" sz="2800" b="1" dirty="0">
                <a:solidFill>
                  <a:srgbClr val="3366CC"/>
                </a:solidFill>
                <a:effectLst/>
                <a:latin typeface="Work Sans" pitchFamily="2" charset="0"/>
                <a:ea typeface="Calibri" panose="020F0502020204030204" pitchFamily="34" charset="0"/>
                <a:cs typeface="Times New Roman" panose="02020603050405020304" pitchFamily="18" charset="0"/>
              </a:rPr>
              <a:t>en el mercado laboral</a:t>
            </a:r>
          </a:p>
        </p:txBody>
      </p:sp>
      <p:pic>
        <p:nvPicPr>
          <p:cNvPr id="1028" name="Picture 4" descr="latam-icon | JuvenLac">
            <a:extLst>
              <a:ext uri="{FF2B5EF4-FFF2-40B4-BE49-F238E27FC236}">
                <a16:creationId xmlns:a16="http://schemas.microsoft.com/office/drawing/2014/main" id="{46A52265-CEA1-4C6E-BDA2-CB2F60C12FF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1975" y="1480359"/>
            <a:ext cx="1371955" cy="137124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a:extLst>
              <a:ext uri="{FF2B5EF4-FFF2-40B4-BE49-F238E27FC236}">
                <a16:creationId xmlns:a16="http://schemas.microsoft.com/office/drawing/2014/main" id="{E5FB31C0-B96B-441C-BF15-DE7536625CEE}"/>
              </a:ext>
            </a:extLst>
          </p:cNvPr>
          <p:cNvGrpSpPr/>
          <p:nvPr/>
        </p:nvGrpSpPr>
        <p:grpSpPr>
          <a:xfrm>
            <a:off x="8687301" y="1639552"/>
            <a:ext cx="1107107" cy="1052858"/>
            <a:chOff x="8779662" y="1626058"/>
            <a:chExt cx="1107107" cy="1052858"/>
          </a:xfrm>
        </p:grpSpPr>
        <p:pic>
          <p:nvPicPr>
            <p:cNvPr id="1036" name="Picture 12" descr="Resultado de imagen para colombia map icon blue circle">
              <a:extLst>
                <a:ext uri="{FF2B5EF4-FFF2-40B4-BE49-F238E27FC236}">
                  <a16:creationId xmlns:a16="http://schemas.microsoft.com/office/drawing/2014/main" id="{8DE45381-7D44-44D3-A5F3-05B0139ACA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0" b="12298"/>
            <a:stretch/>
          </p:blipFill>
          <p:spPr bwMode="auto">
            <a:xfrm>
              <a:off x="8779662" y="1651460"/>
              <a:ext cx="1107107" cy="866047"/>
            </a:xfrm>
            <a:prstGeom prst="rect">
              <a:avLst/>
            </a:prstGeom>
            <a:noFill/>
            <a:extLst>
              <a:ext uri="{909E8E84-426E-40DD-AFC4-6F175D3DCCD1}">
                <a14:hiddenFill xmlns:a14="http://schemas.microsoft.com/office/drawing/2010/main">
                  <a:solidFill>
                    <a:srgbClr val="FFFFFF"/>
                  </a:solidFill>
                </a14:hiddenFill>
              </a:ext>
            </a:extLst>
          </p:spPr>
        </p:pic>
        <p:sp>
          <p:nvSpPr>
            <p:cNvPr id="11" name="Elipse 10">
              <a:extLst>
                <a:ext uri="{FF2B5EF4-FFF2-40B4-BE49-F238E27FC236}">
                  <a16:creationId xmlns:a16="http://schemas.microsoft.com/office/drawing/2014/main" id="{858DDFF6-9D77-435C-855E-68C952471FA2}"/>
                </a:ext>
              </a:extLst>
            </p:cNvPr>
            <p:cNvSpPr/>
            <p:nvPr/>
          </p:nvSpPr>
          <p:spPr>
            <a:xfrm>
              <a:off x="8833927" y="1626058"/>
              <a:ext cx="1052842" cy="1052858"/>
            </a:xfrm>
            <a:prstGeom prst="ellipse">
              <a:avLst/>
            </a:prstGeom>
            <a:noFill/>
            <a:ln w="28575">
              <a:solidFill>
                <a:srgbClr val="006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cxnSp>
        <p:nvCxnSpPr>
          <p:cNvPr id="6" name="Conector recto 5">
            <a:extLst>
              <a:ext uri="{FF2B5EF4-FFF2-40B4-BE49-F238E27FC236}">
                <a16:creationId xmlns:a16="http://schemas.microsoft.com/office/drawing/2014/main" id="{27AC2F74-7056-424B-B3B2-4D212B11DF5B}"/>
              </a:ext>
            </a:extLst>
          </p:cNvPr>
          <p:cNvCxnSpPr>
            <a:cxnSpLocks/>
          </p:cNvCxnSpPr>
          <p:nvPr/>
        </p:nvCxnSpPr>
        <p:spPr>
          <a:xfrm>
            <a:off x="2060031" y="2948923"/>
            <a:ext cx="0" cy="1637055"/>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3007D5A1-39CF-4173-B05B-5C331596519C}"/>
              </a:ext>
            </a:extLst>
          </p:cNvPr>
          <p:cNvSpPr txBox="1"/>
          <p:nvPr/>
        </p:nvSpPr>
        <p:spPr>
          <a:xfrm>
            <a:off x="2674883" y="2883948"/>
            <a:ext cx="789494" cy="369332"/>
          </a:xfrm>
          <a:prstGeom prst="rect">
            <a:avLst/>
          </a:prstGeom>
          <a:solidFill>
            <a:schemeClr val="bg1"/>
          </a:solidFill>
        </p:spPr>
        <p:txBody>
          <a:bodyPr wrap="square" rtlCol="0">
            <a:spAutoFit/>
          </a:bodyPr>
          <a:lstStyle/>
          <a:p>
            <a:r>
              <a:rPr lang="es-CO" b="1" dirty="0">
                <a:solidFill>
                  <a:srgbClr val="234E9C"/>
                </a:solidFill>
                <a:latin typeface="Work Sans Black" pitchFamily="2" charset="0"/>
              </a:rPr>
              <a:t>2006</a:t>
            </a:r>
          </a:p>
        </p:txBody>
      </p:sp>
      <p:sp>
        <p:nvSpPr>
          <p:cNvPr id="22" name="CuadroTexto 21">
            <a:extLst>
              <a:ext uri="{FF2B5EF4-FFF2-40B4-BE49-F238E27FC236}">
                <a16:creationId xmlns:a16="http://schemas.microsoft.com/office/drawing/2014/main" id="{996FF818-B665-4340-B31E-49BABD380B8C}"/>
              </a:ext>
            </a:extLst>
          </p:cNvPr>
          <p:cNvSpPr txBox="1"/>
          <p:nvPr/>
        </p:nvSpPr>
        <p:spPr>
          <a:xfrm>
            <a:off x="3626067" y="2886570"/>
            <a:ext cx="771950" cy="369332"/>
          </a:xfrm>
          <a:prstGeom prst="rect">
            <a:avLst/>
          </a:prstGeom>
          <a:noFill/>
        </p:spPr>
        <p:txBody>
          <a:bodyPr wrap="square" rtlCol="0">
            <a:spAutoFit/>
          </a:bodyPr>
          <a:lstStyle/>
          <a:p>
            <a:r>
              <a:rPr lang="es-CO" b="1" dirty="0">
                <a:solidFill>
                  <a:srgbClr val="234E9C"/>
                </a:solidFill>
                <a:latin typeface="Work Sans Black" pitchFamily="2" charset="0"/>
              </a:rPr>
              <a:t>2018</a:t>
            </a:r>
          </a:p>
        </p:txBody>
      </p:sp>
      <p:sp>
        <p:nvSpPr>
          <p:cNvPr id="23" name="CuadroTexto 22">
            <a:extLst>
              <a:ext uri="{FF2B5EF4-FFF2-40B4-BE49-F238E27FC236}">
                <a16:creationId xmlns:a16="http://schemas.microsoft.com/office/drawing/2014/main" id="{DE4558CF-AB3F-4E22-8C26-72589F09AAD9}"/>
              </a:ext>
            </a:extLst>
          </p:cNvPr>
          <p:cNvSpPr txBox="1"/>
          <p:nvPr/>
        </p:nvSpPr>
        <p:spPr>
          <a:xfrm>
            <a:off x="5444347" y="2878698"/>
            <a:ext cx="789494" cy="369332"/>
          </a:xfrm>
          <a:prstGeom prst="rect">
            <a:avLst/>
          </a:prstGeom>
          <a:noFill/>
        </p:spPr>
        <p:txBody>
          <a:bodyPr wrap="square" rtlCol="0">
            <a:spAutoFit/>
          </a:bodyPr>
          <a:lstStyle/>
          <a:p>
            <a:r>
              <a:rPr lang="es-CO" b="1" dirty="0">
                <a:solidFill>
                  <a:srgbClr val="6D89BD"/>
                </a:solidFill>
                <a:latin typeface="Work Sans Black" pitchFamily="2" charset="0"/>
              </a:rPr>
              <a:t>2006</a:t>
            </a:r>
          </a:p>
        </p:txBody>
      </p:sp>
      <p:sp>
        <p:nvSpPr>
          <p:cNvPr id="25" name="CuadroTexto 24">
            <a:extLst>
              <a:ext uri="{FF2B5EF4-FFF2-40B4-BE49-F238E27FC236}">
                <a16:creationId xmlns:a16="http://schemas.microsoft.com/office/drawing/2014/main" id="{411098DA-AE5A-4A35-99FC-891257989E5B}"/>
              </a:ext>
            </a:extLst>
          </p:cNvPr>
          <p:cNvSpPr txBox="1"/>
          <p:nvPr/>
        </p:nvSpPr>
        <p:spPr>
          <a:xfrm>
            <a:off x="6689815" y="2881320"/>
            <a:ext cx="771950" cy="369332"/>
          </a:xfrm>
          <a:prstGeom prst="rect">
            <a:avLst/>
          </a:prstGeom>
          <a:noFill/>
        </p:spPr>
        <p:txBody>
          <a:bodyPr wrap="square" rtlCol="0">
            <a:spAutoFit/>
          </a:bodyPr>
          <a:lstStyle/>
          <a:p>
            <a:r>
              <a:rPr lang="es-CO" b="1" dirty="0">
                <a:solidFill>
                  <a:srgbClr val="6D89BD"/>
                </a:solidFill>
                <a:latin typeface="Work Sans Black" pitchFamily="2" charset="0"/>
              </a:rPr>
              <a:t>2018</a:t>
            </a:r>
          </a:p>
        </p:txBody>
      </p:sp>
      <p:sp>
        <p:nvSpPr>
          <p:cNvPr id="27" name="CuadroTexto 26">
            <a:extLst>
              <a:ext uri="{FF2B5EF4-FFF2-40B4-BE49-F238E27FC236}">
                <a16:creationId xmlns:a16="http://schemas.microsoft.com/office/drawing/2014/main" id="{4EF9FAC7-0AAF-4E73-8CE5-FB9783D81C25}"/>
              </a:ext>
            </a:extLst>
          </p:cNvPr>
          <p:cNvSpPr txBox="1"/>
          <p:nvPr/>
        </p:nvSpPr>
        <p:spPr>
          <a:xfrm>
            <a:off x="7972499" y="2883957"/>
            <a:ext cx="789494" cy="369332"/>
          </a:xfrm>
          <a:prstGeom prst="rect">
            <a:avLst/>
          </a:prstGeom>
          <a:noFill/>
        </p:spPr>
        <p:txBody>
          <a:bodyPr wrap="square" rtlCol="0">
            <a:spAutoFit/>
          </a:bodyPr>
          <a:lstStyle/>
          <a:p>
            <a:r>
              <a:rPr lang="es-CO" b="1" dirty="0">
                <a:solidFill>
                  <a:srgbClr val="006FC5"/>
                </a:solidFill>
                <a:latin typeface="Work Sans Black" pitchFamily="2" charset="0"/>
              </a:rPr>
              <a:t>2010</a:t>
            </a:r>
          </a:p>
        </p:txBody>
      </p:sp>
      <p:sp>
        <p:nvSpPr>
          <p:cNvPr id="29" name="CuadroTexto 28">
            <a:extLst>
              <a:ext uri="{FF2B5EF4-FFF2-40B4-BE49-F238E27FC236}">
                <a16:creationId xmlns:a16="http://schemas.microsoft.com/office/drawing/2014/main" id="{EC12C234-F768-4FA2-8C81-A767361CE7CD}"/>
              </a:ext>
            </a:extLst>
          </p:cNvPr>
          <p:cNvSpPr txBox="1"/>
          <p:nvPr/>
        </p:nvSpPr>
        <p:spPr>
          <a:xfrm>
            <a:off x="8906129" y="2886579"/>
            <a:ext cx="771950" cy="369332"/>
          </a:xfrm>
          <a:prstGeom prst="rect">
            <a:avLst/>
          </a:prstGeom>
          <a:noFill/>
        </p:spPr>
        <p:txBody>
          <a:bodyPr wrap="square" rtlCol="0">
            <a:spAutoFit/>
          </a:bodyPr>
          <a:lstStyle/>
          <a:p>
            <a:r>
              <a:rPr lang="es-CO" b="1" dirty="0">
                <a:solidFill>
                  <a:srgbClr val="006FC5"/>
                </a:solidFill>
                <a:latin typeface="Work Sans Black" pitchFamily="2" charset="0"/>
              </a:rPr>
              <a:t>2019</a:t>
            </a:r>
          </a:p>
        </p:txBody>
      </p:sp>
      <p:sp>
        <p:nvSpPr>
          <p:cNvPr id="31" name="CuadroTexto 30">
            <a:extLst>
              <a:ext uri="{FF2B5EF4-FFF2-40B4-BE49-F238E27FC236}">
                <a16:creationId xmlns:a16="http://schemas.microsoft.com/office/drawing/2014/main" id="{ADC5195F-54EF-4C93-AE91-58627246CBC5}"/>
              </a:ext>
            </a:extLst>
          </p:cNvPr>
          <p:cNvSpPr txBox="1"/>
          <p:nvPr/>
        </p:nvSpPr>
        <p:spPr>
          <a:xfrm>
            <a:off x="2706407" y="3422560"/>
            <a:ext cx="1156138" cy="369332"/>
          </a:xfrm>
          <a:prstGeom prst="rect">
            <a:avLst/>
          </a:prstGeom>
          <a:noFill/>
        </p:spPr>
        <p:txBody>
          <a:bodyPr wrap="square" rtlCol="0">
            <a:spAutoFit/>
          </a:bodyPr>
          <a:lstStyle/>
          <a:p>
            <a:r>
              <a:rPr lang="es-CO" dirty="0">
                <a:latin typeface="Work Sans" pitchFamily="2" charset="0"/>
              </a:rPr>
              <a:t>51,5</a:t>
            </a:r>
          </a:p>
        </p:txBody>
      </p:sp>
      <p:sp>
        <p:nvSpPr>
          <p:cNvPr id="33" name="CuadroTexto 32">
            <a:extLst>
              <a:ext uri="{FF2B5EF4-FFF2-40B4-BE49-F238E27FC236}">
                <a16:creationId xmlns:a16="http://schemas.microsoft.com/office/drawing/2014/main" id="{E6119B39-0F14-4247-8373-0FA5ACAFD160}"/>
              </a:ext>
            </a:extLst>
          </p:cNvPr>
          <p:cNvSpPr txBox="1"/>
          <p:nvPr/>
        </p:nvSpPr>
        <p:spPr>
          <a:xfrm>
            <a:off x="3678619" y="3427816"/>
            <a:ext cx="1156138" cy="369332"/>
          </a:xfrm>
          <a:prstGeom prst="rect">
            <a:avLst/>
          </a:prstGeom>
          <a:noFill/>
        </p:spPr>
        <p:txBody>
          <a:bodyPr wrap="square" rtlCol="0">
            <a:spAutoFit/>
          </a:bodyPr>
          <a:lstStyle/>
          <a:p>
            <a:r>
              <a:rPr lang="es-CO" dirty="0">
                <a:latin typeface="Work Sans" pitchFamily="2" charset="0"/>
              </a:rPr>
              <a:t>48,5</a:t>
            </a:r>
          </a:p>
        </p:txBody>
      </p:sp>
      <p:sp>
        <p:nvSpPr>
          <p:cNvPr id="37" name="CuadroTexto 36">
            <a:extLst>
              <a:ext uri="{FF2B5EF4-FFF2-40B4-BE49-F238E27FC236}">
                <a16:creationId xmlns:a16="http://schemas.microsoft.com/office/drawing/2014/main" id="{4AB6F102-5938-4265-8508-6BF5168BA5C4}"/>
              </a:ext>
            </a:extLst>
          </p:cNvPr>
          <p:cNvSpPr txBox="1"/>
          <p:nvPr/>
        </p:nvSpPr>
        <p:spPr>
          <a:xfrm>
            <a:off x="5507418" y="3425193"/>
            <a:ext cx="1156138" cy="369332"/>
          </a:xfrm>
          <a:prstGeom prst="rect">
            <a:avLst/>
          </a:prstGeom>
          <a:noFill/>
        </p:spPr>
        <p:txBody>
          <a:bodyPr wrap="square" rtlCol="0">
            <a:spAutoFit/>
          </a:bodyPr>
          <a:lstStyle/>
          <a:p>
            <a:r>
              <a:rPr lang="es-CO" dirty="0">
                <a:latin typeface="Work Sans" pitchFamily="2" charset="0"/>
              </a:rPr>
              <a:t>48,5</a:t>
            </a:r>
          </a:p>
        </p:txBody>
      </p:sp>
      <p:sp>
        <p:nvSpPr>
          <p:cNvPr id="45" name="CuadroTexto 44">
            <a:extLst>
              <a:ext uri="{FF2B5EF4-FFF2-40B4-BE49-F238E27FC236}">
                <a16:creationId xmlns:a16="http://schemas.microsoft.com/office/drawing/2014/main" id="{27F61B8E-5276-4DB7-BCE7-9A4E176AC687}"/>
              </a:ext>
            </a:extLst>
          </p:cNvPr>
          <p:cNvSpPr txBox="1"/>
          <p:nvPr/>
        </p:nvSpPr>
        <p:spPr>
          <a:xfrm>
            <a:off x="6716097" y="3427817"/>
            <a:ext cx="1156138" cy="369332"/>
          </a:xfrm>
          <a:prstGeom prst="rect">
            <a:avLst/>
          </a:prstGeom>
          <a:noFill/>
        </p:spPr>
        <p:txBody>
          <a:bodyPr wrap="square" rtlCol="0">
            <a:spAutoFit/>
          </a:bodyPr>
          <a:lstStyle/>
          <a:p>
            <a:r>
              <a:rPr lang="es-CO" dirty="0">
                <a:latin typeface="Work Sans" pitchFamily="2" charset="0"/>
              </a:rPr>
              <a:t>50,8</a:t>
            </a:r>
          </a:p>
        </p:txBody>
      </p:sp>
      <p:sp>
        <p:nvSpPr>
          <p:cNvPr id="49" name="CuadroTexto 48">
            <a:extLst>
              <a:ext uri="{FF2B5EF4-FFF2-40B4-BE49-F238E27FC236}">
                <a16:creationId xmlns:a16="http://schemas.microsoft.com/office/drawing/2014/main" id="{555D8184-B86A-41E4-BFCB-34B9CCCDDE0F}"/>
              </a:ext>
            </a:extLst>
          </p:cNvPr>
          <p:cNvSpPr txBox="1"/>
          <p:nvPr/>
        </p:nvSpPr>
        <p:spPr>
          <a:xfrm>
            <a:off x="8040941" y="3406796"/>
            <a:ext cx="652610" cy="369332"/>
          </a:xfrm>
          <a:prstGeom prst="rect">
            <a:avLst/>
          </a:prstGeom>
          <a:noFill/>
        </p:spPr>
        <p:txBody>
          <a:bodyPr wrap="square" rtlCol="0">
            <a:spAutoFit/>
          </a:bodyPr>
          <a:lstStyle/>
          <a:p>
            <a:r>
              <a:rPr lang="es-CO" dirty="0">
                <a:latin typeface="Work Sans" pitchFamily="2" charset="0"/>
              </a:rPr>
              <a:t>52,3</a:t>
            </a:r>
          </a:p>
        </p:txBody>
      </p:sp>
      <p:sp>
        <p:nvSpPr>
          <p:cNvPr id="51" name="CuadroTexto 50">
            <a:extLst>
              <a:ext uri="{FF2B5EF4-FFF2-40B4-BE49-F238E27FC236}">
                <a16:creationId xmlns:a16="http://schemas.microsoft.com/office/drawing/2014/main" id="{BB070A74-997C-40D5-89FC-E83D6155E213}"/>
              </a:ext>
            </a:extLst>
          </p:cNvPr>
          <p:cNvSpPr txBox="1"/>
          <p:nvPr/>
        </p:nvSpPr>
        <p:spPr>
          <a:xfrm>
            <a:off x="8965799" y="3412052"/>
            <a:ext cx="652610" cy="369332"/>
          </a:xfrm>
          <a:prstGeom prst="rect">
            <a:avLst/>
          </a:prstGeom>
          <a:noFill/>
        </p:spPr>
        <p:txBody>
          <a:bodyPr wrap="square" rtlCol="0">
            <a:spAutoFit/>
          </a:bodyPr>
          <a:lstStyle/>
          <a:p>
            <a:r>
              <a:rPr lang="es-CO" dirty="0">
                <a:latin typeface="Work Sans" pitchFamily="2" charset="0"/>
              </a:rPr>
              <a:t>53,1</a:t>
            </a:r>
          </a:p>
        </p:txBody>
      </p:sp>
      <p:sp>
        <p:nvSpPr>
          <p:cNvPr id="55" name="CuadroTexto 54">
            <a:extLst>
              <a:ext uri="{FF2B5EF4-FFF2-40B4-BE49-F238E27FC236}">
                <a16:creationId xmlns:a16="http://schemas.microsoft.com/office/drawing/2014/main" id="{1D3D7A56-8A62-44F4-A3A0-E2F5FBA9F9B0}"/>
              </a:ext>
            </a:extLst>
          </p:cNvPr>
          <p:cNvSpPr txBox="1"/>
          <p:nvPr/>
        </p:nvSpPr>
        <p:spPr>
          <a:xfrm>
            <a:off x="2701153" y="4058123"/>
            <a:ext cx="1156138" cy="369332"/>
          </a:xfrm>
          <a:prstGeom prst="rect">
            <a:avLst/>
          </a:prstGeom>
          <a:noFill/>
        </p:spPr>
        <p:txBody>
          <a:bodyPr wrap="square" rtlCol="0">
            <a:spAutoFit/>
          </a:bodyPr>
          <a:lstStyle/>
          <a:p>
            <a:r>
              <a:rPr lang="es-CO" dirty="0">
                <a:latin typeface="Work Sans" pitchFamily="2" charset="0"/>
              </a:rPr>
              <a:t>77,4</a:t>
            </a:r>
          </a:p>
        </p:txBody>
      </p:sp>
      <p:sp>
        <p:nvSpPr>
          <p:cNvPr id="57" name="CuadroTexto 56">
            <a:extLst>
              <a:ext uri="{FF2B5EF4-FFF2-40B4-BE49-F238E27FC236}">
                <a16:creationId xmlns:a16="http://schemas.microsoft.com/office/drawing/2014/main" id="{8D796051-216D-43E9-9DF8-F576EB074890}"/>
              </a:ext>
            </a:extLst>
          </p:cNvPr>
          <p:cNvSpPr txBox="1"/>
          <p:nvPr/>
        </p:nvSpPr>
        <p:spPr>
          <a:xfrm>
            <a:off x="3673365" y="4063379"/>
            <a:ext cx="1156138" cy="369332"/>
          </a:xfrm>
          <a:prstGeom prst="rect">
            <a:avLst/>
          </a:prstGeom>
          <a:noFill/>
        </p:spPr>
        <p:txBody>
          <a:bodyPr wrap="square" rtlCol="0">
            <a:spAutoFit/>
          </a:bodyPr>
          <a:lstStyle/>
          <a:p>
            <a:r>
              <a:rPr lang="es-CO" dirty="0">
                <a:latin typeface="Work Sans" pitchFamily="2" charset="0"/>
              </a:rPr>
              <a:t>75,0</a:t>
            </a:r>
          </a:p>
        </p:txBody>
      </p:sp>
      <p:sp>
        <p:nvSpPr>
          <p:cNvPr id="59" name="CuadroTexto 58">
            <a:extLst>
              <a:ext uri="{FF2B5EF4-FFF2-40B4-BE49-F238E27FC236}">
                <a16:creationId xmlns:a16="http://schemas.microsoft.com/office/drawing/2014/main" id="{3453A2A4-2527-4766-B5E4-58A27F32A57D}"/>
              </a:ext>
            </a:extLst>
          </p:cNvPr>
          <p:cNvSpPr txBox="1"/>
          <p:nvPr/>
        </p:nvSpPr>
        <p:spPr>
          <a:xfrm>
            <a:off x="5475874" y="4084397"/>
            <a:ext cx="1156138" cy="369332"/>
          </a:xfrm>
          <a:prstGeom prst="rect">
            <a:avLst/>
          </a:prstGeom>
          <a:noFill/>
        </p:spPr>
        <p:txBody>
          <a:bodyPr wrap="square" rtlCol="0">
            <a:spAutoFit/>
          </a:bodyPr>
          <a:lstStyle/>
          <a:p>
            <a:r>
              <a:rPr lang="es-CO" dirty="0">
                <a:latin typeface="Work Sans" pitchFamily="2" charset="0"/>
              </a:rPr>
              <a:t>75,5</a:t>
            </a:r>
          </a:p>
        </p:txBody>
      </p:sp>
      <p:sp>
        <p:nvSpPr>
          <p:cNvPr id="61" name="CuadroTexto 60">
            <a:extLst>
              <a:ext uri="{FF2B5EF4-FFF2-40B4-BE49-F238E27FC236}">
                <a16:creationId xmlns:a16="http://schemas.microsoft.com/office/drawing/2014/main" id="{089308A5-0632-4F0F-A258-4F9ED5FD6FB1}"/>
              </a:ext>
            </a:extLst>
          </p:cNvPr>
          <p:cNvSpPr txBox="1"/>
          <p:nvPr/>
        </p:nvSpPr>
        <p:spPr>
          <a:xfrm>
            <a:off x="6647775" y="4063377"/>
            <a:ext cx="1156138" cy="369332"/>
          </a:xfrm>
          <a:prstGeom prst="rect">
            <a:avLst/>
          </a:prstGeom>
          <a:noFill/>
        </p:spPr>
        <p:txBody>
          <a:bodyPr wrap="square" rtlCol="0">
            <a:spAutoFit/>
          </a:bodyPr>
          <a:lstStyle/>
          <a:p>
            <a:r>
              <a:rPr lang="es-CO" dirty="0">
                <a:latin typeface="Work Sans" pitchFamily="2" charset="0"/>
              </a:rPr>
              <a:t>75,0</a:t>
            </a:r>
          </a:p>
        </p:txBody>
      </p:sp>
      <p:sp>
        <p:nvSpPr>
          <p:cNvPr id="65" name="CuadroTexto 64">
            <a:extLst>
              <a:ext uri="{FF2B5EF4-FFF2-40B4-BE49-F238E27FC236}">
                <a16:creationId xmlns:a16="http://schemas.microsoft.com/office/drawing/2014/main" id="{E8EA41B9-0C5D-4AD2-B15E-015D85FEDEFE}"/>
              </a:ext>
            </a:extLst>
          </p:cNvPr>
          <p:cNvSpPr txBox="1"/>
          <p:nvPr/>
        </p:nvSpPr>
        <p:spPr>
          <a:xfrm>
            <a:off x="8008311" y="4052869"/>
            <a:ext cx="717871" cy="369333"/>
          </a:xfrm>
          <a:prstGeom prst="rect">
            <a:avLst/>
          </a:prstGeom>
          <a:noFill/>
        </p:spPr>
        <p:txBody>
          <a:bodyPr wrap="square" rtlCol="0">
            <a:spAutoFit/>
          </a:bodyPr>
          <a:lstStyle/>
          <a:p>
            <a:r>
              <a:rPr lang="es-CO" dirty="0">
                <a:latin typeface="Work Sans" pitchFamily="2" charset="0"/>
              </a:rPr>
              <a:t>76,0</a:t>
            </a:r>
          </a:p>
        </p:txBody>
      </p:sp>
      <p:sp>
        <p:nvSpPr>
          <p:cNvPr id="67" name="CuadroTexto 66">
            <a:extLst>
              <a:ext uri="{FF2B5EF4-FFF2-40B4-BE49-F238E27FC236}">
                <a16:creationId xmlns:a16="http://schemas.microsoft.com/office/drawing/2014/main" id="{C538D6DF-26D9-4B57-9E88-8A98CA0D144D}"/>
              </a:ext>
            </a:extLst>
          </p:cNvPr>
          <p:cNvSpPr txBox="1"/>
          <p:nvPr/>
        </p:nvSpPr>
        <p:spPr>
          <a:xfrm>
            <a:off x="8965799" y="4058125"/>
            <a:ext cx="652610" cy="369332"/>
          </a:xfrm>
          <a:prstGeom prst="rect">
            <a:avLst/>
          </a:prstGeom>
          <a:noFill/>
        </p:spPr>
        <p:txBody>
          <a:bodyPr wrap="square" rtlCol="0">
            <a:spAutoFit/>
          </a:bodyPr>
          <a:lstStyle/>
          <a:p>
            <a:r>
              <a:rPr lang="es-CO" dirty="0">
                <a:latin typeface="Work Sans" pitchFamily="2" charset="0"/>
              </a:rPr>
              <a:t>73,9</a:t>
            </a:r>
          </a:p>
        </p:txBody>
      </p:sp>
      <p:cxnSp>
        <p:nvCxnSpPr>
          <p:cNvPr id="73" name="Conector recto 72">
            <a:extLst>
              <a:ext uri="{FF2B5EF4-FFF2-40B4-BE49-F238E27FC236}">
                <a16:creationId xmlns:a16="http://schemas.microsoft.com/office/drawing/2014/main" id="{F2B0A44F-D094-45B7-9324-0B49E570FF98}"/>
              </a:ext>
            </a:extLst>
          </p:cNvPr>
          <p:cNvCxnSpPr>
            <a:cxnSpLocks/>
          </p:cNvCxnSpPr>
          <p:nvPr/>
        </p:nvCxnSpPr>
        <p:spPr>
          <a:xfrm>
            <a:off x="1345332" y="3298467"/>
            <a:ext cx="9394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4EA4C17D-001C-4D9B-952C-5CA174CFED41}"/>
              </a:ext>
            </a:extLst>
          </p:cNvPr>
          <p:cNvCxnSpPr>
            <a:cxnSpLocks/>
          </p:cNvCxnSpPr>
          <p:nvPr/>
        </p:nvCxnSpPr>
        <p:spPr>
          <a:xfrm>
            <a:off x="1345332" y="3918576"/>
            <a:ext cx="93809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C9982979-B687-4DA3-B35C-67EB0FF4497C}"/>
              </a:ext>
            </a:extLst>
          </p:cNvPr>
          <p:cNvCxnSpPr>
            <a:cxnSpLocks/>
          </p:cNvCxnSpPr>
          <p:nvPr/>
        </p:nvCxnSpPr>
        <p:spPr>
          <a:xfrm>
            <a:off x="1345332" y="4585978"/>
            <a:ext cx="9417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F95ABEA8-EA97-424D-9754-8C9CE6A7FFDD}"/>
              </a:ext>
            </a:extLst>
          </p:cNvPr>
          <p:cNvCxnSpPr>
            <a:cxnSpLocks/>
          </p:cNvCxnSpPr>
          <p:nvPr/>
        </p:nvCxnSpPr>
        <p:spPr>
          <a:xfrm>
            <a:off x="4929349" y="2948923"/>
            <a:ext cx="0" cy="1637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ctor recto 87">
            <a:extLst>
              <a:ext uri="{FF2B5EF4-FFF2-40B4-BE49-F238E27FC236}">
                <a16:creationId xmlns:a16="http://schemas.microsoft.com/office/drawing/2014/main" id="{F8B920E9-90DB-4E08-A589-B69C17F162F2}"/>
              </a:ext>
            </a:extLst>
          </p:cNvPr>
          <p:cNvCxnSpPr>
            <a:cxnSpLocks/>
          </p:cNvCxnSpPr>
          <p:nvPr/>
        </p:nvCxnSpPr>
        <p:spPr>
          <a:xfrm>
            <a:off x="7803913" y="2883948"/>
            <a:ext cx="18080" cy="1702030"/>
          </a:xfrm>
          <a:prstGeom prst="line">
            <a:avLst/>
          </a:prstGeom>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3896D2EC-54FA-4B4C-940D-4D79A97878A5}"/>
              </a:ext>
            </a:extLst>
          </p:cNvPr>
          <p:cNvSpPr txBox="1"/>
          <p:nvPr/>
        </p:nvSpPr>
        <p:spPr>
          <a:xfrm>
            <a:off x="1276857" y="4747592"/>
            <a:ext cx="851332" cy="307777"/>
          </a:xfrm>
          <a:prstGeom prst="rect">
            <a:avLst/>
          </a:prstGeom>
          <a:noFill/>
        </p:spPr>
        <p:txBody>
          <a:bodyPr wrap="square" rtlCol="0">
            <a:spAutoFit/>
          </a:bodyPr>
          <a:lstStyle/>
          <a:p>
            <a:pPr algn="ctr"/>
            <a:r>
              <a:rPr lang="es-CO" sz="1400" b="1" dirty="0">
                <a:solidFill>
                  <a:schemeClr val="bg1"/>
                </a:solidFill>
                <a:latin typeface="Work Sans" pitchFamily="2" charset="0"/>
              </a:rPr>
              <a:t>Brecha</a:t>
            </a:r>
          </a:p>
        </p:txBody>
      </p:sp>
      <p:sp>
        <p:nvSpPr>
          <p:cNvPr id="93" name="CuadroTexto 92">
            <a:extLst>
              <a:ext uri="{FF2B5EF4-FFF2-40B4-BE49-F238E27FC236}">
                <a16:creationId xmlns:a16="http://schemas.microsoft.com/office/drawing/2014/main" id="{2824711F-63F1-4A9F-8041-51549E48FB41}"/>
              </a:ext>
            </a:extLst>
          </p:cNvPr>
          <p:cNvSpPr txBox="1"/>
          <p:nvPr/>
        </p:nvSpPr>
        <p:spPr>
          <a:xfrm>
            <a:off x="2706412" y="4701425"/>
            <a:ext cx="1156138" cy="400110"/>
          </a:xfrm>
          <a:prstGeom prst="rect">
            <a:avLst/>
          </a:prstGeom>
          <a:noFill/>
        </p:spPr>
        <p:txBody>
          <a:bodyPr wrap="square" rtlCol="0">
            <a:spAutoFit/>
          </a:bodyPr>
          <a:lstStyle/>
          <a:p>
            <a:r>
              <a:rPr lang="es-CO" sz="2000" b="1" dirty="0">
                <a:solidFill>
                  <a:schemeClr val="bg1"/>
                </a:solidFill>
              </a:rPr>
              <a:t>25,9</a:t>
            </a:r>
          </a:p>
        </p:txBody>
      </p:sp>
      <p:sp>
        <p:nvSpPr>
          <p:cNvPr id="94" name="CuadroTexto 93">
            <a:extLst>
              <a:ext uri="{FF2B5EF4-FFF2-40B4-BE49-F238E27FC236}">
                <a16:creationId xmlns:a16="http://schemas.microsoft.com/office/drawing/2014/main" id="{04316F39-81F9-4655-8317-0689D5A9A1E3}"/>
              </a:ext>
            </a:extLst>
          </p:cNvPr>
          <p:cNvSpPr txBox="1"/>
          <p:nvPr/>
        </p:nvSpPr>
        <p:spPr>
          <a:xfrm>
            <a:off x="3678624" y="4701425"/>
            <a:ext cx="1156138" cy="400110"/>
          </a:xfrm>
          <a:prstGeom prst="rect">
            <a:avLst/>
          </a:prstGeom>
          <a:noFill/>
        </p:spPr>
        <p:txBody>
          <a:bodyPr wrap="square" rtlCol="0">
            <a:spAutoFit/>
          </a:bodyPr>
          <a:lstStyle/>
          <a:p>
            <a:r>
              <a:rPr lang="es-CO" sz="2000" b="1" dirty="0">
                <a:solidFill>
                  <a:schemeClr val="bg1"/>
                </a:solidFill>
              </a:rPr>
              <a:t>26,5</a:t>
            </a:r>
          </a:p>
        </p:txBody>
      </p:sp>
      <p:sp>
        <p:nvSpPr>
          <p:cNvPr id="95" name="CuadroTexto 94">
            <a:extLst>
              <a:ext uri="{FF2B5EF4-FFF2-40B4-BE49-F238E27FC236}">
                <a16:creationId xmlns:a16="http://schemas.microsoft.com/office/drawing/2014/main" id="{4D850375-3A9B-4664-9A57-061AA4558B13}"/>
              </a:ext>
            </a:extLst>
          </p:cNvPr>
          <p:cNvSpPr txBox="1"/>
          <p:nvPr/>
        </p:nvSpPr>
        <p:spPr>
          <a:xfrm>
            <a:off x="5481133" y="4701425"/>
            <a:ext cx="1156138" cy="400110"/>
          </a:xfrm>
          <a:prstGeom prst="rect">
            <a:avLst/>
          </a:prstGeom>
          <a:noFill/>
        </p:spPr>
        <p:txBody>
          <a:bodyPr wrap="square" rtlCol="0">
            <a:spAutoFit/>
          </a:bodyPr>
          <a:lstStyle/>
          <a:p>
            <a:r>
              <a:rPr lang="es-CO" sz="2000" b="1" dirty="0">
                <a:solidFill>
                  <a:schemeClr val="bg1"/>
                </a:solidFill>
              </a:rPr>
              <a:t>27,0</a:t>
            </a:r>
          </a:p>
        </p:txBody>
      </p:sp>
      <p:sp>
        <p:nvSpPr>
          <p:cNvPr id="97" name="CuadroTexto 96">
            <a:extLst>
              <a:ext uri="{FF2B5EF4-FFF2-40B4-BE49-F238E27FC236}">
                <a16:creationId xmlns:a16="http://schemas.microsoft.com/office/drawing/2014/main" id="{93950E00-BAFA-430E-B106-618F944C2CA0}"/>
              </a:ext>
            </a:extLst>
          </p:cNvPr>
          <p:cNvSpPr txBox="1"/>
          <p:nvPr/>
        </p:nvSpPr>
        <p:spPr>
          <a:xfrm>
            <a:off x="6653034" y="4701425"/>
            <a:ext cx="1156138" cy="400110"/>
          </a:xfrm>
          <a:prstGeom prst="rect">
            <a:avLst/>
          </a:prstGeom>
          <a:noFill/>
        </p:spPr>
        <p:txBody>
          <a:bodyPr wrap="square" rtlCol="0">
            <a:spAutoFit/>
          </a:bodyPr>
          <a:lstStyle/>
          <a:p>
            <a:r>
              <a:rPr lang="es-CO" sz="2000" b="1" dirty="0">
                <a:solidFill>
                  <a:schemeClr val="bg1"/>
                </a:solidFill>
              </a:rPr>
              <a:t>24,2</a:t>
            </a:r>
          </a:p>
        </p:txBody>
      </p:sp>
      <p:sp>
        <p:nvSpPr>
          <p:cNvPr id="99" name="CuadroTexto 98">
            <a:extLst>
              <a:ext uri="{FF2B5EF4-FFF2-40B4-BE49-F238E27FC236}">
                <a16:creationId xmlns:a16="http://schemas.microsoft.com/office/drawing/2014/main" id="{37ABA5E0-6173-4137-A47D-8249ED1C7C05}"/>
              </a:ext>
            </a:extLst>
          </p:cNvPr>
          <p:cNvSpPr txBox="1"/>
          <p:nvPr/>
        </p:nvSpPr>
        <p:spPr>
          <a:xfrm>
            <a:off x="8040941" y="4701425"/>
            <a:ext cx="652610" cy="400110"/>
          </a:xfrm>
          <a:prstGeom prst="rect">
            <a:avLst/>
          </a:prstGeom>
          <a:noFill/>
        </p:spPr>
        <p:txBody>
          <a:bodyPr wrap="square" rtlCol="0">
            <a:spAutoFit/>
          </a:bodyPr>
          <a:lstStyle/>
          <a:p>
            <a:r>
              <a:rPr lang="es-CO" sz="2000" b="1" dirty="0">
                <a:solidFill>
                  <a:schemeClr val="bg1"/>
                </a:solidFill>
              </a:rPr>
              <a:t>23,7</a:t>
            </a:r>
          </a:p>
        </p:txBody>
      </p:sp>
      <p:sp>
        <p:nvSpPr>
          <p:cNvPr id="101" name="CuadroTexto 100">
            <a:extLst>
              <a:ext uri="{FF2B5EF4-FFF2-40B4-BE49-F238E27FC236}">
                <a16:creationId xmlns:a16="http://schemas.microsoft.com/office/drawing/2014/main" id="{FC6808A7-7354-49D3-80E8-544BE141C5C6}"/>
              </a:ext>
            </a:extLst>
          </p:cNvPr>
          <p:cNvSpPr txBox="1"/>
          <p:nvPr/>
        </p:nvSpPr>
        <p:spPr>
          <a:xfrm>
            <a:off x="8965799" y="4701425"/>
            <a:ext cx="652610" cy="400110"/>
          </a:xfrm>
          <a:prstGeom prst="rect">
            <a:avLst/>
          </a:prstGeom>
          <a:noFill/>
        </p:spPr>
        <p:txBody>
          <a:bodyPr wrap="square" rtlCol="0">
            <a:spAutoFit/>
          </a:bodyPr>
          <a:lstStyle/>
          <a:p>
            <a:r>
              <a:rPr lang="es-CO" sz="2000" b="1" dirty="0">
                <a:solidFill>
                  <a:schemeClr val="bg1"/>
                </a:solidFill>
              </a:rPr>
              <a:t>20,8</a:t>
            </a:r>
          </a:p>
        </p:txBody>
      </p:sp>
      <p:sp>
        <p:nvSpPr>
          <p:cNvPr id="111" name="CuadroTexto 110">
            <a:extLst>
              <a:ext uri="{FF2B5EF4-FFF2-40B4-BE49-F238E27FC236}">
                <a16:creationId xmlns:a16="http://schemas.microsoft.com/office/drawing/2014/main" id="{344764A7-8692-4913-B939-58C29A6B9D32}"/>
              </a:ext>
            </a:extLst>
          </p:cNvPr>
          <p:cNvSpPr txBox="1"/>
          <p:nvPr/>
        </p:nvSpPr>
        <p:spPr>
          <a:xfrm>
            <a:off x="1250939" y="5270128"/>
            <a:ext cx="9622028" cy="338554"/>
          </a:xfrm>
          <a:prstGeom prst="rect">
            <a:avLst/>
          </a:prstGeom>
          <a:solidFill>
            <a:schemeClr val="bg1"/>
          </a:solidFill>
        </p:spPr>
        <p:txBody>
          <a:bodyPr wrap="square" rtlCol="0">
            <a:spAutoFit/>
          </a:bodyPr>
          <a:lstStyle/>
          <a:p>
            <a:r>
              <a:rPr lang="es-CO" sz="1600" dirty="0">
                <a:latin typeface="Work Sans" pitchFamily="2" charset="0"/>
              </a:rPr>
              <a:t>TGP– Tasa de  participación de la mujer en el mercado laboral </a:t>
            </a:r>
          </a:p>
        </p:txBody>
      </p:sp>
      <p:sp>
        <p:nvSpPr>
          <p:cNvPr id="2" name="CuadroTexto 1">
            <a:extLst>
              <a:ext uri="{FF2B5EF4-FFF2-40B4-BE49-F238E27FC236}">
                <a16:creationId xmlns:a16="http://schemas.microsoft.com/office/drawing/2014/main" id="{2F84635D-64F9-4C91-9FFF-3D73BF1A6DAE}"/>
              </a:ext>
            </a:extLst>
          </p:cNvPr>
          <p:cNvSpPr txBox="1"/>
          <p:nvPr/>
        </p:nvSpPr>
        <p:spPr>
          <a:xfrm>
            <a:off x="9822215" y="2876419"/>
            <a:ext cx="1037074" cy="369332"/>
          </a:xfrm>
          <a:prstGeom prst="rect">
            <a:avLst/>
          </a:prstGeom>
          <a:noFill/>
        </p:spPr>
        <p:txBody>
          <a:bodyPr wrap="square" rtlCol="0">
            <a:spAutoFit/>
          </a:bodyPr>
          <a:lstStyle/>
          <a:p>
            <a:r>
              <a:rPr lang="es-CO" b="1" dirty="0">
                <a:solidFill>
                  <a:srgbClr val="006FC5"/>
                </a:solidFill>
                <a:latin typeface="Work Sans Black" pitchFamily="2" charset="0"/>
              </a:rPr>
              <a:t>2020*</a:t>
            </a:r>
          </a:p>
        </p:txBody>
      </p:sp>
      <p:sp>
        <p:nvSpPr>
          <p:cNvPr id="3" name="CuadroTexto 2">
            <a:extLst>
              <a:ext uri="{FF2B5EF4-FFF2-40B4-BE49-F238E27FC236}">
                <a16:creationId xmlns:a16="http://schemas.microsoft.com/office/drawing/2014/main" id="{F425DDB0-4213-4CF0-BA4B-D0F7836E0922}"/>
              </a:ext>
            </a:extLst>
          </p:cNvPr>
          <p:cNvSpPr txBox="1"/>
          <p:nvPr/>
        </p:nvSpPr>
        <p:spPr>
          <a:xfrm>
            <a:off x="9857133" y="3442532"/>
            <a:ext cx="717871" cy="369332"/>
          </a:xfrm>
          <a:prstGeom prst="rect">
            <a:avLst/>
          </a:prstGeom>
          <a:noFill/>
        </p:spPr>
        <p:txBody>
          <a:bodyPr wrap="square" rtlCol="0">
            <a:spAutoFit/>
          </a:bodyPr>
          <a:lstStyle/>
          <a:p>
            <a:r>
              <a:rPr lang="es-CO" dirty="0">
                <a:latin typeface="Work Sans" pitchFamily="2" charset="0"/>
              </a:rPr>
              <a:t>43,9</a:t>
            </a:r>
          </a:p>
        </p:txBody>
      </p:sp>
      <p:sp>
        <p:nvSpPr>
          <p:cNvPr id="5" name="CuadroTexto 4">
            <a:extLst>
              <a:ext uri="{FF2B5EF4-FFF2-40B4-BE49-F238E27FC236}">
                <a16:creationId xmlns:a16="http://schemas.microsoft.com/office/drawing/2014/main" id="{DB09D17E-89D5-4FD1-AB1C-DC689F525836}"/>
              </a:ext>
            </a:extLst>
          </p:cNvPr>
          <p:cNvSpPr txBox="1"/>
          <p:nvPr/>
        </p:nvSpPr>
        <p:spPr>
          <a:xfrm>
            <a:off x="9889763" y="4047965"/>
            <a:ext cx="652610" cy="369332"/>
          </a:xfrm>
          <a:prstGeom prst="rect">
            <a:avLst/>
          </a:prstGeom>
          <a:noFill/>
        </p:spPr>
        <p:txBody>
          <a:bodyPr wrap="square" rtlCol="0">
            <a:spAutoFit/>
          </a:bodyPr>
          <a:lstStyle/>
          <a:p>
            <a:r>
              <a:rPr lang="es-CO" dirty="0">
                <a:latin typeface="Work Sans" pitchFamily="2" charset="0"/>
              </a:rPr>
              <a:t>62,2</a:t>
            </a:r>
          </a:p>
        </p:txBody>
      </p:sp>
      <p:sp>
        <p:nvSpPr>
          <p:cNvPr id="7" name="CuadroTexto 6">
            <a:extLst>
              <a:ext uri="{FF2B5EF4-FFF2-40B4-BE49-F238E27FC236}">
                <a16:creationId xmlns:a16="http://schemas.microsoft.com/office/drawing/2014/main" id="{7965A9CB-AFAB-4C62-8415-AEBE50EF6F68}"/>
              </a:ext>
            </a:extLst>
          </p:cNvPr>
          <p:cNvSpPr txBox="1"/>
          <p:nvPr/>
        </p:nvSpPr>
        <p:spPr>
          <a:xfrm>
            <a:off x="9889763" y="4701425"/>
            <a:ext cx="652610" cy="400110"/>
          </a:xfrm>
          <a:prstGeom prst="rect">
            <a:avLst/>
          </a:prstGeom>
          <a:noFill/>
        </p:spPr>
        <p:txBody>
          <a:bodyPr wrap="square" rtlCol="0">
            <a:spAutoFit/>
          </a:bodyPr>
          <a:lstStyle/>
          <a:p>
            <a:r>
              <a:rPr lang="es-CO" sz="2000" b="1" dirty="0">
                <a:solidFill>
                  <a:schemeClr val="bg1"/>
                </a:solidFill>
              </a:rPr>
              <a:t>22,3</a:t>
            </a:r>
          </a:p>
        </p:txBody>
      </p:sp>
      <p:sp>
        <p:nvSpPr>
          <p:cNvPr id="8" name="CuadroTexto 7">
            <a:extLst>
              <a:ext uri="{FF2B5EF4-FFF2-40B4-BE49-F238E27FC236}">
                <a16:creationId xmlns:a16="http://schemas.microsoft.com/office/drawing/2014/main" id="{DF8368D2-241A-4DFF-BA61-26B6BC5E2973}"/>
              </a:ext>
            </a:extLst>
          </p:cNvPr>
          <p:cNvSpPr txBox="1"/>
          <p:nvPr/>
        </p:nvSpPr>
        <p:spPr>
          <a:xfrm>
            <a:off x="1250939" y="5532895"/>
            <a:ext cx="5858474" cy="338554"/>
          </a:xfrm>
          <a:prstGeom prst="rect">
            <a:avLst/>
          </a:prstGeom>
          <a:noFill/>
        </p:spPr>
        <p:txBody>
          <a:bodyPr wrap="square" rtlCol="0">
            <a:spAutoFit/>
          </a:bodyPr>
          <a:lstStyle/>
          <a:p>
            <a:r>
              <a:rPr lang="es-CO" sz="1600" dirty="0">
                <a:latin typeface="Work Sans" pitchFamily="2" charset="0"/>
              </a:rPr>
              <a:t>Fuente: DANE, julio de 2020</a:t>
            </a:r>
          </a:p>
        </p:txBody>
      </p:sp>
      <p:cxnSp>
        <p:nvCxnSpPr>
          <p:cNvPr id="50" name="Conector recto 49">
            <a:extLst>
              <a:ext uri="{FF2B5EF4-FFF2-40B4-BE49-F238E27FC236}">
                <a16:creationId xmlns:a16="http://schemas.microsoft.com/office/drawing/2014/main" id="{02D0EFFD-4E8A-4A47-8C49-297F828DACD9}"/>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52" name="Picture 4" descr="A picture containing drawing&#10;&#10;Description automatically generated">
            <a:extLst>
              <a:ext uri="{FF2B5EF4-FFF2-40B4-BE49-F238E27FC236}">
                <a16:creationId xmlns:a16="http://schemas.microsoft.com/office/drawing/2014/main" id="{365B1F8C-0D38-499E-A93B-F25149D60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53" name="CuadroTexto 52">
            <a:extLst>
              <a:ext uri="{FF2B5EF4-FFF2-40B4-BE49-F238E27FC236}">
                <a16:creationId xmlns:a16="http://schemas.microsoft.com/office/drawing/2014/main" id="{A137BA45-80D1-4A66-AC42-0103442D0216}"/>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grpSp>
        <p:nvGrpSpPr>
          <p:cNvPr id="54" name="Google Shape;7089;p75">
            <a:extLst>
              <a:ext uri="{FF2B5EF4-FFF2-40B4-BE49-F238E27FC236}">
                <a16:creationId xmlns:a16="http://schemas.microsoft.com/office/drawing/2014/main" id="{7D01B1C1-C793-4097-8B09-E6174E5650BD}"/>
              </a:ext>
            </a:extLst>
          </p:cNvPr>
          <p:cNvGrpSpPr/>
          <p:nvPr/>
        </p:nvGrpSpPr>
        <p:grpSpPr>
          <a:xfrm>
            <a:off x="1496612" y="3404166"/>
            <a:ext cx="358099" cy="358099"/>
            <a:chOff x="-57568775" y="3198925"/>
            <a:chExt cx="318225" cy="318225"/>
          </a:xfrm>
        </p:grpSpPr>
        <p:sp>
          <p:nvSpPr>
            <p:cNvPr id="56" name="Google Shape;7090;p75">
              <a:extLst>
                <a:ext uri="{FF2B5EF4-FFF2-40B4-BE49-F238E27FC236}">
                  <a16:creationId xmlns:a16="http://schemas.microsoft.com/office/drawing/2014/main" id="{B31079A8-71B7-4EE8-BD5F-D2D29C61FF1E}"/>
                </a:ext>
              </a:extLst>
            </p:cNvPr>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091;p75">
              <a:extLst>
                <a:ext uri="{FF2B5EF4-FFF2-40B4-BE49-F238E27FC236}">
                  <a16:creationId xmlns:a16="http://schemas.microsoft.com/office/drawing/2014/main" id="{9338A09B-DC64-458F-8791-C0D69AE38A76}"/>
                </a:ext>
              </a:extLst>
            </p:cNvPr>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092;p75">
              <a:extLst>
                <a:ext uri="{FF2B5EF4-FFF2-40B4-BE49-F238E27FC236}">
                  <a16:creationId xmlns:a16="http://schemas.microsoft.com/office/drawing/2014/main" id="{F8281C06-F6CC-479B-A1E7-E5DADEACC3E8}"/>
                </a:ext>
              </a:extLst>
            </p:cNvPr>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093;p75">
              <a:extLst>
                <a:ext uri="{FF2B5EF4-FFF2-40B4-BE49-F238E27FC236}">
                  <a16:creationId xmlns:a16="http://schemas.microsoft.com/office/drawing/2014/main" id="{F7F2296E-FF28-4FC5-B2D0-04356163487D}"/>
                </a:ext>
              </a:extLst>
            </p:cNvPr>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094;p75">
              <a:extLst>
                <a:ext uri="{FF2B5EF4-FFF2-40B4-BE49-F238E27FC236}">
                  <a16:creationId xmlns:a16="http://schemas.microsoft.com/office/drawing/2014/main" id="{46C3D17B-EB9C-472A-9612-F7A38491BEAE}"/>
                </a:ext>
              </a:extLst>
            </p:cNvPr>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095;p75">
              <a:extLst>
                <a:ext uri="{FF2B5EF4-FFF2-40B4-BE49-F238E27FC236}">
                  <a16:creationId xmlns:a16="http://schemas.microsoft.com/office/drawing/2014/main" id="{D6BF453A-79C0-4EDC-87EC-D52607B83524}"/>
                </a:ext>
              </a:extLst>
            </p:cNvPr>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7106;p75">
            <a:extLst>
              <a:ext uri="{FF2B5EF4-FFF2-40B4-BE49-F238E27FC236}">
                <a16:creationId xmlns:a16="http://schemas.microsoft.com/office/drawing/2014/main" id="{DDA7E78A-C3DD-416C-858C-C29E4766E0E3}"/>
              </a:ext>
            </a:extLst>
          </p:cNvPr>
          <p:cNvGrpSpPr/>
          <p:nvPr/>
        </p:nvGrpSpPr>
        <p:grpSpPr>
          <a:xfrm>
            <a:off x="1548288" y="4074741"/>
            <a:ext cx="314662" cy="358999"/>
            <a:chOff x="-55576850" y="3198125"/>
            <a:chExt cx="279625" cy="319025"/>
          </a:xfrm>
        </p:grpSpPr>
        <p:sp>
          <p:nvSpPr>
            <p:cNvPr id="68" name="Google Shape;7107;p75">
              <a:extLst>
                <a:ext uri="{FF2B5EF4-FFF2-40B4-BE49-F238E27FC236}">
                  <a16:creationId xmlns:a16="http://schemas.microsoft.com/office/drawing/2014/main" id="{6B16B9CF-2765-4DCA-A0EF-8D3525F1FEBC}"/>
                </a:ext>
              </a:extLst>
            </p:cNvPr>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108;p75">
              <a:extLst>
                <a:ext uri="{FF2B5EF4-FFF2-40B4-BE49-F238E27FC236}">
                  <a16:creationId xmlns:a16="http://schemas.microsoft.com/office/drawing/2014/main" id="{261AEF6D-CEF8-4562-961E-1CCB50B2E328}"/>
                </a:ext>
              </a:extLst>
            </p:cNvPr>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109;p75">
              <a:extLst>
                <a:ext uri="{FF2B5EF4-FFF2-40B4-BE49-F238E27FC236}">
                  <a16:creationId xmlns:a16="http://schemas.microsoft.com/office/drawing/2014/main" id="{9E4A3C1B-97BB-450E-9FBE-2457ECF0C8FF}"/>
                </a:ext>
              </a:extLst>
            </p:cNvPr>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10;p75">
              <a:extLst>
                <a:ext uri="{FF2B5EF4-FFF2-40B4-BE49-F238E27FC236}">
                  <a16:creationId xmlns:a16="http://schemas.microsoft.com/office/drawing/2014/main" id="{D8E0E1A6-3090-4B20-80C6-5B4673000391}"/>
                </a:ext>
              </a:extLst>
            </p:cNvPr>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135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1BD36B25-8EC6-4F87-A77A-282508A8BE16}"/>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834D6CCB-E9EE-4B68-8BC9-85BE9100890E}"/>
              </a:ext>
            </a:extLst>
          </p:cNvPr>
          <p:cNvSpPr/>
          <p:nvPr/>
        </p:nvSpPr>
        <p:spPr>
          <a:xfrm>
            <a:off x="249054" y="1250099"/>
            <a:ext cx="5967541" cy="5607902"/>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7" name="Gráfico 6">
            <a:extLst>
              <a:ext uri="{FF2B5EF4-FFF2-40B4-BE49-F238E27FC236}">
                <a16:creationId xmlns:a16="http://schemas.microsoft.com/office/drawing/2014/main" id="{8C7F4EDD-7E45-4955-BAA7-2FA49FD7BA47}"/>
              </a:ext>
            </a:extLst>
          </p:cNvPr>
          <p:cNvGraphicFramePr>
            <a:graphicFrameLocks/>
          </p:cNvGraphicFramePr>
          <p:nvPr>
            <p:extLst>
              <p:ext uri="{D42A27DB-BD31-4B8C-83A1-F6EECF244321}">
                <p14:modId xmlns:p14="http://schemas.microsoft.com/office/powerpoint/2010/main" val="2965217000"/>
              </p:ext>
            </p:extLst>
          </p:nvPr>
        </p:nvGraphicFramePr>
        <p:xfrm>
          <a:off x="6317673" y="2351690"/>
          <a:ext cx="5495636" cy="3300433"/>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id="{54E64278-B9F4-4812-AF79-13CDA057910D}"/>
              </a:ext>
            </a:extLst>
          </p:cNvPr>
          <p:cNvSpPr txBox="1"/>
          <p:nvPr/>
        </p:nvSpPr>
        <p:spPr>
          <a:xfrm>
            <a:off x="6317673" y="1766915"/>
            <a:ext cx="4435366" cy="584775"/>
          </a:xfrm>
          <a:prstGeom prst="rect">
            <a:avLst/>
          </a:prstGeom>
          <a:noFill/>
        </p:spPr>
        <p:txBody>
          <a:bodyPr wrap="square" rtlCol="0">
            <a:spAutoFit/>
          </a:bodyPr>
          <a:lstStyle/>
          <a:p>
            <a:r>
              <a:rPr lang="es-CO" sz="1600" dirty="0">
                <a:solidFill>
                  <a:schemeClr val="tx1">
                    <a:lumMod val="75000"/>
                    <a:lumOff val="25000"/>
                  </a:schemeClr>
                </a:solidFill>
                <a:latin typeface="Work Sans" pitchFamily="2" charset="0"/>
              </a:rPr>
              <a:t>Proporción media de mujeres y hombres en puestos directivos entre 1991 y 2019, %</a:t>
            </a:r>
          </a:p>
        </p:txBody>
      </p:sp>
      <p:sp>
        <p:nvSpPr>
          <p:cNvPr id="13" name="CuadroTexto 12">
            <a:extLst>
              <a:ext uri="{FF2B5EF4-FFF2-40B4-BE49-F238E27FC236}">
                <a16:creationId xmlns:a16="http://schemas.microsoft.com/office/drawing/2014/main" id="{A946E28A-6C60-4901-B083-ED9AD1622C5A}"/>
              </a:ext>
            </a:extLst>
          </p:cNvPr>
          <p:cNvSpPr txBox="1"/>
          <p:nvPr/>
        </p:nvSpPr>
        <p:spPr>
          <a:xfrm>
            <a:off x="178964" y="125416"/>
            <a:ext cx="6138709" cy="1091004"/>
          </a:xfrm>
          <a:prstGeom prst="rect">
            <a:avLst/>
          </a:prstGeom>
          <a:noFill/>
        </p:spPr>
        <p:txBody>
          <a:bodyPr wrap="square">
            <a:spAutoFit/>
          </a:bodyPr>
          <a:lstStyle/>
          <a:p>
            <a:pPr>
              <a:lnSpc>
                <a:spcPct val="107000"/>
              </a:lnSpc>
              <a:spcAft>
                <a:spcPts val="800"/>
              </a:spcAft>
            </a:pPr>
            <a:r>
              <a:rPr lang="es-CO" sz="2800" b="1" dirty="0">
                <a:solidFill>
                  <a:srgbClr val="3366CC"/>
                </a:solidFill>
                <a:effectLst/>
                <a:latin typeface="Work Sans" pitchFamily="2" charset="0"/>
                <a:ea typeface="Calibri" panose="020F0502020204030204" pitchFamily="34" charset="0"/>
                <a:cs typeface="Times New Roman" panose="02020603050405020304" pitchFamily="18" charset="0"/>
              </a:rPr>
              <a:t>Barreras que limitan el acceso de</a:t>
            </a:r>
          </a:p>
          <a:p>
            <a:pPr>
              <a:lnSpc>
                <a:spcPct val="107000"/>
              </a:lnSpc>
              <a:spcAft>
                <a:spcPts val="800"/>
              </a:spcAft>
            </a:pPr>
            <a:r>
              <a:rPr lang="es-CO" sz="2800" b="1" dirty="0">
                <a:solidFill>
                  <a:srgbClr val="3366CC"/>
                </a:solidFill>
                <a:effectLst/>
                <a:latin typeface="Work Sans" pitchFamily="2" charset="0"/>
                <a:ea typeface="Calibri" panose="020F0502020204030204" pitchFamily="34" charset="0"/>
                <a:cs typeface="Times New Roman" panose="02020603050405020304" pitchFamily="18" charset="0"/>
              </a:rPr>
              <a:t>las mujeres a cargos directivos</a:t>
            </a:r>
          </a:p>
        </p:txBody>
      </p:sp>
      <p:pic>
        <p:nvPicPr>
          <p:cNvPr id="8" name="Picture 4" descr="A picture containing drawing&#10;&#10;Description automatically generated">
            <a:extLst>
              <a:ext uri="{FF2B5EF4-FFF2-40B4-BE49-F238E27FC236}">
                <a16:creationId xmlns:a16="http://schemas.microsoft.com/office/drawing/2014/main" id="{32FCC92C-16AE-41F2-A5A3-99AC3A8D5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0" name="CuadroTexto 9">
            <a:extLst>
              <a:ext uri="{FF2B5EF4-FFF2-40B4-BE49-F238E27FC236}">
                <a16:creationId xmlns:a16="http://schemas.microsoft.com/office/drawing/2014/main" id="{A5DBB9C4-697D-4A00-BF2C-74561646B80E}"/>
              </a:ext>
            </a:extLst>
          </p:cNvPr>
          <p:cNvSpPr txBox="1"/>
          <p:nvPr/>
        </p:nvSpPr>
        <p:spPr>
          <a:xfrm>
            <a:off x="262088" y="6468196"/>
            <a:ext cx="3201799" cy="230832"/>
          </a:xfrm>
          <a:prstGeom prst="rect">
            <a:avLst/>
          </a:prstGeom>
          <a:noFill/>
        </p:spPr>
        <p:txBody>
          <a:bodyPr wrap="square">
            <a:spAutoFit/>
          </a:bodyPr>
          <a:lstStyle/>
          <a:p>
            <a:r>
              <a:rPr lang="es-CO" sz="900" b="1" dirty="0">
                <a:solidFill>
                  <a:schemeClr val="bg1"/>
                </a:solidFill>
                <a:latin typeface="Work Sans" pitchFamily="2" charset="0"/>
              </a:rPr>
              <a:t>La importancia de la mujer en el mundo empresarial</a:t>
            </a:r>
          </a:p>
        </p:txBody>
      </p:sp>
      <p:sp>
        <p:nvSpPr>
          <p:cNvPr id="3" name="CuadroTexto 2">
            <a:extLst>
              <a:ext uri="{FF2B5EF4-FFF2-40B4-BE49-F238E27FC236}">
                <a16:creationId xmlns:a16="http://schemas.microsoft.com/office/drawing/2014/main" id="{1F974070-DB78-40EE-97D4-2A0E8566A6A6}"/>
              </a:ext>
            </a:extLst>
          </p:cNvPr>
          <p:cNvSpPr txBox="1"/>
          <p:nvPr/>
        </p:nvSpPr>
        <p:spPr>
          <a:xfrm>
            <a:off x="794327" y="3324968"/>
            <a:ext cx="4756727" cy="1200329"/>
          </a:xfrm>
          <a:prstGeom prst="rect">
            <a:avLst/>
          </a:prstGeom>
          <a:noFill/>
        </p:spPr>
        <p:txBody>
          <a:bodyPr wrap="square" rtlCol="0">
            <a:spAutoFit/>
          </a:bodyPr>
          <a:lstStyle/>
          <a:p>
            <a:r>
              <a:rPr lang="es-ES" b="0" i="0">
                <a:solidFill>
                  <a:schemeClr val="bg1"/>
                </a:solidFill>
                <a:effectLst/>
                <a:latin typeface="Work Sans" pitchFamily="2" charset="0"/>
              </a:rPr>
              <a:t>La representación femenina disminuya a medida que se asciende en el escalafón corporativo y perpetúa la dominación masculina</a:t>
            </a:r>
            <a:endParaRPr lang="es-CO" dirty="0">
              <a:solidFill>
                <a:schemeClr val="bg1"/>
              </a:solidFill>
              <a:latin typeface="Work Sans" pitchFamily="2" charset="0"/>
            </a:endParaRPr>
          </a:p>
        </p:txBody>
      </p:sp>
      <p:cxnSp>
        <p:nvCxnSpPr>
          <p:cNvPr id="14" name="Google Shape;217;p34">
            <a:extLst>
              <a:ext uri="{FF2B5EF4-FFF2-40B4-BE49-F238E27FC236}">
                <a16:creationId xmlns:a16="http://schemas.microsoft.com/office/drawing/2014/main" id="{49437A66-A1A3-4DB1-990F-792B4C7CC847}"/>
              </a:ext>
            </a:extLst>
          </p:cNvPr>
          <p:cNvCxnSpPr>
            <a:cxnSpLocks/>
          </p:cNvCxnSpPr>
          <p:nvPr/>
        </p:nvCxnSpPr>
        <p:spPr>
          <a:xfrm>
            <a:off x="879420" y="4614956"/>
            <a:ext cx="1695559" cy="0"/>
          </a:xfrm>
          <a:prstGeom prst="straightConnector1">
            <a:avLst/>
          </a:prstGeom>
          <a:noFill/>
          <a:ln w="76200" cap="flat" cmpd="sng">
            <a:solidFill>
              <a:srgbClr val="5B8BFF"/>
            </a:solidFill>
            <a:prstDash val="solid"/>
            <a:round/>
            <a:headEnd type="none" w="med" len="med"/>
            <a:tailEnd type="none" w="med" len="med"/>
          </a:ln>
        </p:spPr>
      </p:cxnSp>
    </p:spTree>
    <p:extLst>
      <p:ext uri="{BB962C8B-B14F-4D97-AF65-F5344CB8AC3E}">
        <p14:creationId xmlns:p14="http://schemas.microsoft.com/office/powerpoint/2010/main" val="1321700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287F8414-809A-4DCF-8C17-FD5FDC82D042}"/>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3BA6C3E8-8C2D-41DE-A26A-092668682CCE}"/>
              </a:ext>
            </a:extLst>
          </p:cNvPr>
          <p:cNvSpPr/>
          <p:nvPr/>
        </p:nvSpPr>
        <p:spPr>
          <a:xfrm>
            <a:off x="6224459" y="1250099"/>
            <a:ext cx="5967541" cy="5607902"/>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a:extLst>
              <a:ext uri="{FF2B5EF4-FFF2-40B4-BE49-F238E27FC236}">
                <a16:creationId xmlns:a16="http://schemas.microsoft.com/office/drawing/2014/main" id="{A351801F-C04E-4EDD-8437-31148F446124}"/>
              </a:ext>
            </a:extLst>
          </p:cNvPr>
          <p:cNvPicPr>
            <a:picLocks noChangeAspect="1"/>
          </p:cNvPicPr>
          <p:nvPr/>
        </p:nvPicPr>
        <p:blipFill>
          <a:blip r:embed="rId2"/>
          <a:stretch>
            <a:fillRect/>
          </a:stretch>
        </p:blipFill>
        <p:spPr>
          <a:xfrm>
            <a:off x="413064" y="1914717"/>
            <a:ext cx="5442268" cy="4020829"/>
          </a:xfrm>
          <a:prstGeom prst="rect">
            <a:avLst/>
          </a:prstGeom>
        </p:spPr>
      </p:pic>
      <p:sp>
        <p:nvSpPr>
          <p:cNvPr id="4" name="CuadroTexto 3">
            <a:extLst>
              <a:ext uri="{FF2B5EF4-FFF2-40B4-BE49-F238E27FC236}">
                <a16:creationId xmlns:a16="http://schemas.microsoft.com/office/drawing/2014/main" id="{C2B9A192-4585-474A-8AFF-8C33386D2C56}"/>
              </a:ext>
            </a:extLst>
          </p:cNvPr>
          <p:cNvSpPr txBox="1"/>
          <p:nvPr/>
        </p:nvSpPr>
        <p:spPr>
          <a:xfrm>
            <a:off x="7022209" y="3186467"/>
            <a:ext cx="4756727" cy="1477328"/>
          </a:xfrm>
          <a:prstGeom prst="rect">
            <a:avLst/>
          </a:prstGeom>
          <a:noFill/>
        </p:spPr>
        <p:txBody>
          <a:bodyPr wrap="square" rtlCol="0">
            <a:spAutoFit/>
          </a:bodyPr>
          <a:lstStyle/>
          <a:p>
            <a:r>
              <a:rPr lang="es-ES" b="0" i="0" dirty="0">
                <a:solidFill>
                  <a:schemeClr val="bg1"/>
                </a:solidFill>
                <a:effectLst/>
                <a:latin typeface="Work Sans" pitchFamily="2" charset="0"/>
              </a:rPr>
              <a:t>Son en su mayoría hombres quienes ocupan funciones que se consideran más estratégicas, por ejemplo, en la investigación y el desarrollo, las operaciones y la contabilidad</a:t>
            </a:r>
            <a:endParaRPr lang="es-CO" dirty="0">
              <a:solidFill>
                <a:schemeClr val="bg1"/>
              </a:solidFill>
              <a:latin typeface="Work Sans" pitchFamily="2" charset="0"/>
            </a:endParaRPr>
          </a:p>
        </p:txBody>
      </p:sp>
      <p:sp>
        <p:nvSpPr>
          <p:cNvPr id="6" name="CuadroTexto 5">
            <a:extLst>
              <a:ext uri="{FF2B5EF4-FFF2-40B4-BE49-F238E27FC236}">
                <a16:creationId xmlns:a16="http://schemas.microsoft.com/office/drawing/2014/main" id="{05890A2C-B7B9-4C0D-926B-ABA5F1DF940B}"/>
              </a:ext>
            </a:extLst>
          </p:cNvPr>
          <p:cNvSpPr txBox="1"/>
          <p:nvPr/>
        </p:nvSpPr>
        <p:spPr>
          <a:xfrm>
            <a:off x="178964" y="125416"/>
            <a:ext cx="6138709" cy="1091004"/>
          </a:xfrm>
          <a:prstGeom prst="rect">
            <a:avLst/>
          </a:prstGeom>
          <a:noFill/>
        </p:spPr>
        <p:txBody>
          <a:bodyPr wrap="square">
            <a:spAutoFit/>
          </a:bodyPr>
          <a:lstStyle/>
          <a:p>
            <a:pPr>
              <a:lnSpc>
                <a:spcPct val="107000"/>
              </a:lnSpc>
              <a:spcAft>
                <a:spcPts val="800"/>
              </a:spcAft>
            </a:pPr>
            <a:r>
              <a:rPr lang="es-CO" sz="2800" b="1" dirty="0">
                <a:solidFill>
                  <a:srgbClr val="3366CC"/>
                </a:solidFill>
                <a:effectLst/>
                <a:latin typeface="Work Sans" pitchFamily="2" charset="0"/>
                <a:ea typeface="Calibri" panose="020F0502020204030204" pitchFamily="34" charset="0"/>
                <a:cs typeface="Times New Roman" panose="02020603050405020304" pitchFamily="18" charset="0"/>
              </a:rPr>
              <a:t>Barreras que limitan el acceso de</a:t>
            </a:r>
          </a:p>
          <a:p>
            <a:pPr>
              <a:lnSpc>
                <a:spcPct val="107000"/>
              </a:lnSpc>
              <a:spcAft>
                <a:spcPts val="800"/>
              </a:spcAft>
            </a:pPr>
            <a:r>
              <a:rPr lang="es-CO" sz="2800" b="1" dirty="0">
                <a:solidFill>
                  <a:srgbClr val="3366CC"/>
                </a:solidFill>
                <a:effectLst/>
                <a:latin typeface="Work Sans" pitchFamily="2" charset="0"/>
                <a:ea typeface="Calibri" panose="020F0502020204030204" pitchFamily="34" charset="0"/>
                <a:cs typeface="Times New Roman" panose="02020603050405020304" pitchFamily="18" charset="0"/>
              </a:rPr>
              <a:t>las mujeres a cargos directivos</a:t>
            </a:r>
          </a:p>
        </p:txBody>
      </p:sp>
      <p:pic>
        <p:nvPicPr>
          <p:cNvPr id="13" name="Picture 4" descr="A picture containing drawing&#10;&#10;Description automatically generated">
            <a:extLst>
              <a:ext uri="{FF2B5EF4-FFF2-40B4-BE49-F238E27FC236}">
                <a16:creationId xmlns:a16="http://schemas.microsoft.com/office/drawing/2014/main" id="{6FC1A3FB-3921-4D8C-948F-AA28AE50E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4" name="CuadroTexto 13">
            <a:extLst>
              <a:ext uri="{FF2B5EF4-FFF2-40B4-BE49-F238E27FC236}">
                <a16:creationId xmlns:a16="http://schemas.microsoft.com/office/drawing/2014/main" id="{494211AD-CC68-4FFD-9D3F-35B2A15216E7}"/>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cxnSp>
        <p:nvCxnSpPr>
          <p:cNvPr id="16" name="Google Shape;217;p34">
            <a:extLst>
              <a:ext uri="{FF2B5EF4-FFF2-40B4-BE49-F238E27FC236}">
                <a16:creationId xmlns:a16="http://schemas.microsoft.com/office/drawing/2014/main" id="{4DE3A098-F839-4D5D-8025-8C69E0A9C899}"/>
              </a:ext>
            </a:extLst>
          </p:cNvPr>
          <p:cNvCxnSpPr>
            <a:cxnSpLocks/>
          </p:cNvCxnSpPr>
          <p:nvPr/>
        </p:nvCxnSpPr>
        <p:spPr>
          <a:xfrm>
            <a:off x="7141675" y="4781211"/>
            <a:ext cx="1695559" cy="0"/>
          </a:xfrm>
          <a:prstGeom prst="straightConnector1">
            <a:avLst/>
          </a:prstGeom>
          <a:noFill/>
          <a:ln w="76200" cap="flat" cmpd="sng">
            <a:solidFill>
              <a:srgbClr val="5B8BFF"/>
            </a:solidFill>
            <a:prstDash val="solid"/>
            <a:round/>
            <a:headEnd type="none" w="med" len="med"/>
            <a:tailEnd type="none" w="med" len="med"/>
          </a:ln>
        </p:spPr>
      </p:cxnSp>
    </p:spTree>
    <p:extLst>
      <p:ext uri="{BB962C8B-B14F-4D97-AF65-F5344CB8AC3E}">
        <p14:creationId xmlns:p14="http://schemas.microsoft.com/office/powerpoint/2010/main" val="101931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93AEA562-9181-46CE-B5BA-8BE157A1A3B6}"/>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9E037A52-8C7C-4194-90C9-876B2141D2D6}"/>
              </a:ext>
            </a:extLst>
          </p:cNvPr>
          <p:cNvSpPr/>
          <p:nvPr/>
        </p:nvSpPr>
        <p:spPr>
          <a:xfrm>
            <a:off x="8050224" y="796158"/>
            <a:ext cx="3961213" cy="6061842"/>
          </a:xfrm>
          <a:prstGeom prst="rect">
            <a:avLst/>
          </a:prstGeom>
          <a:solidFill>
            <a:srgbClr val="3366CC"/>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180038E4-DCEB-450B-AD86-50AAC787B067}"/>
              </a:ext>
            </a:extLst>
          </p:cNvPr>
          <p:cNvSpPr txBox="1"/>
          <p:nvPr/>
        </p:nvSpPr>
        <p:spPr>
          <a:xfrm>
            <a:off x="111007" y="73851"/>
            <a:ext cx="6991757" cy="1091004"/>
          </a:xfrm>
          <a:prstGeom prst="rect">
            <a:avLst/>
          </a:prstGeom>
          <a:noFill/>
        </p:spPr>
        <p:txBody>
          <a:bodyPr wrap="square">
            <a:spAutoFit/>
          </a:bodyPr>
          <a:lstStyle/>
          <a:p>
            <a:pPr>
              <a:lnSpc>
                <a:spcPct val="107000"/>
              </a:lnSpc>
              <a:spcAft>
                <a:spcPts val="800"/>
              </a:spcAft>
            </a:pPr>
            <a:r>
              <a:rPr lang="es-CO" sz="2800" b="1" dirty="0">
                <a:solidFill>
                  <a:srgbClr val="3366CC"/>
                </a:solidFill>
                <a:effectLst/>
                <a:latin typeface="Work Sans" pitchFamily="2" charset="0"/>
                <a:ea typeface="Calibri" panose="020F0502020204030204" pitchFamily="34" charset="0"/>
                <a:cs typeface="Times New Roman" panose="02020603050405020304" pitchFamily="18" charset="0"/>
              </a:rPr>
              <a:t>El desaprovechamiento de la mujer en </a:t>
            </a:r>
          </a:p>
          <a:p>
            <a:pPr>
              <a:lnSpc>
                <a:spcPct val="107000"/>
              </a:lnSpc>
              <a:spcAft>
                <a:spcPts val="800"/>
              </a:spcAft>
            </a:pPr>
            <a:r>
              <a:rPr lang="es-CO" sz="2800" b="1" dirty="0">
                <a:solidFill>
                  <a:srgbClr val="3366CC"/>
                </a:solidFill>
                <a:effectLst/>
                <a:latin typeface="Work Sans" pitchFamily="2" charset="0"/>
                <a:ea typeface="Calibri" panose="020F0502020204030204" pitchFamily="34" charset="0"/>
                <a:cs typeface="Times New Roman" panose="02020603050405020304" pitchFamily="18" charset="0"/>
              </a:rPr>
              <a:t>el mercado laboral colombiano</a:t>
            </a:r>
          </a:p>
        </p:txBody>
      </p:sp>
      <p:graphicFrame>
        <p:nvGraphicFramePr>
          <p:cNvPr id="14" name="Gráfico 13">
            <a:extLst>
              <a:ext uri="{FF2B5EF4-FFF2-40B4-BE49-F238E27FC236}">
                <a16:creationId xmlns:a16="http://schemas.microsoft.com/office/drawing/2014/main" id="{04A6C5B0-338C-4AC8-B94D-221F46856CE5}"/>
              </a:ext>
            </a:extLst>
          </p:cNvPr>
          <p:cNvGraphicFramePr>
            <a:graphicFrameLocks/>
          </p:cNvGraphicFramePr>
          <p:nvPr>
            <p:extLst>
              <p:ext uri="{D42A27DB-BD31-4B8C-83A1-F6EECF244321}">
                <p14:modId xmlns:p14="http://schemas.microsoft.com/office/powerpoint/2010/main" val="2034591541"/>
              </p:ext>
            </p:extLst>
          </p:nvPr>
        </p:nvGraphicFramePr>
        <p:xfrm>
          <a:off x="283309" y="1407692"/>
          <a:ext cx="3679815" cy="1885267"/>
        </p:xfrm>
        <a:graphic>
          <a:graphicData uri="http://schemas.openxmlformats.org/drawingml/2006/chart">
            <c:chart xmlns:c="http://schemas.openxmlformats.org/drawingml/2006/chart" xmlns:r="http://schemas.openxmlformats.org/officeDocument/2006/relationships" r:id="rId2"/>
          </a:graphicData>
        </a:graphic>
      </p:graphicFrame>
      <p:pic>
        <p:nvPicPr>
          <p:cNvPr id="17" name="chart">
            <a:extLst>
              <a:ext uri="{FF2B5EF4-FFF2-40B4-BE49-F238E27FC236}">
                <a16:creationId xmlns:a16="http://schemas.microsoft.com/office/drawing/2014/main" id="{F20DB972-CF48-40EC-AD0B-E27B134D2B36}"/>
              </a:ext>
            </a:extLst>
          </p:cNvPr>
          <p:cNvPicPr>
            <a:picLocks noChangeAspect="1"/>
          </p:cNvPicPr>
          <p:nvPr/>
        </p:nvPicPr>
        <p:blipFill>
          <a:blip r:embed="rId3">
            <a:duotone>
              <a:schemeClr val="accent1">
                <a:shade val="45000"/>
                <a:satMod val="135000"/>
              </a:schemeClr>
              <a:prstClr val="white"/>
            </a:duotone>
          </a:blip>
          <a:stretch>
            <a:fillRect/>
          </a:stretch>
        </p:blipFill>
        <p:spPr>
          <a:xfrm>
            <a:off x="4484326" y="1401628"/>
            <a:ext cx="3223348" cy="1885268"/>
          </a:xfrm>
          <a:prstGeom prst="rect">
            <a:avLst/>
          </a:prstGeom>
        </p:spPr>
      </p:pic>
      <p:sp>
        <p:nvSpPr>
          <p:cNvPr id="20" name="CuadroTexto 19">
            <a:extLst>
              <a:ext uri="{FF2B5EF4-FFF2-40B4-BE49-F238E27FC236}">
                <a16:creationId xmlns:a16="http://schemas.microsoft.com/office/drawing/2014/main" id="{81E81DB1-DF40-4E70-B6F5-B452C5239785}"/>
              </a:ext>
            </a:extLst>
          </p:cNvPr>
          <p:cNvSpPr txBox="1"/>
          <p:nvPr/>
        </p:nvSpPr>
        <p:spPr>
          <a:xfrm>
            <a:off x="8162682" y="2368524"/>
            <a:ext cx="3746009" cy="3693319"/>
          </a:xfrm>
          <a:prstGeom prst="rect">
            <a:avLst/>
          </a:prstGeom>
          <a:noFill/>
        </p:spPr>
        <p:txBody>
          <a:bodyPr wrap="square" rtlCol="0">
            <a:spAutoFit/>
          </a:bodyPr>
          <a:lstStyle/>
          <a:p>
            <a:pPr lvl="0"/>
            <a:r>
              <a:rPr lang="es-CO" sz="1300" b="0" kern="1200" dirty="0">
                <a:solidFill>
                  <a:schemeClr val="bg1"/>
                </a:solidFill>
                <a:latin typeface="Work Sans" pitchFamily="2" charset="0"/>
              </a:rPr>
              <a:t>En 2019  la mujer recibió en promedio 88 pesos de salario por cada 100 que recibió  un hombre por realizar el mismo trabajo,  </a:t>
            </a:r>
          </a:p>
          <a:p>
            <a:pPr lvl="0"/>
            <a:endParaRPr lang="es-CO" sz="1300" dirty="0">
              <a:solidFill>
                <a:schemeClr val="bg1"/>
              </a:solidFill>
              <a:latin typeface="Work Sans" pitchFamily="2" charset="0"/>
            </a:endParaRPr>
          </a:p>
          <a:p>
            <a:pPr lvl="0"/>
            <a:r>
              <a:rPr lang="es-CO" sz="1300" b="0" kern="1200" dirty="0">
                <a:solidFill>
                  <a:schemeClr val="bg1"/>
                </a:solidFill>
                <a:latin typeface="Work Sans" pitchFamily="2" charset="0"/>
              </a:rPr>
              <a:t>La falta de educación amplia la brecha más de 3 veces.  </a:t>
            </a:r>
          </a:p>
          <a:p>
            <a:pPr lvl="0"/>
            <a:endParaRPr lang="es-CO" sz="1300" b="0" kern="1200" dirty="0">
              <a:solidFill>
                <a:schemeClr val="bg1"/>
              </a:solidFill>
              <a:latin typeface="Work Sans" pitchFamily="2" charset="0"/>
            </a:endParaRPr>
          </a:p>
          <a:p>
            <a:pPr lvl="0"/>
            <a:r>
              <a:rPr lang="es-ES" sz="1300" b="1" kern="1200" dirty="0">
                <a:solidFill>
                  <a:schemeClr val="bg1"/>
                </a:solidFill>
                <a:latin typeface="Work Sans" pitchFamily="2" charset="0"/>
              </a:rPr>
              <a:t>Las empresas privadas colombianas tienen más brechas salariales </a:t>
            </a:r>
            <a:r>
              <a:rPr lang="es-ES" sz="1300" b="0" kern="1200" dirty="0">
                <a:solidFill>
                  <a:schemeClr val="bg1"/>
                </a:solidFill>
                <a:latin typeface="Work Sans" pitchFamily="2" charset="0"/>
              </a:rPr>
              <a:t>entre hombres y mujeres que las públicas.</a:t>
            </a:r>
          </a:p>
          <a:p>
            <a:pPr lvl="0"/>
            <a:endParaRPr lang="es-ES" sz="1300" dirty="0">
              <a:solidFill>
                <a:schemeClr val="bg1"/>
              </a:solidFill>
              <a:latin typeface="Work Sans" pitchFamily="2" charset="0"/>
            </a:endParaRPr>
          </a:p>
          <a:p>
            <a:r>
              <a:rPr lang="es-CO" sz="1300" dirty="0">
                <a:solidFill>
                  <a:schemeClr val="bg1"/>
                </a:solidFill>
                <a:latin typeface="Work Sans" pitchFamily="2" charset="0"/>
              </a:rPr>
              <a:t>En el segundo nivel (gerencias de áreas o equivalentes) la diferencia alcanza un 22,29%.</a:t>
            </a:r>
          </a:p>
          <a:p>
            <a:endParaRPr lang="es-CO" sz="1300" dirty="0">
              <a:solidFill>
                <a:schemeClr val="bg1"/>
              </a:solidFill>
              <a:latin typeface="Work Sans" pitchFamily="2" charset="0"/>
            </a:endParaRPr>
          </a:p>
          <a:p>
            <a:r>
              <a:rPr lang="es-CO" sz="1300" dirty="0">
                <a:solidFill>
                  <a:schemeClr val="bg1"/>
                </a:solidFill>
                <a:latin typeface="Work Sans" pitchFamily="2" charset="0"/>
              </a:rPr>
              <a:t>En el tercer nivel de las organizaciones (subgerencias, jefaturas o equivalentes) se presentan una brecha salarial de 15,18%.</a:t>
            </a:r>
          </a:p>
        </p:txBody>
      </p:sp>
      <p:sp>
        <p:nvSpPr>
          <p:cNvPr id="22" name="CuadroTexto 21">
            <a:extLst>
              <a:ext uri="{FF2B5EF4-FFF2-40B4-BE49-F238E27FC236}">
                <a16:creationId xmlns:a16="http://schemas.microsoft.com/office/drawing/2014/main" id="{6DF8A7E6-B517-47C3-8BCA-B6C7E5F6FE0F}"/>
              </a:ext>
            </a:extLst>
          </p:cNvPr>
          <p:cNvSpPr txBox="1"/>
          <p:nvPr/>
        </p:nvSpPr>
        <p:spPr>
          <a:xfrm>
            <a:off x="4484327" y="3378372"/>
            <a:ext cx="3223348" cy="738664"/>
          </a:xfrm>
          <a:prstGeom prst="rect">
            <a:avLst/>
          </a:prstGeom>
          <a:noFill/>
        </p:spPr>
        <p:txBody>
          <a:bodyPr wrap="square" rtlCol="0">
            <a:spAutoFit/>
          </a:bodyPr>
          <a:lstStyle/>
          <a:p>
            <a:r>
              <a:rPr lang="es-ES" sz="1400" dirty="0">
                <a:solidFill>
                  <a:schemeClr val="tx1">
                    <a:lumMod val="75000"/>
                    <a:lumOff val="25000"/>
                  </a:schemeClr>
                </a:solidFill>
                <a:latin typeface="Work Sans" pitchFamily="2" charset="0"/>
              </a:rPr>
              <a:t>Las mujeres jóvenes son las más afectadas por el desempleo en comparación con los hombres.</a:t>
            </a:r>
          </a:p>
        </p:txBody>
      </p:sp>
      <p:sp>
        <p:nvSpPr>
          <p:cNvPr id="23" name="CuadroTexto 22">
            <a:extLst>
              <a:ext uri="{FF2B5EF4-FFF2-40B4-BE49-F238E27FC236}">
                <a16:creationId xmlns:a16="http://schemas.microsoft.com/office/drawing/2014/main" id="{EE997A78-3762-4F8B-BF17-F1F5F0D7D386}"/>
              </a:ext>
            </a:extLst>
          </p:cNvPr>
          <p:cNvSpPr txBox="1"/>
          <p:nvPr/>
        </p:nvSpPr>
        <p:spPr>
          <a:xfrm>
            <a:off x="483477" y="3455098"/>
            <a:ext cx="3461734" cy="954107"/>
          </a:xfrm>
          <a:prstGeom prst="rect">
            <a:avLst/>
          </a:prstGeom>
          <a:noFill/>
        </p:spPr>
        <p:txBody>
          <a:bodyPr wrap="square" rtlCol="0">
            <a:spAutoFit/>
          </a:bodyPr>
          <a:lstStyle/>
          <a:p>
            <a:r>
              <a:rPr lang="es-ES" sz="1400" dirty="0">
                <a:solidFill>
                  <a:schemeClr val="tx1">
                    <a:lumMod val="75000"/>
                    <a:lumOff val="25000"/>
                  </a:schemeClr>
                </a:solidFill>
                <a:latin typeface="Work Sans" pitchFamily="2" charset="0"/>
              </a:rPr>
              <a:t>En la última década la brecha de la tasa de ocupación ha sido en promedio </a:t>
            </a:r>
            <a:r>
              <a:rPr lang="es-ES" sz="1400" b="1" dirty="0">
                <a:solidFill>
                  <a:schemeClr val="tx1">
                    <a:lumMod val="75000"/>
                    <a:lumOff val="25000"/>
                  </a:schemeClr>
                </a:solidFill>
                <a:latin typeface="Work Sans" pitchFamily="2" charset="0"/>
              </a:rPr>
              <a:t>22,6</a:t>
            </a:r>
            <a:r>
              <a:rPr lang="es-ES" sz="1400" dirty="0">
                <a:solidFill>
                  <a:schemeClr val="tx1">
                    <a:lumMod val="75000"/>
                    <a:lumOff val="25000"/>
                  </a:schemeClr>
                </a:solidFill>
                <a:latin typeface="Work Sans" pitchFamily="2" charset="0"/>
              </a:rPr>
              <a:t> puntos porcentuales, en tasa de desempleo de </a:t>
            </a:r>
            <a:r>
              <a:rPr lang="es-CO" sz="1400" dirty="0">
                <a:solidFill>
                  <a:schemeClr val="tx1">
                    <a:lumMod val="75000"/>
                    <a:lumOff val="25000"/>
                  </a:schemeClr>
                </a:solidFill>
                <a:latin typeface="Work Sans" pitchFamily="2" charset="0"/>
              </a:rPr>
              <a:t>4,9.</a:t>
            </a:r>
          </a:p>
        </p:txBody>
      </p:sp>
      <p:pic>
        <p:nvPicPr>
          <p:cNvPr id="7" name="Imagen 6">
            <a:extLst>
              <a:ext uri="{FF2B5EF4-FFF2-40B4-BE49-F238E27FC236}">
                <a16:creationId xmlns:a16="http://schemas.microsoft.com/office/drawing/2014/main" id="{90B96A46-558E-43D0-ADD6-6DA0986C608C}"/>
              </a:ext>
            </a:extLst>
          </p:cNvPr>
          <p:cNvPicPr>
            <a:picLocks noChangeAspect="1"/>
          </p:cNvPicPr>
          <p:nvPr/>
        </p:nvPicPr>
        <p:blipFill>
          <a:blip r:embed="rId4">
            <a:duotone>
              <a:schemeClr val="accent1">
                <a:shade val="45000"/>
                <a:satMod val="135000"/>
              </a:schemeClr>
              <a:prstClr val="white"/>
            </a:duotone>
          </a:blip>
          <a:stretch>
            <a:fillRect/>
          </a:stretch>
        </p:blipFill>
        <p:spPr>
          <a:xfrm>
            <a:off x="342902" y="4483364"/>
            <a:ext cx="4053207" cy="1756597"/>
          </a:xfrm>
          <a:prstGeom prst="rect">
            <a:avLst/>
          </a:prstGeom>
        </p:spPr>
      </p:pic>
      <p:sp>
        <p:nvSpPr>
          <p:cNvPr id="16" name="CuadroTexto 15">
            <a:extLst>
              <a:ext uri="{FF2B5EF4-FFF2-40B4-BE49-F238E27FC236}">
                <a16:creationId xmlns:a16="http://schemas.microsoft.com/office/drawing/2014/main" id="{3347D12F-6A95-40C7-8227-E1990E98AF28}"/>
              </a:ext>
            </a:extLst>
          </p:cNvPr>
          <p:cNvSpPr txBox="1"/>
          <p:nvPr/>
        </p:nvSpPr>
        <p:spPr>
          <a:xfrm>
            <a:off x="4618122" y="4576832"/>
            <a:ext cx="3177771" cy="1600438"/>
          </a:xfrm>
          <a:prstGeom prst="rect">
            <a:avLst/>
          </a:prstGeom>
          <a:noFill/>
        </p:spPr>
        <p:txBody>
          <a:bodyPr wrap="square">
            <a:spAutoFit/>
          </a:bodyPr>
          <a:lstStyle/>
          <a:p>
            <a:pPr lvl="0"/>
            <a:r>
              <a:rPr lang="es-CO" sz="1400" dirty="0">
                <a:solidFill>
                  <a:schemeClr val="tx1">
                    <a:lumMod val="75000"/>
                    <a:lumOff val="25000"/>
                  </a:schemeClr>
                </a:solidFill>
                <a:latin typeface="Work Sans" pitchFamily="2" charset="0"/>
              </a:rPr>
              <a:t>El efecto COVID-19 ha incrementado esta brecha.  Las mujeres han sido las más afectadas.  La </a:t>
            </a:r>
            <a:r>
              <a:rPr lang="es-CO" sz="1400" b="0" dirty="0">
                <a:solidFill>
                  <a:schemeClr val="tx1">
                    <a:lumMod val="75000"/>
                    <a:lumOff val="25000"/>
                  </a:schemeClr>
                </a:solidFill>
                <a:latin typeface="Work Sans" pitchFamily="2" charset="0"/>
              </a:rPr>
              <a:t>brecha en la </a:t>
            </a:r>
            <a:r>
              <a:rPr lang="es-CO" sz="1400" b="1" dirty="0">
                <a:solidFill>
                  <a:schemeClr val="tx1">
                    <a:lumMod val="75000"/>
                    <a:lumOff val="25000"/>
                  </a:schemeClr>
                </a:solidFill>
                <a:latin typeface="Work Sans" pitchFamily="2" charset="0"/>
              </a:rPr>
              <a:t>tasa global de participación</a:t>
            </a:r>
            <a:r>
              <a:rPr lang="es-CO" sz="1400" b="0" dirty="0">
                <a:solidFill>
                  <a:schemeClr val="tx1">
                    <a:lumMod val="75000"/>
                    <a:lumOff val="25000"/>
                  </a:schemeClr>
                </a:solidFill>
                <a:latin typeface="Work Sans" pitchFamily="2" charset="0"/>
              </a:rPr>
              <a:t>, </a:t>
            </a:r>
            <a:r>
              <a:rPr lang="es-CO" sz="1400" dirty="0">
                <a:solidFill>
                  <a:schemeClr val="tx1">
                    <a:lumMod val="75000"/>
                    <a:lumOff val="25000"/>
                  </a:schemeClr>
                </a:solidFill>
                <a:latin typeface="Work Sans" pitchFamily="2" charset="0"/>
              </a:rPr>
              <a:t>está hoy en día </a:t>
            </a:r>
            <a:r>
              <a:rPr lang="es-CO" sz="1400" b="1" dirty="0">
                <a:solidFill>
                  <a:schemeClr val="tx1">
                    <a:lumMod val="75000"/>
                    <a:lumOff val="25000"/>
                  </a:schemeClr>
                </a:solidFill>
                <a:latin typeface="Work Sans" pitchFamily="2" charset="0"/>
              </a:rPr>
              <a:t>más de 22%</a:t>
            </a:r>
            <a:r>
              <a:rPr lang="es-CO" sz="1400" dirty="0">
                <a:solidFill>
                  <a:schemeClr val="tx1">
                    <a:lumMod val="75000"/>
                    <a:lumOff val="25000"/>
                  </a:schemeClr>
                </a:solidFill>
                <a:latin typeface="Work Sans" pitchFamily="2" charset="0"/>
              </a:rPr>
              <a:t>. y la brecha en la </a:t>
            </a:r>
            <a:r>
              <a:rPr lang="es-CO" sz="1400" b="1" dirty="0">
                <a:solidFill>
                  <a:schemeClr val="tx1">
                    <a:lumMod val="75000"/>
                    <a:lumOff val="25000"/>
                  </a:schemeClr>
                </a:solidFill>
                <a:latin typeface="Work Sans" pitchFamily="2" charset="0"/>
              </a:rPr>
              <a:t>tasa de desempleo en 7,2%</a:t>
            </a:r>
          </a:p>
        </p:txBody>
      </p:sp>
      <p:pic>
        <p:nvPicPr>
          <p:cNvPr id="13" name="Picture 13">
            <a:extLst>
              <a:ext uri="{FF2B5EF4-FFF2-40B4-BE49-F238E27FC236}">
                <a16:creationId xmlns:a16="http://schemas.microsoft.com/office/drawing/2014/main" id="{59D9612C-F1D1-4B09-A3F9-3567DCB0EF41}"/>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backgroundRemoval t="4000" b="97333" l="2381" r="94643">
                        <a14:foregroundMark x1="21627" y1="4222" x2="21627" y2="4222"/>
                        <a14:foregroundMark x1="21825" y1="4222" x2="22024" y2="5556"/>
                        <a14:foregroundMark x1="24206" y1="22222" x2="23016" y2="31778"/>
                        <a14:foregroundMark x1="6944" y1="62444" x2="6944" y2="62444"/>
                        <a14:foregroundMark x1="21230" y1="59111" x2="21230" y2="59111"/>
                        <a14:foregroundMark x1="10516" y1="94667" x2="10516" y2="94667"/>
                        <a14:foregroundMark x1="2381" y1="71778" x2="2381" y2="71778"/>
                        <a14:foregroundMark x1="25397" y1="96889" x2="25397" y2="96889"/>
                        <a14:foregroundMark x1="75198" y1="40889" x2="75198" y2="40889"/>
                        <a14:foregroundMark x1="78770" y1="12667" x2="78770" y2="12667"/>
                        <a14:foregroundMark x1="80357" y1="68000" x2="80357" y2="68000"/>
                        <a14:foregroundMark x1="94841" y1="78222" x2="94841" y2="78222"/>
                        <a14:foregroundMark x1="84722" y1="97333" x2="84722" y2="97333"/>
                        <a14:backgroundMark x1="50794" y1="16222" x2="50794" y2="16222"/>
                        <a14:backgroundMark x1="50794" y1="16222" x2="50794" y2="16222"/>
                        <a14:backgroundMark x1="50794" y1="16222" x2="54960" y2="38889"/>
                      </a14:backgroundRemoval>
                    </a14:imgEffect>
                    <a14:imgEffect>
                      <a14:saturation sat="400000"/>
                    </a14:imgEffect>
                  </a14:imgLayer>
                </a14:imgProps>
              </a:ext>
            </a:extLst>
          </a:blip>
          <a:stretch>
            <a:fillRect/>
          </a:stretch>
        </p:blipFill>
        <p:spPr>
          <a:xfrm>
            <a:off x="9336837" y="955318"/>
            <a:ext cx="1197530" cy="1069223"/>
          </a:xfrm>
          <a:prstGeom prst="rect">
            <a:avLst/>
          </a:prstGeom>
        </p:spPr>
      </p:pic>
      <p:pic>
        <p:nvPicPr>
          <p:cNvPr id="18" name="Picture 4" descr="A picture containing drawing&#10;&#10;Description automatically generated">
            <a:extLst>
              <a:ext uri="{FF2B5EF4-FFF2-40B4-BE49-F238E27FC236}">
                <a16:creationId xmlns:a16="http://schemas.microsoft.com/office/drawing/2014/main" id="{5399F804-3424-4DE8-9A1F-40CAA57597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9" name="CuadroTexto 18">
            <a:extLst>
              <a:ext uri="{FF2B5EF4-FFF2-40B4-BE49-F238E27FC236}">
                <a16:creationId xmlns:a16="http://schemas.microsoft.com/office/drawing/2014/main" id="{4BF8677B-14A4-4231-B8DA-9F25796CAB61}"/>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cxnSp>
        <p:nvCxnSpPr>
          <p:cNvPr id="21" name="Google Shape;217;p34">
            <a:extLst>
              <a:ext uri="{FF2B5EF4-FFF2-40B4-BE49-F238E27FC236}">
                <a16:creationId xmlns:a16="http://schemas.microsoft.com/office/drawing/2014/main" id="{B0BA7395-FB83-4818-8505-BCA99625BF71}"/>
              </a:ext>
            </a:extLst>
          </p:cNvPr>
          <p:cNvCxnSpPr>
            <a:cxnSpLocks/>
          </p:cNvCxnSpPr>
          <p:nvPr/>
        </p:nvCxnSpPr>
        <p:spPr>
          <a:xfrm>
            <a:off x="9109020" y="2150639"/>
            <a:ext cx="1695559" cy="0"/>
          </a:xfrm>
          <a:prstGeom prst="straightConnector1">
            <a:avLst/>
          </a:prstGeom>
          <a:noFill/>
          <a:ln w="76200" cap="flat" cmpd="sng">
            <a:solidFill>
              <a:srgbClr val="5B8BFF"/>
            </a:solidFill>
            <a:prstDash val="solid"/>
            <a:round/>
            <a:headEnd type="none" w="med" len="med"/>
            <a:tailEnd type="none" w="med" len="med"/>
          </a:ln>
        </p:spPr>
      </p:cxnSp>
    </p:spTree>
    <p:extLst>
      <p:ext uri="{BB962C8B-B14F-4D97-AF65-F5344CB8AC3E}">
        <p14:creationId xmlns:p14="http://schemas.microsoft.com/office/powerpoint/2010/main" val="424893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DA683D16-6A50-4BCF-836D-B7071978BDC3}"/>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653C94BD-ADB5-46CD-B532-BA4BCDEE63BE}"/>
              </a:ext>
            </a:extLst>
          </p:cNvPr>
          <p:cNvSpPr/>
          <p:nvPr/>
        </p:nvSpPr>
        <p:spPr>
          <a:xfrm>
            <a:off x="8580582" y="3096744"/>
            <a:ext cx="3611418" cy="3761254"/>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180038E4-DCEB-450B-AD86-50AAC787B067}"/>
              </a:ext>
            </a:extLst>
          </p:cNvPr>
          <p:cNvSpPr txBox="1"/>
          <p:nvPr/>
        </p:nvSpPr>
        <p:spPr>
          <a:xfrm>
            <a:off x="176209" y="102703"/>
            <a:ext cx="7000446" cy="1091004"/>
          </a:xfrm>
          <a:prstGeom prst="rect">
            <a:avLst/>
          </a:prstGeom>
          <a:noFill/>
        </p:spPr>
        <p:txBody>
          <a:bodyPr wrap="square">
            <a:spAutoFit/>
          </a:bodyPr>
          <a:lstStyle/>
          <a:p>
            <a:pPr>
              <a:lnSpc>
                <a:spcPct val="107000"/>
              </a:lnSpc>
              <a:spcAft>
                <a:spcPts val="800"/>
              </a:spcAft>
            </a:pPr>
            <a:r>
              <a:rPr lang="es-CO" sz="2800" b="1" dirty="0">
                <a:solidFill>
                  <a:srgbClr val="006FC5"/>
                </a:solidFill>
                <a:effectLst/>
                <a:latin typeface="Work Sans" pitchFamily="2" charset="0"/>
                <a:ea typeface="Calibri" panose="020F0502020204030204" pitchFamily="34" charset="0"/>
                <a:cs typeface="Times New Roman" panose="02020603050405020304" pitchFamily="18" charset="0"/>
              </a:rPr>
              <a:t>El desaprovechamiento de la mujer en </a:t>
            </a:r>
          </a:p>
          <a:p>
            <a:pPr>
              <a:lnSpc>
                <a:spcPct val="107000"/>
              </a:lnSpc>
              <a:spcAft>
                <a:spcPts val="800"/>
              </a:spcAft>
            </a:pPr>
            <a:r>
              <a:rPr lang="es-CO" sz="2800" b="1" dirty="0">
                <a:solidFill>
                  <a:srgbClr val="006FC5"/>
                </a:solidFill>
                <a:effectLst/>
                <a:latin typeface="Work Sans" pitchFamily="2" charset="0"/>
                <a:ea typeface="Calibri" panose="020F0502020204030204" pitchFamily="34" charset="0"/>
                <a:cs typeface="Times New Roman" panose="02020603050405020304" pitchFamily="18" charset="0"/>
              </a:rPr>
              <a:t>el mercado laboral colombiano</a:t>
            </a:r>
          </a:p>
        </p:txBody>
      </p:sp>
      <p:pic>
        <p:nvPicPr>
          <p:cNvPr id="2" name="Imagen 1">
            <a:extLst>
              <a:ext uri="{FF2B5EF4-FFF2-40B4-BE49-F238E27FC236}">
                <a16:creationId xmlns:a16="http://schemas.microsoft.com/office/drawing/2014/main" id="{6B768693-F182-465F-90A3-CC4B5CD01F44}"/>
              </a:ext>
            </a:extLst>
          </p:cNvPr>
          <p:cNvPicPr>
            <a:picLocks noChangeAspect="1"/>
          </p:cNvPicPr>
          <p:nvPr/>
        </p:nvPicPr>
        <p:blipFill>
          <a:blip r:embed="rId2">
            <a:duotone>
              <a:schemeClr val="accent1">
                <a:shade val="45000"/>
                <a:satMod val="135000"/>
              </a:schemeClr>
              <a:prstClr val="white"/>
            </a:duotone>
          </a:blip>
          <a:stretch>
            <a:fillRect/>
          </a:stretch>
        </p:blipFill>
        <p:spPr>
          <a:xfrm>
            <a:off x="411899" y="1166754"/>
            <a:ext cx="5642048" cy="1872731"/>
          </a:xfrm>
          <a:prstGeom prst="rect">
            <a:avLst/>
          </a:prstGeom>
        </p:spPr>
      </p:pic>
      <p:pic>
        <p:nvPicPr>
          <p:cNvPr id="3" name="Imagen 2">
            <a:extLst>
              <a:ext uri="{FF2B5EF4-FFF2-40B4-BE49-F238E27FC236}">
                <a16:creationId xmlns:a16="http://schemas.microsoft.com/office/drawing/2014/main" id="{46F896A9-0EB0-4217-A2C9-4AF5BC08CB5B}"/>
              </a:ext>
            </a:extLst>
          </p:cNvPr>
          <p:cNvPicPr>
            <a:picLocks noChangeAspect="1"/>
          </p:cNvPicPr>
          <p:nvPr/>
        </p:nvPicPr>
        <p:blipFill>
          <a:blip r:embed="rId3">
            <a:duotone>
              <a:schemeClr val="accent1">
                <a:shade val="45000"/>
                <a:satMod val="135000"/>
              </a:schemeClr>
              <a:prstClr val="white"/>
            </a:duotone>
          </a:blip>
          <a:stretch>
            <a:fillRect/>
          </a:stretch>
        </p:blipFill>
        <p:spPr>
          <a:xfrm>
            <a:off x="6138055" y="1227873"/>
            <a:ext cx="5327088" cy="1750491"/>
          </a:xfrm>
          <a:prstGeom prst="rect">
            <a:avLst/>
          </a:prstGeom>
        </p:spPr>
      </p:pic>
      <p:sp>
        <p:nvSpPr>
          <p:cNvPr id="6" name="CuadroTexto 5">
            <a:extLst>
              <a:ext uri="{FF2B5EF4-FFF2-40B4-BE49-F238E27FC236}">
                <a16:creationId xmlns:a16="http://schemas.microsoft.com/office/drawing/2014/main" id="{357E7067-AE22-4673-B2F8-259A8F92C8FA}"/>
              </a:ext>
            </a:extLst>
          </p:cNvPr>
          <p:cNvSpPr txBox="1"/>
          <p:nvPr/>
        </p:nvSpPr>
        <p:spPr>
          <a:xfrm>
            <a:off x="411899" y="3350631"/>
            <a:ext cx="4011489" cy="2677656"/>
          </a:xfrm>
          <a:prstGeom prst="rect">
            <a:avLst/>
          </a:prstGeom>
          <a:noFill/>
          <a:ln>
            <a:noFill/>
          </a:ln>
        </p:spPr>
        <p:txBody>
          <a:bodyPr wrap="square" rtlCol="0">
            <a:spAutoFit/>
          </a:bodyPr>
          <a:lstStyle/>
          <a:p>
            <a:r>
              <a:rPr lang="es-CO" sz="1200" dirty="0">
                <a:solidFill>
                  <a:schemeClr val="tx1">
                    <a:lumMod val="75000"/>
                    <a:lumOff val="25000"/>
                  </a:schemeClr>
                </a:solidFill>
                <a:latin typeface="Work Sans" pitchFamily="2" charset="0"/>
              </a:rPr>
              <a:t>Barreras que limitan el acceso de la mujer a cargos directivos:</a:t>
            </a:r>
          </a:p>
          <a:p>
            <a:endParaRPr lang="es-CO" sz="1200" dirty="0">
              <a:solidFill>
                <a:schemeClr val="tx1">
                  <a:lumMod val="75000"/>
                  <a:lumOff val="25000"/>
                </a:schemeClr>
              </a:solidFill>
              <a:latin typeface="Work Sans" pitchFamily="2" charset="0"/>
            </a:endParaRPr>
          </a:p>
          <a:p>
            <a:r>
              <a:rPr lang="es-CO" sz="1200" b="1" dirty="0">
                <a:solidFill>
                  <a:schemeClr val="tx1">
                    <a:lumMod val="75000"/>
                    <a:lumOff val="25000"/>
                  </a:schemeClr>
                </a:solidFill>
                <a:latin typeface="Work Sans" pitchFamily="2" charset="0"/>
              </a:rPr>
              <a:t>Paredes de cristal</a:t>
            </a:r>
            <a:r>
              <a:rPr lang="es-CO" sz="1200" dirty="0">
                <a:solidFill>
                  <a:schemeClr val="tx1">
                    <a:lumMod val="75000"/>
                    <a:lumOff val="25000"/>
                  </a:schemeClr>
                </a:solidFill>
                <a:latin typeface="Work Sans" pitchFamily="2" charset="0"/>
              </a:rPr>
              <a:t>:  Concentración en cargos directivos de nivel intermedio  o superior en recursos humanos, finanzas, administración, marketing y ventas.  Mientras los hombres trabajan estrategia, contabilidad, operaciones, investigación y desarrollo, posiciones con mayor posibilidad de ascenso.</a:t>
            </a:r>
          </a:p>
          <a:p>
            <a:endParaRPr lang="es-CO" sz="1200" b="1" dirty="0">
              <a:solidFill>
                <a:schemeClr val="tx1">
                  <a:lumMod val="75000"/>
                  <a:lumOff val="25000"/>
                </a:schemeClr>
              </a:solidFill>
              <a:latin typeface="Work Sans" pitchFamily="2" charset="0"/>
            </a:endParaRPr>
          </a:p>
          <a:p>
            <a:r>
              <a:rPr lang="es-CO" sz="1200" b="1" dirty="0">
                <a:solidFill>
                  <a:schemeClr val="tx1">
                    <a:lumMod val="75000"/>
                    <a:lumOff val="25000"/>
                  </a:schemeClr>
                </a:solidFill>
                <a:latin typeface="Work Sans" pitchFamily="2" charset="0"/>
              </a:rPr>
              <a:t>Fuga de mujeres en el escalón corporativo</a:t>
            </a:r>
            <a:r>
              <a:rPr lang="es-CO" sz="1200" dirty="0">
                <a:solidFill>
                  <a:schemeClr val="tx1">
                    <a:lumMod val="75000"/>
                    <a:lumOff val="25000"/>
                  </a:schemeClr>
                </a:solidFill>
                <a:latin typeface="Work Sans" pitchFamily="2" charset="0"/>
              </a:rPr>
              <a:t>:  Cuanto más sea el nivel del puesto, menor posibilidad que lo ocupe una mujer.</a:t>
            </a:r>
          </a:p>
        </p:txBody>
      </p:sp>
      <p:sp>
        <p:nvSpPr>
          <p:cNvPr id="8" name="CuadroTexto 7">
            <a:extLst>
              <a:ext uri="{FF2B5EF4-FFF2-40B4-BE49-F238E27FC236}">
                <a16:creationId xmlns:a16="http://schemas.microsoft.com/office/drawing/2014/main" id="{582CDC06-9EBA-44E7-BC16-E7F7E9E849AB}"/>
              </a:ext>
            </a:extLst>
          </p:cNvPr>
          <p:cNvSpPr txBox="1"/>
          <p:nvPr/>
        </p:nvSpPr>
        <p:spPr>
          <a:xfrm>
            <a:off x="4561499" y="3350631"/>
            <a:ext cx="3853036" cy="2308324"/>
          </a:xfrm>
          <a:prstGeom prst="rect">
            <a:avLst/>
          </a:prstGeom>
          <a:noFill/>
          <a:ln>
            <a:noFill/>
          </a:ln>
        </p:spPr>
        <p:txBody>
          <a:bodyPr wrap="square" rtlCol="0">
            <a:spAutoFit/>
          </a:bodyPr>
          <a:lstStyle/>
          <a:p>
            <a:r>
              <a:rPr lang="es-CO" sz="1200" dirty="0">
                <a:solidFill>
                  <a:schemeClr val="tx1">
                    <a:lumMod val="75000"/>
                    <a:lumOff val="25000"/>
                  </a:schemeClr>
                </a:solidFill>
                <a:latin typeface="Work Sans" pitchFamily="2" charset="0"/>
              </a:rPr>
              <a:t>Barreras que limitan el acceso de la mujer a cargos claves</a:t>
            </a:r>
          </a:p>
          <a:p>
            <a:endParaRPr lang="es-CO" sz="1200" dirty="0">
              <a:solidFill>
                <a:schemeClr val="tx1">
                  <a:lumMod val="75000"/>
                  <a:lumOff val="25000"/>
                </a:schemeClr>
              </a:solidFill>
              <a:latin typeface="Work Sans" pitchFamily="2" charset="0"/>
            </a:endParaRPr>
          </a:p>
          <a:p>
            <a:r>
              <a:rPr lang="es-CO" sz="1200" dirty="0">
                <a:solidFill>
                  <a:schemeClr val="tx1">
                    <a:lumMod val="75000"/>
                    <a:lumOff val="25000"/>
                  </a:schemeClr>
                </a:solidFill>
                <a:latin typeface="Work Sans" pitchFamily="2" charset="0"/>
              </a:rPr>
              <a:t>El número de mujeres que cursas estudios superiores y cada vez más en disciplinas como ciencia, tecnología, ingenierías y matemáticas.   Sin embargo, las empresas prefieren contratar a hombres para este trabajo, ven a las mujeres como un problema</a:t>
            </a:r>
          </a:p>
          <a:p>
            <a:endParaRPr lang="es-CO" sz="1200" dirty="0">
              <a:solidFill>
                <a:schemeClr val="tx1">
                  <a:lumMod val="75000"/>
                  <a:lumOff val="25000"/>
                </a:schemeClr>
              </a:solidFill>
              <a:latin typeface="Work Sans" pitchFamily="2" charset="0"/>
            </a:endParaRPr>
          </a:p>
          <a:p>
            <a:endParaRPr lang="es-CO" sz="1200" dirty="0">
              <a:solidFill>
                <a:schemeClr val="tx1">
                  <a:lumMod val="75000"/>
                  <a:lumOff val="25000"/>
                </a:schemeClr>
              </a:solidFill>
              <a:latin typeface="Work Sans" pitchFamily="2" charset="0"/>
            </a:endParaRPr>
          </a:p>
          <a:p>
            <a:endParaRPr lang="es-CO" sz="1200" dirty="0">
              <a:solidFill>
                <a:schemeClr val="tx1">
                  <a:lumMod val="75000"/>
                  <a:lumOff val="25000"/>
                </a:schemeClr>
              </a:solidFill>
              <a:latin typeface="Work Sans" pitchFamily="2" charset="0"/>
            </a:endParaRPr>
          </a:p>
        </p:txBody>
      </p:sp>
      <p:sp>
        <p:nvSpPr>
          <p:cNvPr id="9" name="CuadroTexto 8">
            <a:extLst>
              <a:ext uri="{FF2B5EF4-FFF2-40B4-BE49-F238E27FC236}">
                <a16:creationId xmlns:a16="http://schemas.microsoft.com/office/drawing/2014/main" id="{DF7F0EC9-9CCA-464C-8296-5F9A2DFDE92C}"/>
              </a:ext>
            </a:extLst>
          </p:cNvPr>
          <p:cNvSpPr txBox="1"/>
          <p:nvPr/>
        </p:nvSpPr>
        <p:spPr>
          <a:xfrm>
            <a:off x="8828489" y="3263569"/>
            <a:ext cx="3115603" cy="2554545"/>
          </a:xfrm>
          <a:prstGeom prst="rect">
            <a:avLst/>
          </a:prstGeom>
          <a:noFill/>
        </p:spPr>
        <p:txBody>
          <a:bodyPr wrap="square" rtlCol="0">
            <a:spAutoFit/>
          </a:bodyPr>
          <a:lstStyle/>
          <a:p>
            <a:r>
              <a:rPr lang="es-ES" sz="2000" dirty="0">
                <a:solidFill>
                  <a:schemeClr val="bg1"/>
                </a:solidFill>
                <a:latin typeface="Work Sans" pitchFamily="2" charset="0"/>
              </a:rPr>
              <a:t>Una conclusión importante es que en gran medida el problema de</a:t>
            </a:r>
          </a:p>
          <a:p>
            <a:r>
              <a:rPr lang="es-ES" sz="2000" dirty="0">
                <a:solidFill>
                  <a:schemeClr val="bg1"/>
                </a:solidFill>
                <a:latin typeface="Work Sans" pitchFamily="2" charset="0"/>
              </a:rPr>
              <a:t>la inequidad de género requiere de un cambio cultural que trasciende al mundo del trabajo</a:t>
            </a:r>
            <a:endParaRPr lang="es-CO" sz="2000" dirty="0">
              <a:solidFill>
                <a:schemeClr val="bg1"/>
              </a:solidFill>
              <a:latin typeface="Work Sans" pitchFamily="2" charset="0"/>
            </a:endParaRPr>
          </a:p>
        </p:txBody>
      </p:sp>
      <p:pic>
        <p:nvPicPr>
          <p:cNvPr id="11" name="Picture 4" descr="A picture containing drawing&#10;&#10;Description automatically generated">
            <a:extLst>
              <a:ext uri="{FF2B5EF4-FFF2-40B4-BE49-F238E27FC236}">
                <a16:creationId xmlns:a16="http://schemas.microsoft.com/office/drawing/2014/main" id="{20315350-3BFA-4F08-84F0-3F9F1E35E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2" name="CuadroTexto 11">
            <a:extLst>
              <a:ext uri="{FF2B5EF4-FFF2-40B4-BE49-F238E27FC236}">
                <a16:creationId xmlns:a16="http://schemas.microsoft.com/office/drawing/2014/main" id="{5520B215-4E26-4AD5-A7FE-95E061EDAC2B}"/>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cxnSp>
        <p:nvCxnSpPr>
          <p:cNvPr id="13" name="Google Shape;217;p34">
            <a:extLst>
              <a:ext uri="{FF2B5EF4-FFF2-40B4-BE49-F238E27FC236}">
                <a16:creationId xmlns:a16="http://schemas.microsoft.com/office/drawing/2014/main" id="{71208E6E-C54F-4093-82C5-9FA4D566F2D6}"/>
              </a:ext>
            </a:extLst>
          </p:cNvPr>
          <p:cNvCxnSpPr>
            <a:cxnSpLocks/>
          </p:cNvCxnSpPr>
          <p:nvPr/>
        </p:nvCxnSpPr>
        <p:spPr>
          <a:xfrm>
            <a:off x="8933529" y="5954229"/>
            <a:ext cx="1695559" cy="0"/>
          </a:xfrm>
          <a:prstGeom prst="straightConnector1">
            <a:avLst/>
          </a:prstGeom>
          <a:noFill/>
          <a:ln w="76200" cap="flat" cmpd="sng">
            <a:solidFill>
              <a:srgbClr val="5B8BFF"/>
            </a:solidFill>
            <a:prstDash val="solid"/>
            <a:round/>
            <a:headEnd type="none" w="med" len="med"/>
            <a:tailEnd type="none" w="med" len="med"/>
          </a:ln>
        </p:spPr>
      </p:cxnSp>
      <p:cxnSp>
        <p:nvCxnSpPr>
          <p:cNvPr id="14" name="Conector recto 13">
            <a:extLst>
              <a:ext uri="{FF2B5EF4-FFF2-40B4-BE49-F238E27FC236}">
                <a16:creationId xmlns:a16="http://schemas.microsoft.com/office/drawing/2014/main" id="{2EAC09F3-D79A-4C73-89E7-53B2EB306A0A}"/>
              </a:ext>
            </a:extLst>
          </p:cNvPr>
          <p:cNvCxnSpPr/>
          <p:nvPr/>
        </p:nvCxnSpPr>
        <p:spPr>
          <a:xfrm>
            <a:off x="4347373" y="3263569"/>
            <a:ext cx="0" cy="304565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310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45775070-EF81-4FB7-BDDC-AD0F2E89F9A2}"/>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El dueño de Alibaba: Jack Ma, el hombre más rico de China">
            <a:extLst>
              <a:ext uri="{FF2B5EF4-FFF2-40B4-BE49-F238E27FC236}">
                <a16:creationId xmlns:a16="http://schemas.microsoft.com/office/drawing/2014/main" id="{373009E9-3E52-400F-9CDE-85A0FC84F9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05" r="8231" b="21301"/>
          <a:stretch/>
        </p:blipFill>
        <p:spPr bwMode="auto">
          <a:xfrm>
            <a:off x="5919195" y="0"/>
            <a:ext cx="6272805" cy="68688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 picture containing drawing&#10;&#10;Description automatically generated">
            <a:extLst>
              <a:ext uri="{FF2B5EF4-FFF2-40B4-BE49-F238E27FC236}">
                <a16:creationId xmlns:a16="http://schemas.microsoft.com/office/drawing/2014/main" id="{5DFF14C8-8417-4CBC-9277-3CA7AA5DA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1" name="CuadroTexto 10">
            <a:extLst>
              <a:ext uri="{FF2B5EF4-FFF2-40B4-BE49-F238E27FC236}">
                <a16:creationId xmlns:a16="http://schemas.microsoft.com/office/drawing/2014/main" id="{327B4F5D-5750-4BBE-A82B-2946DB00974A}"/>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grpSp>
        <p:nvGrpSpPr>
          <p:cNvPr id="17" name="Grupo 16">
            <a:extLst>
              <a:ext uri="{FF2B5EF4-FFF2-40B4-BE49-F238E27FC236}">
                <a16:creationId xmlns:a16="http://schemas.microsoft.com/office/drawing/2014/main" id="{455D043A-5514-4F09-B734-2A1E3DB66275}"/>
              </a:ext>
            </a:extLst>
          </p:cNvPr>
          <p:cNvGrpSpPr/>
          <p:nvPr/>
        </p:nvGrpSpPr>
        <p:grpSpPr>
          <a:xfrm>
            <a:off x="819959" y="1921162"/>
            <a:ext cx="4438118" cy="3015676"/>
            <a:chOff x="819959" y="1961259"/>
            <a:chExt cx="4438118" cy="3015676"/>
          </a:xfrm>
        </p:grpSpPr>
        <p:sp>
          <p:nvSpPr>
            <p:cNvPr id="15" name="CuadroTexto 14">
              <a:extLst>
                <a:ext uri="{FF2B5EF4-FFF2-40B4-BE49-F238E27FC236}">
                  <a16:creationId xmlns:a16="http://schemas.microsoft.com/office/drawing/2014/main" id="{C99069CC-A4B5-46F4-AE72-E73027F40830}"/>
                </a:ext>
              </a:extLst>
            </p:cNvPr>
            <p:cNvSpPr txBox="1"/>
            <p:nvPr/>
          </p:nvSpPr>
          <p:spPr>
            <a:xfrm>
              <a:off x="819959" y="4638381"/>
              <a:ext cx="3908573" cy="338554"/>
            </a:xfrm>
            <a:prstGeom prst="rect">
              <a:avLst/>
            </a:prstGeom>
            <a:noFill/>
          </p:spPr>
          <p:txBody>
            <a:bodyPr wrap="square" rtlCol="0">
              <a:spAutoFit/>
            </a:bodyPr>
            <a:lstStyle/>
            <a:p>
              <a:r>
                <a:rPr lang="en-US" sz="1600" dirty="0">
                  <a:solidFill>
                    <a:srgbClr val="3366CC"/>
                  </a:solidFill>
                  <a:latin typeface="Work Sans Black" pitchFamily="2" charset="0"/>
                </a:rPr>
                <a:t>Jack Ma, </a:t>
              </a:r>
              <a:r>
                <a:rPr lang="en-US" sz="1600" dirty="0" err="1">
                  <a:solidFill>
                    <a:srgbClr val="3366CC"/>
                  </a:solidFill>
                  <a:latin typeface="Work Sans Black" pitchFamily="2" charset="0"/>
                </a:rPr>
                <a:t>fundador</a:t>
              </a:r>
              <a:r>
                <a:rPr lang="en-US" sz="1600" dirty="0">
                  <a:solidFill>
                    <a:srgbClr val="3366CC"/>
                  </a:solidFill>
                  <a:latin typeface="Work Sans Black" pitchFamily="2" charset="0"/>
                </a:rPr>
                <a:t> de Alibaba</a:t>
              </a:r>
            </a:p>
          </p:txBody>
        </p:sp>
        <p:sp>
          <p:nvSpPr>
            <p:cNvPr id="16" name="CuadroTexto 15">
              <a:extLst>
                <a:ext uri="{FF2B5EF4-FFF2-40B4-BE49-F238E27FC236}">
                  <a16:creationId xmlns:a16="http://schemas.microsoft.com/office/drawing/2014/main" id="{853C63AE-3F49-47F7-A5C8-C496FB28ABBA}"/>
                </a:ext>
              </a:extLst>
            </p:cNvPr>
            <p:cNvSpPr txBox="1"/>
            <p:nvPr/>
          </p:nvSpPr>
          <p:spPr>
            <a:xfrm>
              <a:off x="819959" y="1961259"/>
              <a:ext cx="4438118" cy="2400657"/>
            </a:xfrm>
            <a:prstGeom prst="rect">
              <a:avLst/>
            </a:prstGeom>
            <a:noFill/>
          </p:spPr>
          <p:txBody>
            <a:bodyPr wrap="square" rtlCol="0">
              <a:spAutoFit/>
            </a:bodyPr>
            <a:lstStyle/>
            <a:p>
              <a:r>
                <a:rPr lang="es-CO" sz="3000" dirty="0">
                  <a:solidFill>
                    <a:schemeClr val="tx1">
                      <a:lumMod val="75000"/>
                      <a:lumOff val="25000"/>
                    </a:schemeClr>
                  </a:solidFill>
                  <a:latin typeface="Work Sans" pitchFamily="2" charset="0"/>
                </a:rPr>
                <a:t>“Si quiere una empresa exitosa, que opere con sabiduría, entonces las mujeres son lo mejor”</a:t>
              </a:r>
              <a:endParaRPr lang="es-ES" sz="3000" dirty="0">
                <a:solidFill>
                  <a:schemeClr val="tx1">
                    <a:lumMod val="75000"/>
                    <a:lumOff val="25000"/>
                  </a:schemeClr>
                </a:solidFill>
                <a:latin typeface="Work Sans" pitchFamily="2" charset="0"/>
              </a:endParaRPr>
            </a:p>
          </p:txBody>
        </p:sp>
        <p:cxnSp>
          <p:nvCxnSpPr>
            <p:cNvPr id="18" name="Google Shape;217;p34">
              <a:extLst>
                <a:ext uri="{FF2B5EF4-FFF2-40B4-BE49-F238E27FC236}">
                  <a16:creationId xmlns:a16="http://schemas.microsoft.com/office/drawing/2014/main" id="{70805983-1081-4DC9-8AF7-2ACEC2CA89D7}"/>
                </a:ext>
              </a:extLst>
            </p:cNvPr>
            <p:cNvCxnSpPr>
              <a:cxnSpLocks/>
            </p:cNvCxnSpPr>
            <p:nvPr/>
          </p:nvCxnSpPr>
          <p:spPr>
            <a:xfrm>
              <a:off x="937405" y="4476369"/>
              <a:ext cx="1695559" cy="0"/>
            </a:xfrm>
            <a:prstGeom prst="straightConnector1">
              <a:avLst/>
            </a:prstGeom>
            <a:noFill/>
            <a:ln w="76200" cap="flat" cmpd="sng">
              <a:solidFill>
                <a:schemeClr val="accent1"/>
              </a:solidFill>
              <a:prstDash val="solid"/>
              <a:round/>
              <a:headEnd type="none" w="med" len="med"/>
              <a:tailEnd type="none" w="med" len="med"/>
            </a:ln>
          </p:spPr>
        </p:cxnSp>
      </p:grpSp>
    </p:spTree>
    <p:extLst>
      <p:ext uri="{BB962C8B-B14F-4D97-AF65-F5344CB8AC3E}">
        <p14:creationId xmlns:p14="http://schemas.microsoft.com/office/powerpoint/2010/main" val="196694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9FA5F077-56EE-4F26-9DE1-E4C04DD31AF5}"/>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7569D4A9-3376-4EFC-B430-804FEA4743E7}"/>
              </a:ext>
            </a:extLst>
          </p:cNvPr>
          <p:cNvPicPr>
            <a:picLocks noChangeAspect="1"/>
          </p:cNvPicPr>
          <p:nvPr/>
        </p:nvPicPr>
        <p:blipFill>
          <a:blip r:embed="rId2"/>
          <a:stretch>
            <a:fillRect/>
          </a:stretch>
        </p:blipFill>
        <p:spPr>
          <a:xfrm>
            <a:off x="1" y="62630"/>
            <a:ext cx="7259782" cy="6795371"/>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F3362BA3-6824-404E-99DD-458D7FF81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grpSp>
        <p:nvGrpSpPr>
          <p:cNvPr id="12" name="Grupo 11">
            <a:extLst>
              <a:ext uri="{FF2B5EF4-FFF2-40B4-BE49-F238E27FC236}">
                <a16:creationId xmlns:a16="http://schemas.microsoft.com/office/drawing/2014/main" id="{D4DC141B-4ECB-4284-80CF-748C78BE40F5}"/>
              </a:ext>
            </a:extLst>
          </p:cNvPr>
          <p:cNvGrpSpPr/>
          <p:nvPr/>
        </p:nvGrpSpPr>
        <p:grpSpPr>
          <a:xfrm>
            <a:off x="7583054" y="2256717"/>
            <a:ext cx="4322619" cy="2344567"/>
            <a:chOff x="7583054" y="1988849"/>
            <a:chExt cx="4322619" cy="2344567"/>
          </a:xfrm>
        </p:grpSpPr>
        <p:sp>
          <p:nvSpPr>
            <p:cNvPr id="6" name="CuadroTexto 5">
              <a:extLst>
                <a:ext uri="{FF2B5EF4-FFF2-40B4-BE49-F238E27FC236}">
                  <a16:creationId xmlns:a16="http://schemas.microsoft.com/office/drawing/2014/main" id="{01D2D283-7E06-4C9A-9FF0-5EFA11FCC33D}"/>
                </a:ext>
              </a:extLst>
            </p:cNvPr>
            <p:cNvSpPr txBox="1"/>
            <p:nvPr/>
          </p:nvSpPr>
          <p:spPr>
            <a:xfrm>
              <a:off x="7583054" y="1988849"/>
              <a:ext cx="4322619" cy="2246769"/>
            </a:xfrm>
            <a:prstGeom prst="rect">
              <a:avLst/>
            </a:prstGeom>
            <a:noFill/>
          </p:spPr>
          <p:txBody>
            <a:bodyPr wrap="square" rtlCol="0">
              <a:spAutoFit/>
            </a:bodyPr>
            <a:lstStyle/>
            <a:p>
              <a:r>
                <a:rPr lang="es-CO" sz="2000" dirty="0">
                  <a:solidFill>
                    <a:schemeClr val="tx1">
                      <a:lumMod val="75000"/>
                      <a:lumOff val="25000"/>
                    </a:schemeClr>
                  </a:solidFill>
                  <a:latin typeface="Work Sans" pitchFamily="2" charset="0"/>
                </a:rPr>
                <a:t>En todo el mundo hemos logrado avances muy importantes en la reivindicación de nuestros derechos y nos desempeñamos  con éxito en todas las esferas públicas y privadas</a:t>
              </a:r>
            </a:p>
          </p:txBody>
        </p:sp>
        <p:cxnSp>
          <p:nvCxnSpPr>
            <p:cNvPr id="8" name="Google Shape;217;p34">
              <a:extLst>
                <a:ext uri="{FF2B5EF4-FFF2-40B4-BE49-F238E27FC236}">
                  <a16:creationId xmlns:a16="http://schemas.microsoft.com/office/drawing/2014/main" id="{921197E6-D582-4A22-9F31-0AF0B15F52C2}"/>
                </a:ext>
              </a:extLst>
            </p:cNvPr>
            <p:cNvCxnSpPr>
              <a:cxnSpLocks/>
            </p:cNvCxnSpPr>
            <p:nvPr/>
          </p:nvCxnSpPr>
          <p:spPr>
            <a:xfrm>
              <a:off x="7674578" y="4333416"/>
              <a:ext cx="1695559" cy="0"/>
            </a:xfrm>
            <a:prstGeom prst="straightConnector1">
              <a:avLst/>
            </a:prstGeom>
            <a:noFill/>
            <a:ln w="76200" cap="flat" cmpd="sng">
              <a:solidFill>
                <a:schemeClr val="accent1"/>
              </a:solidFill>
              <a:prstDash val="solid"/>
              <a:round/>
              <a:headEnd type="none" w="med" len="med"/>
              <a:tailEnd type="none" w="med" len="med"/>
            </a:ln>
          </p:spPr>
        </p:cxnSp>
      </p:grpSp>
    </p:spTree>
    <p:extLst>
      <p:ext uri="{BB962C8B-B14F-4D97-AF65-F5344CB8AC3E}">
        <p14:creationId xmlns:p14="http://schemas.microsoft.com/office/powerpoint/2010/main" val="168905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ector recto 26">
            <a:extLst>
              <a:ext uri="{FF2B5EF4-FFF2-40B4-BE49-F238E27FC236}">
                <a16:creationId xmlns:a16="http://schemas.microsoft.com/office/drawing/2014/main" id="{C9501DAD-95C5-4F8C-BA85-9824024E4C59}"/>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0386D8A4-4982-4F68-8D17-D9D127B19746}"/>
              </a:ext>
            </a:extLst>
          </p:cNvPr>
          <p:cNvSpPr/>
          <p:nvPr/>
        </p:nvSpPr>
        <p:spPr>
          <a:xfrm>
            <a:off x="6169891" y="4835015"/>
            <a:ext cx="6022109" cy="2031317"/>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58D2D744-6C6F-45E3-A636-E39C3D2F264A}"/>
              </a:ext>
            </a:extLst>
          </p:cNvPr>
          <p:cNvPicPr>
            <a:picLocks noChangeAspect="1"/>
          </p:cNvPicPr>
          <p:nvPr/>
        </p:nvPicPr>
        <p:blipFill>
          <a:blip r:embed="rId2"/>
          <a:stretch>
            <a:fillRect/>
          </a:stretch>
        </p:blipFill>
        <p:spPr>
          <a:xfrm>
            <a:off x="2345698" y="2094180"/>
            <a:ext cx="5439286" cy="2293289"/>
          </a:xfrm>
          <a:prstGeom prst="rect">
            <a:avLst/>
          </a:prstGeom>
        </p:spPr>
      </p:pic>
      <p:sp>
        <p:nvSpPr>
          <p:cNvPr id="11" name="CuadroTexto 10">
            <a:extLst>
              <a:ext uri="{FF2B5EF4-FFF2-40B4-BE49-F238E27FC236}">
                <a16:creationId xmlns:a16="http://schemas.microsoft.com/office/drawing/2014/main" id="{C72A0134-9AFF-4CB9-83E1-776EA02E786F}"/>
              </a:ext>
            </a:extLst>
          </p:cNvPr>
          <p:cNvSpPr txBox="1"/>
          <p:nvPr/>
        </p:nvSpPr>
        <p:spPr>
          <a:xfrm>
            <a:off x="2441474" y="1740882"/>
            <a:ext cx="6852863" cy="369332"/>
          </a:xfrm>
          <a:prstGeom prst="rect">
            <a:avLst/>
          </a:prstGeom>
          <a:noFill/>
        </p:spPr>
        <p:txBody>
          <a:bodyPr wrap="square" rtlCol="0">
            <a:spAutoFit/>
          </a:bodyPr>
          <a:lstStyle/>
          <a:p>
            <a:r>
              <a:rPr lang="es-CO" dirty="0">
                <a:latin typeface="Work Sans" pitchFamily="2" charset="0"/>
              </a:rPr>
              <a:t>Estado de las brechas de género, 2020,   Mundo</a:t>
            </a:r>
          </a:p>
        </p:txBody>
      </p:sp>
      <p:sp>
        <p:nvSpPr>
          <p:cNvPr id="12" name="CuadroTexto 11">
            <a:extLst>
              <a:ext uri="{FF2B5EF4-FFF2-40B4-BE49-F238E27FC236}">
                <a16:creationId xmlns:a16="http://schemas.microsoft.com/office/drawing/2014/main" id="{9613BFBC-BFE7-4CF4-BC04-D448BD9DB689}"/>
              </a:ext>
            </a:extLst>
          </p:cNvPr>
          <p:cNvSpPr txBox="1"/>
          <p:nvPr/>
        </p:nvSpPr>
        <p:spPr>
          <a:xfrm>
            <a:off x="1181860" y="2360772"/>
            <a:ext cx="1232899" cy="338554"/>
          </a:xfrm>
          <a:prstGeom prst="rect">
            <a:avLst/>
          </a:prstGeom>
          <a:noFill/>
        </p:spPr>
        <p:txBody>
          <a:bodyPr wrap="square" rtlCol="0">
            <a:spAutoFit/>
          </a:bodyPr>
          <a:lstStyle/>
          <a:p>
            <a:r>
              <a:rPr lang="es-CO" sz="1600" dirty="0">
                <a:latin typeface="Work Sans" pitchFamily="2" charset="0"/>
              </a:rPr>
              <a:t>Global</a:t>
            </a:r>
          </a:p>
        </p:txBody>
      </p:sp>
      <p:sp>
        <p:nvSpPr>
          <p:cNvPr id="14" name="CuadroTexto 13">
            <a:extLst>
              <a:ext uri="{FF2B5EF4-FFF2-40B4-BE49-F238E27FC236}">
                <a16:creationId xmlns:a16="http://schemas.microsoft.com/office/drawing/2014/main" id="{AD3D66D9-5EE8-4447-B450-DB5B33C6C827}"/>
              </a:ext>
            </a:extLst>
          </p:cNvPr>
          <p:cNvSpPr txBox="1"/>
          <p:nvPr/>
        </p:nvSpPr>
        <p:spPr>
          <a:xfrm>
            <a:off x="1181860" y="2706119"/>
            <a:ext cx="1232899" cy="338554"/>
          </a:xfrm>
          <a:prstGeom prst="rect">
            <a:avLst/>
          </a:prstGeom>
          <a:noFill/>
        </p:spPr>
        <p:txBody>
          <a:bodyPr wrap="square" rtlCol="0">
            <a:spAutoFit/>
          </a:bodyPr>
          <a:lstStyle/>
          <a:p>
            <a:r>
              <a:rPr lang="es-CO" sz="1600" dirty="0">
                <a:latin typeface="Work Sans" pitchFamily="2" charset="0"/>
              </a:rPr>
              <a:t>Educación</a:t>
            </a:r>
          </a:p>
        </p:txBody>
      </p:sp>
      <p:sp>
        <p:nvSpPr>
          <p:cNvPr id="16" name="CuadroTexto 15">
            <a:extLst>
              <a:ext uri="{FF2B5EF4-FFF2-40B4-BE49-F238E27FC236}">
                <a16:creationId xmlns:a16="http://schemas.microsoft.com/office/drawing/2014/main" id="{4BBB85EE-4C8B-4152-A935-5C44AAB1C931}"/>
              </a:ext>
            </a:extLst>
          </p:cNvPr>
          <p:cNvSpPr txBox="1"/>
          <p:nvPr/>
        </p:nvSpPr>
        <p:spPr>
          <a:xfrm>
            <a:off x="1181860" y="3076633"/>
            <a:ext cx="2079488" cy="338554"/>
          </a:xfrm>
          <a:prstGeom prst="rect">
            <a:avLst/>
          </a:prstGeom>
          <a:noFill/>
        </p:spPr>
        <p:txBody>
          <a:bodyPr wrap="square" rtlCol="0">
            <a:spAutoFit/>
          </a:bodyPr>
          <a:lstStyle/>
          <a:p>
            <a:r>
              <a:rPr lang="es-CO" sz="1600" dirty="0">
                <a:latin typeface="Work Sans" pitchFamily="2" charset="0"/>
              </a:rPr>
              <a:t>Salud</a:t>
            </a:r>
          </a:p>
        </p:txBody>
      </p:sp>
      <p:sp>
        <p:nvSpPr>
          <p:cNvPr id="18" name="CuadroTexto 17">
            <a:extLst>
              <a:ext uri="{FF2B5EF4-FFF2-40B4-BE49-F238E27FC236}">
                <a16:creationId xmlns:a16="http://schemas.microsoft.com/office/drawing/2014/main" id="{DCAC28F1-3D8E-4EB1-960D-6CE1D1FD1098}"/>
              </a:ext>
            </a:extLst>
          </p:cNvPr>
          <p:cNvSpPr txBox="1"/>
          <p:nvPr/>
        </p:nvSpPr>
        <p:spPr>
          <a:xfrm>
            <a:off x="1181860" y="3396813"/>
            <a:ext cx="2079488" cy="338554"/>
          </a:xfrm>
          <a:prstGeom prst="rect">
            <a:avLst/>
          </a:prstGeom>
          <a:noFill/>
        </p:spPr>
        <p:txBody>
          <a:bodyPr wrap="square" rtlCol="0">
            <a:spAutoFit/>
          </a:bodyPr>
          <a:lstStyle/>
          <a:p>
            <a:r>
              <a:rPr lang="es-CO" sz="1600" dirty="0">
                <a:latin typeface="Work Sans" pitchFamily="2" charset="0"/>
              </a:rPr>
              <a:t>Economía</a:t>
            </a:r>
          </a:p>
        </p:txBody>
      </p:sp>
      <p:sp>
        <p:nvSpPr>
          <p:cNvPr id="20" name="CuadroTexto 19">
            <a:extLst>
              <a:ext uri="{FF2B5EF4-FFF2-40B4-BE49-F238E27FC236}">
                <a16:creationId xmlns:a16="http://schemas.microsoft.com/office/drawing/2014/main" id="{10145732-C224-404E-B9B8-51CC656781F4}"/>
              </a:ext>
            </a:extLst>
          </p:cNvPr>
          <p:cNvSpPr txBox="1"/>
          <p:nvPr/>
        </p:nvSpPr>
        <p:spPr>
          <a:xfrm>
            <a:off x="1181860" y="3733771"/>
            <a:ext cx="2079488" cy="338554"/>
          </a:xfrm>
          <a:prstGeom prst="rect">
            <a:avLst/>
          </a:prstGeom>
          <a:noFill/>
        </p:spPr>
        <p:txBody>
          <a:bodyPr wrap="square" rtlCol="0">
            <a:spAutoFit/>
          </a:bodyPr>
          <a:lstStyle/>
          <a:p>
            <a:r>
              <a:rPr lang="es-CO" sz="1600" dirty="0">
                <a:latin typeface="Work Sans" pitchFamily="2" charset="0"/>
              </a:rPr>
              <a:t>Política</a:t>
            </a:r>
          </a:p>
        </p:txBody>
      </p:sp>
      <p:sp>
        <p:nvSpPr>
          <p:cNvPr id="22" name="CuadroTexto 21">
            <a:extLst>
              <a:ext uri="{FF2B5EF4-FFF2-40B4-BE49-F238E27FC236}">
                <a16:creationId xmlns:a16="http://schemas.microsoft.com/office/drawing/2014/main" id="{BD57339C-0AA6-47DF-A4C6-50C7BBD1A258}"/>
              </a:ext>
            </a:extLst>
          </p:cNvPr>
          <p:cNvSpPr txBox="1"/>
          <p:nvPr/>
        </p:nvSpPr>
        <p:spPr>
          <a:xfrm>
            <a:off x="8420457" y="2370559"/>
            <a:ext cx="1252057" cy="338554"/>
          </a:xfrm>
          <a:prstGeom prst="rect">
            <a:avLst/>
          </a:prstGeom>
          <a:noFill/>
        </p:spPr>
        <p:txBody>
          <a:bodyPr wrap="square" rtlCol="0">
            <a:spAutoFit/>
          </a:bodyPr>
          <a:lstStyle/>
          <a:p>
            <a:r>
              <a:rPr lang="es-CO" sz="1600" dirty="0">
                <a:latin typeface="Work Sans" pitchFamily="2" charset="0"/>
              </a:rPr>
              <a:t>99,5</a:t>
            </a:r>
          </a:p>
        </p:txBody>
      </p:sp>
      <p:sp>
        <p:nvSpPr>
          <p:cNvPr id="24" name="CuadroTexto 23">
            <a:extLst>
              <a:ext uri="{FF2B5EF4-FFF2-40B4-BE49-F238E27FC236}">
                <a16:creationId xmlns:a16="http://schemas.microsoft.com/office/drawing/2014/main" id="{C191E5B5-1186-486F-84DA-E8435A3FEA9B}"/>
              </a:ext>
            </a:extLst>
          </p:cNvPr>
          <p:cNvSpPr txBox="1"/>
          <p:nvPr/>
        </p:nvSpPr>
        <p:spPr>
          <a:xfrm>
            <a:off x="8413466" y="2673961"/>
            <a:ext cx="1252057" cy="338554"/>
          </a:xfrm>
          <a:prstGeom prst="rect">
            <a:avLst/>
          </a:prstGeom>
          <a:noFill/>
        </p:spPr>
        <p:txBody>
          <a:bodyPr wrap="square" rtlCol="0">
            <a:spAutoFit/>
          </a:bodyPr>
          <a:lstStyle/>
          <a:p>
            <a:r>
              <a:rPr lang="es-CO" sz="1600" dirty="0">
                <a:latin typeface="Work Sans" pitchFamily="2" charset="0"/>
              </a:rPr>
              <a:t>12,0</a:t>
            </a:r>
          </a:p>
        </p:txBody>
      </p:sp>
      <p:sp>
        <p:nvSpPr>
          <p:cNvPr id="26" name="CuadroTexto 25">
            <a:extLst>
              <a:ext uri="{FF2B5EF4-FFF2-40B4-BE49-F238E27FC236}">
                <a16:creationId xmlns:a16="http://schemas.microsoft.com/office/drawing/2014/main" id="{03B7E773-5C5C-4AD4-A9E9-FBC7B02A30BF}"/>
              </a:ext>
            </a:extLst>
          </p:cNvPr>
          <p:cNvSpPr txBox="1"/>
          <p:nvPr/>
        </p:nvSpPr>
        <p:spPr>
          <a:xfrm>
            <a:off x="8330974" y="3304534"/>
            <a:ext cx="1252057" cy="338554"/>
          </a:xfrm>
          <a:prstGeom prst="rect">
            <a:avLst/>
          </a:prstGeom>
          <a:noFill/>
        </p:spPr>
        <p:txBody>
          <a:bodyPr wrap="square" rtlCol="0">
            <a:spAutoFit/>
          </a:bodyPr>
          <a:lstStyle/>
          <a:p>
            <a:r>
              <a:rPr lang="es-CO" sz="1600" dirty="0">
                <a:latin typeface="Work Sans" pitchFamily="2" charset="0"/>
              </a:rPr>
              <a:t>257,0</a:t>
            </a:r>
          </a:p>
        </p:txBody>
      </p:sp>
      <p:sp>
        <p:nvSpPr>
          <p:cNvPr id="28" name="CuadroTexto 27">
            <a:extLst>
              <a:ext uri="{FF2B5EF4-FFF2-40B4-BE49-F238E27FC236}">
                <a16:creationId xmlns:a16="http://schemas.microsoft.com/office/drawing/2014/main" id="{C7FF60FE-71CA-453D-9328-AECE186A01B6}"/>
              </a:ext>
            </a:extLst>
          </p:cNvPr>
          <p:cNvSpPr txBox="1"/>
          <p:nvPr/>
        </p:nvSpPr>
        <p:spPr>
          <a:xfrm>
            <a:off x="8332372" y="3607936"/>
            <a:ext cx="1252057" cy="338554"/>
          </a:xfrm>
          <a:prstGeom prst="rect">
            <a:avLst/>
          </a:prstGeom>
          <a:noFill/>
        </p:spPr>
        <p:txBody>
          <a:bodyPr wrap="square" rtlCol="0">
            <a:spAutoFit/>
          </a:bodyPr>
          <a:lstStyle/>
          <a:p>
            <a:r>
              <a:rPr lang="es-CO" sz="1600" dirty="0">
                <a:latin typeface="Work Sans" pitchFamily="2" charset="0"/>
              </a:rPr>
              <a:t>  94,5</a:t>
            </a:r>
          </a:p>
        </p:txBody>
      </p:sp>
      <p:sp>
        <p:nvSpPr>
          <p:cNvPr id="29" name="CuadroTexto 28">
            <a:extLst>
              <a:ext uri="{FF2B5EF4-FFF2-40B4-BE49-F238E27FC236}">
                <a16:creationId xmlns:a16="http://schemas.microsoft.com/office/drawing/2014/main" id="{FA751898-56CA-4462-83F9-0EDA59EFCEDF}"/>
              </a:ext>
            </a:extLst>
          </p:cNvPr>
          <p:cNvSpPr txBox="1"/>
          <p:nvPr/>
        </p:nvSpPr>
        <p:spPr>
          <a:xfrm>
            <a:off x="9294337" y="2150372"/>
            <a:ext cx="2378702" cy="2031325"/>
          </a:xfrm>
          <a:prstGeom prst="rect">
            <a:avLst/>
          </a:prstGeom>
          <a:noFill/>
        </p:spPr>
        <p:txBody>
          <a:bodyPr wrap="square" rtlCol="0">
            <a:spAutoFit/>
          </a:bodyPr>
          <a:lstStyle/>
          <a:p>
            <a:r>
              <a:rPr lang="es-CO" i="1" dirty="0">
                <a:latin typeface="Work Sans" pitchFamily="2" charset="0"/>
              </a:rPr>
              <a:t>Años que nos tomará cerrar la brecha si avanzamos al ritmo que lo hemos hecho en los últimos 15 años</a:t>
            </a:r>
          </a:p>
        </p:txBody>
      </p:sp>
      <p:cxnSp>
        <p:nvCxnSpPr>
          <p:cNvPr id="32" name="Conector recto 31">
            <a:extLst>
              <a:ext uri="{FF2B5EF4-FFF2-40B4-BE49-F238E27FC236}">
                <a16:creationId xmlns:a16="http://schemas.microsoft.com/office/drawing/2014/main" id="{5D486BFD-4792-4B26-8FE5-576EC110641F}"/>
              </a:ext>
            </a:extLst>
          </p:cNvPr>
          <p:cNvCxnSpPr>
            <a:cxnSpLocks/>
            <a:endCxn id="28" idx="1"/>
          </p:cNvCxnSpPr>
          <p:nvPr/>
        </p:nvCxnSpPr>
        <p:spPr>
          <a:xfrm>
            <a:off x="8319948" y="2557760"/>
            <a:ext cx="12424" cy="121945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DD4FB4F4-751B-46F1-BA10-A2A21EC473CE}"/>
              </a:ext>
            </a:extLst>
          </p:cNvPr>
          <p:cNvCxnSpPr/>
          <p:nvPr/>
        </p:nvCxnSpPr>
        <p:spPr>
          <a:xfrm>
            <a:off x="7657799" y="2546519"/>
            <a:ext cx="67317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9EBF90FE-BE45-4F80-BF70-8D7E486B0A3D}"/>
              </a:ext>
            </a:extLst>
          </p:cNvPr>
          <p:cNvCxnSpPr/>
          <p:nvPr/>
        </p:nvCxnSpPr>
        <p:spPr>
          <a:xfrm>
            <a:off x="7642038" y="2856572"/>
            <a:ext cx="67317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A552218-4219-4208-8E24-F5EC984E8E74}"/>
              </a:ext>
            </a:extLst>
          </p:cNvPr>
          <p:cNvCxnSpPr/>
          <p:nvPr/>
        </p:nvCxnSpPr>
        <p:spPr>
          <a:xfrm>
            <a:off x="7657808" y="3481938"/>
            <a:ext cx="67317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1F63A39D-7C79-4DFE-B253-F7469F4802AC}"/>
              </a:ext>
            </a:extLst>
          </p:cNvPr>
          <p:cNvCxnSpPr/>
          <p:nvPr/>
        </p:nvCxnSpPr>
        <p:spPr>
          <a:xfrm>
            <a:off x="7652558" y="3802501"/>
            <a:ext cx="67317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5B2C3266-D7E3-49DD-BB9E-E12B9BC9144B}"/>
              </a:ext>
            </a:extLst>
          </p:cNvPr>
          <p:cNvSpPr txBox="1"/>
          <p:nvPr/>
        </p:nvSpPr>
        <p:spPr>
          <a:xfrm>
            <a:off x="2299141" y="4308180"/>
            <a:ext cx="7131232" cy="276999"/>
          </a:xfrm>
          <a:prstGeom prst="rect">
            <a:avLst/>
          </a:prstGeom>
          <a:noFill/>
        </p:spPr>
        <p:txBody>
          <a:bodyPr wrap="square" rtlCol="0">
            <a:spAutoFit/>
          </a:bodyPr>
          <a:lstStyle/>
          <a:p>
            <a:r>
              <a:rPr lang="es-CO" sz="1200" dirty="0">
                <a:latin typeface="Work Sans" pitchFamily="2" charset="0"/>
              </a:rPr>
              <a:t>Fuente: Global </a:t>
            </a:r>
            <a:r>
              <a:rPr lang="es-CO" sz="1200" dirty="0" err="1">
                <a:latin typeface="Work Sans" pitchFamily="2" charset="0"/>
              </a:rPr>
              <a:t>Gender</a:t>
            </a:r>
            <a:r>
              <a:rPr lang="es-CO" sz="1200" dirty="0">
                <a:latin typeface="Work Sans" pitchFamily="2" charset="0"/>
              </a:rPr>
              <a:t> Gap, </a:t>
            </a:r>
            <a:r>
              <a:rPr lang="es-CO" sz="1200" dirty="0" err="1">
                <a:latin typeface="Work Sans" pitchFamily="2" charset="0"/>
              </a:rPr>
              <a:t>Report</a:t>
            </a:r>
            <a:r>
              <a:rPr lang="es-CO" sz="1200" dirty="0">
                <a:latin typeface="Work Sans" pitchFamily="2" charset="0"/>
              </a:rPr>
              <a:t> 2020.  WEF.  Medición en 153 países</a:t>
            </a:r>
          </a:p>
        </p:txBody>
      </p:sp>
      <p:sp>
        <p:nvSpPr>
          <p:cNvPr id="43" name="CuadroTexto 42">
            <a:extLst>
              <a:ext uri="{FF2B5EF4-FFF2-40B4-BE49-F238E27FC236}">
                <a16:creationId xmlns:a16="http://schemas.microsoft.com/office/drawing/2014/main" id="{3FA3823F-F2E9-4B6D-BE36-07FE0127BD52}"/>
              </a:ext>
            </a:extLst>
          </p:cNvPr>
          <p:cNvSpPr txBox="1"/>
          <p:nvPr/>
        </p:nvSpPr>
        <p:spPr>
          <a:xfrm>
            <a:off x="6410861" y="5024765"/>
            <a:ext cx="5549090" cy="830997"/>
          </a:xfrm>
          <a:prstGeom prst="rect">
            <a:avLst/>
          </a:prstGeom>
          <a:noFill/>
        </p:spPr>
        <p:txBody>
          <a:bodyPr wrap="square" rtlCol="0">
            <a:spAutoFit/>
          </a:bodyPr>
          <a:lstStyle/>
          <a:p>
            <a:r>
              <a:rPr lang="es-CO" sz="2400" dirty="0">
                <a:solidFill>
                  <a:schemeClr val="bg1"/>
                </a:solidFill>
                <a:latin typeface="Work Sans" pitchFamily="2" charset="0"/>
              </a:rPr>
              <a:t>No podemos esperar, tenemos que acelerar la reducción de brechas</a:t>
            </a:r>
          </a:p>
        </p:txBody>
      </p:sp>
      <p:pic>
        <p:nvPicPr>
          <p:cNvPr id="23" name="Picture 4" descr="A picture containing drawing&#10;&#10;Description automatically generated">
            <a:extLst>
              <a:ext uri="{FF2B5EF4-FFF2-40B4-BE49-F238E27FC236}">
                <a16:creationId xmlns:a16="http://schemas.microsoft.com/office/drawing/2014/main" id="{DA03952B-7387-4169-BBB4-E4B6B95C7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25" name="CuadroTexto 24">
            <a:extLst>
              <a:ext uri="{FF2B5EF4-FFF2-40B4-BE49-F238E27FC236}">
                <a16:creationId xmlns:a16="http://schemas.microsoft.com/office/drawing/2014/main" id="{46DB6E49-A6A7-4EB7-8A5B-81709A4B76A6}"/>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sp>
        <p:nvSpPr>
          <p:cNvPr id="2" name="CuadroTexto 1">
            <a:extLst>
              <a:ext uri="{FF2B5EF4-FFF2-40B4-BE49-F238E27FC236}">
                <a16:creationId xmlns:a16="http://schemas.microsoft.com/office/drawing/2014/main" id="{3FF8F30F-C1E9-44B9-8AFF-7BE798B16288}"/>
              </a:ext>
            </a:extLst>
          </p:cNvPr>
          <p:cNvSpPr txBox="1"/>
          <p:nvPr/>
        </p:nvSpPr>
        <p:spPr>
          <a:xfrm>
            <a:off x="178964" y="141501"/>
            <a:ext cx="5881599" cy="1200329"/>
          </a:xfrm>
          <a:prstGeom prst="rect">
            <a:avLst/>
          </a:prstGeom>
          <a:noFill/>
        </p:spPr>
        <p:txBody>
          <a:bodyPr wrap="square" rtlCol="0">
            <a:spAutoFit/>
          </a:bodyPr>
          <a:lstStyle/>
          <a:p>
            <a:r>
              <a:rPr lang="es-CO" sz="2400" b="1" dirty="0">
                <a:solidFill>
                  <a:srgbClr val="006FC5"/>
                </a:solidFill>
                <a:latin typeface="Work Sans" pitchFamily="2" charset="0"/>
              </a:rPr>
              <a:t>Sin embargo, falta mucho camino por recorrer para cerrar las brechas de equidad de género….</a:t>
            </a:r>
          </a:p>
        </p:txBody>
      </p:sp>
      <p:cxnSp>
        <p:nvCxnSpPr>
          <p:cNvPr id="31" name="Google Shape;217;p34">
            <a:extLst>
              <a:ext uri="{FF2B5EF4-FFF2-40B4-BE49-F238E27FC236}">
                <a16:creationId xmlns:a16="http://schemas.microsoft.com/office/drawing/2014/main" id="{62C25303-D724-4739-BD35-DAFEA1CD1232}"/>
              </a:ext>
            </a:extLst>
          </p:cNvPr>
          <p:cNvCxnSpPr>
            <a:cxnSpLocks/>
          </p:cNvCxnSpPr>
          <p:nvPr/>
        </p:nvCxnSpPr>
        <p:spPr>
          <a:xfrm>
            <a:off x="6532074" y="5935756"/>
            <a:ext cx="1695559" cy="0"/>
          </a:xfrm>
          <a:prstGeom prst="straightConnector1">
            <a:avLst/>
          </a:prstGeom>
          <a:noFill/>
          <a:ln w="76200" cap="flat" cmpd="sng">
            <a:solidFill>
              <a:srgbClr val="5B8BFF"/>
            </a:solidFill>
            <a:prstDash val="solid"/>
            <a:round/>
            <a:headEnd type="none" w="med" len="med"/>
            <a:tailEnd type="none" w="med" len="med"/>
          </a:ln>
        </p:spPr>
      </p:cxnSp>
    </p:spTree>
    <p:extLst>
      <p:ext uri="{BB962C8B-B14F-4D97-AF65-F5344CB8AC3E}">
        <p14:creationId xmlns:p14="http://schemas.microsoft.com/office/powerpoint/2010/main" val="48781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5A8C8E1-79FA-4128-B5AA-A373DB05A2A1}"/>
              </a:ext>
            </a:extLst>
          </p:cNvPr>
          <p:cNvSpPr/>
          <p:nvPr/>
        </p:nvSpPr>
        <p:spPr>
          <a:xfrm>
            <a:off x="7148944" y="1"/>
            <a:ext cx="5043055" cy="685800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D920CF91-60F4-43CC-BF4E-EE5FA24AD7B5}"/>
              </a:ext>
            </a:extLst>
          </p:cNvPr>
          <p:cNvGrpSpPr/>
          <p:nvPr/>
        </p:nvGrpSpPr>
        <p:grpSpPr>
          <a:xfrm>
            <a:off x="725406" y="2307846"/>
            <a:ext cx="5749693" cy="3456187"/>
            <a:chOff x="725406" y="2723481"/>
            <a:chExt cx="5749693" cy="3456187"/>
          </a:xfrm>
        </p:grpSpPr>
        <p:pic>
          <p:nvPicPr>
            <p:cNvPr id="17" name="Imagen 16">
              <a:extLst>
                <a:ext uri="{FF2B5EF4-FFF2-40B4-BE49-F238E27FC236}">
                  <a16:creationId xmlns:a16="http://schemas.microsoft.com/office/drawing/2014/main" id="{20BDABEE-269E-4803-A16E-ADFA818D319F}"/>
                </a:ext>
              </a:extLst>
            </p:cNvPr>
            <p:cNvPicPr>
              <a:picLocks noChangeAspect="1"/>
            </p:cNvPicPr>
            <p:nvPr/>
          </p:nvPicPr>
          <p:blipFill>
            <a:blip r:embed="rId2">
              <a:duotone>
                <a:schemeClr val="accent1">
                  <a:shade val="45000"/>
                  <a:satMod val="135000"/>
                </a:schemeClr>
                <a:prstClr val="white"/>
              </a:duotone>
            </a:blip>
            <a:stretch>
              <a:fillRect/>
            </a:stretch>
          </p:blipFill>
          <p:spPr>
            <a:xfrm>
              <a:off x="725406" y="2723481"/>
              <a:ext cx="5749693" cy="3456187"/>
            </a:xfrm>
            <a:prstGeom prst="rect">
              <a:avLst/>
            </a:prstGeom>
          </p:spPr>
        </p:pic>
        <p:cxnSp>
          <p:nvCxnSpPr>
            <p:cNvPr id="31" name="Conector recto de flecha 30">
              <a:extLst>
                <a:ext uri="{FF2B5EF4-FFF2-40B4-BE49-F238E27FC236}">
                  <a16:creationId xmlns:a16="http://schemas.microsoft.com/office/drawing/2014/main" id="{7FE75547-A4CE-46CD-954E-9FC08C1CC691}"/>
                </a:ext>
              </a:extLst>
            </p:cNvPr>
            <p:cNvCxnSpPr>
              <a:cxnSpLocks/>
              <a:endCxn id="40" idx="2"/>
            </p:cNvCxnSpPr>
            <p:nvPr/>
          </p:nvCxnSpPr>
          <p:spPr>
            <a:xfrm flipV="1">
              <a:off x="1687500" y="3388284"/>
              <a:ext cx="4586" cy="232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05A3C2A4-67F9-40AF-B1C2-2047E06ED74E}"/>
                </a:ext>
              </a:extLst>
            </p:cNvPr>
            <p:cNvSpPr txBox="1"/>
            <p:nvPr/>
          </p:nvSpPr>
          <p:spPr>
            <a:xfrm>
              <a:off x="1324459" y="2741953"/>
              <a:ext cx="735254" cy="646331"/>
            </a:xfrm>
            <a:prstGeom prst="rect">
              <a:avLst/>
            </a:prstGeom>
            <a:noFill/>
          </p:spPr>
          <p:txBody>
            <a:bodyPr wrap="square" rtlCol="0">
              <a:spAutoFit/>
            </a:bodyPr>
            <a:lstStyle/>
            <a:p>
              <a:pPr algn="ctr"/>
              <a:r>
                <a:rPr lang="es-CO" b="1" dirty="0">
                  <a:solidFill>
                    <a:schemeClr val="tx1">
                      <a:lumMod val="75000"/>
                      <a:lumOff val="25000"/>
                    </a:schemeClr>
                  </a:solidFill>
                  <a:latin typeface="Work Sans" pitchFamily="2" charset="0"/>
                </a:rPr>
                <a:t>59 años</a:t>
              </a:r>
            </a:p>
          </p:txBody>
        </p:sp>
      </p:grpSp>
      <p:sp>
        <p:nvSpPr>
          <p:cNvPr id="48" name="CuadroTexto 47">
            <a:extLst>
              <a:ext uri="{FF2B5EF4-FFF2-40B4-BE49-F238E27FC236}">
                <a16:creationId xmlns:a16="http://schemas.microsoft.com/office/drawing/2014/main" id="{82869FD8-2EFB-4DF7-901B-0312BED82737}"/>
              </a:ext>
            </a:extLst>
          </p:cNvPr>
          <p:cNvSpPr txBox="1"/>
          <p:nvPr/>
        </p:nvSpPr>
        <p:spPr>
          <a:xfrm>
            <a:off x="725407" y="1696140"/>
            <a:ext cx="5749693" cy="369332"/>
          </a:xfrm>
          <a:prstGeom prst="rect">
            <a:avLst/>
          </a:prstGeom>
          <a:noFill/>
        </p:spPr>
        <p:txBody>
          <a:bodyPr wrap="square" rtlCol="0">
            <a:spAutoFit/>
          </a:bodyPr>
          <a:lstStyle/>
          <a:p>
            <a:pPr algn="ctr"/>
            <a:r>
              <a:rPr lang="es-CO" dirty="0">
                <a:solidFill>
                  <a:schemeClr val="tx1">
                    <a:lumMod val="75000"/>
                    <a:lumOff val="25000"/>
                  </a:schemeClr>
                </a:solidFill>
                <a:latin typeface="Work Sans" pitchFamily="2" charset="0"/>
              </a:rPr>
              <a:t>Índice de brechas de género WEF, 2020,  </a:t>
            </a:r>
          </a:p>
        </p:txBody>
      </p:sp>
      <p:sp>
        <p:nvSpPr>
          <p:cNvPr id="50" name="CuadroTexto 49">
            <a:extLst>
              <a:ext uri="{FF2B5EF4-FFF2-40B4-BE49-F238E27FC236}">
                <a16:creationId xmlns:a16="http://schemas.microsoft.com/office/drawing/2014/main" id="{42E80AD7-4D3A-4FB2-B782-F96987D9E23D}"/>
              </a:ext>
            </a:extLst>
          </p:cNvPr>
          <p:cNvSpPr txBox="1"/>
          <p:nvPr/>
        </p:nvSpPr>
        <p:spPr>
          <a:xfrm>
            <a:off x="7608771" y="1485939"/>
            <a:ext cx="4123399" cy="4278094"/>
          </a:xfrm>
          <a:prstGeom prst="rect">
            <a:avLst/>
          </a:prstGeom>
          <a:noFill/>
        </p:spPr>
        <p:txBody>
          <a:bodyPr wrap="square" rtlCol="0">
            <a:spAutoFit/>
          </a:bodyPr>
          <a:lstStyle/>
          <a:p>
            <a:r>
              <a:rPr lang="es-CO" sz="1600" dirty="0">
                <a:solidFill>
                  <a:schemeClr val="bg1"/>
                </a:solidFill>
                <a:latin typeface="Work Sans" pitchFamily="2" charset="0"/>
              </a:rPr>
              <a:t>Hemos logrado cerrar las brechas de género en salud y en educación.  </a:t>
            </a:r>
          </a:p>
          <a:p>
            <a:endParaRPr lang="es-CO" sz="1600" dirty="0">
              <a:solidFill>
                <a:schemeClr val="bg1"/>
              </a:solidFill>
              <a:latin typeface="Work Sans" pitchFamily="2" charset="0"/>
            </a:endParaRPr>
          </a:p>
          <a:p>
            <a:r>
              <a:rPr lang="es-CO" sz="1600" dirty="0">
                <a:solidFill>
                  <a:schemeClr val="bg1"/>
                </a:solidFill>
                <a:latin typeface="Work Sans" pitchFamily="2" charset="0"/>
              </a:rPr>
              <a:t>Estamos mejor frente a la media mundial, muy afectada por los resultados de Asia y </a:t>
            </a:r>
            <a:r>
              <a:rPr lang="es-CO" sz="1600" dirty="0" err="1">
                <a:solidFill>
                  <a:schemeClr val="bg1"/>
                </a:solidFill>
                <a:latin typeface="Work Sans" pitchFamily="2" charset="0"/>
              </a:rPr>
              <a:t>Africa</a:t>
            </a:r>
            <a:r>
              <a:rPr lang="es-CO" sz="1600" dirty="0">
                <a:solidFill>
                  <a:schemeClr val="bg1"/>
                </a:solidFill>
                <a:latin typeface="Work Sans" pitchFamily="2" charset="0"/>
              </a:rPr>
              <a:t> y también mejor frente a América Latina y Caribe. </a:t>
            </a:r>
          </a:p>
          <a:p>
            <a:endParaRPr lang="es-CO" sz="1600" dirty="0">
              <a:solidFill>
                <a:schemeClr val="bg1"/>
              </a:solidFill>
              <a:latin typeface="Work Sans" pitchFamily="2" charset="0"/>
            </a:endParaRPr>
          </a:p>
          <a:p>
            <a:r>
              <a:rPr lang="es-CO" sz="1600" dirty="0">
                <a:solidFill>
                  <a:schemeClr val="bg1"/>
                </a:solidFill>
                <a:latin typeface="Work Sans" pitchFamily="2" charset="0"/>
              </a:rPr>
              <a:t>Nuestros mayores retos: Brecha salarial – Puesto 122 entre 153 países y  Brecha en participación en el mercado laboral – Puesto 97</a:t>
            </a:r>
          </a:p>
          <a:p>
            <a:endParaRPr lang="es-CO" sz="1600" dirty="0">
              <a:solidFill>
                <a:schemeClr val="bg1"/>
              </a:solidFill>
              <a:latin typeface="Work Sans" pitchFamily="2" charset="0"/>
            </a:endParaRPr>
          </a:p>
          <a:p>
            <a:pPr lvl="0"/>
            <a:r>
              <a:rPr lang="es-ES" sz="1600" b="1" dirty="0">
                <a:solidFill>
                  <a:schemeClr val="bg1"/>
                </a:solidFill>
                <a:latin typeface="Work Sans" pitchFamily="2" charset="0"/>
              </a:rPr>
              <a:t>* </a:t>
            </a:r>
            <a:r>
              <a:rPr lang="es-ES" sz="1600" b="1" kern="1200" dirty="0">
                <a:solidFill>
                  <a:schemeClr val="bg1"/>
                </a:solidFill>
                <a:latin typeface="Work Sans" pitchFamily="2" charset="0"/>
              </a:rPr>
              <a:t>Las empresas privadas colombianas tienen más brechas salariales </a:t>
            </a:r>
            <a:r>
              <a:rPr lang="es-ES" sz="1600" b="0" kern="1200" dirty="0">
                <a:solidFill>
                  <a:schemeClr val="bg1"/>
                </a:solidFill>
                <a:latin typeface="Work Sans" pitchFamily="2" charset="0"/>
              </a:rPr>
              <a:t>entre hombres y mujeres que las públicas. (</a:t>
            </a:r>
            <a:r>
              <a:rPr lang="es-ES" sz="1600" b="0" kern="1200" dirty="0" err="1">
                <a:solidFill>
                  <a:schemeClr val="bg1"/>
                </a:solidFill>
                <a:latin typeface="Work Sans" pitchFamily="2" charset="0"/>
              </a:rPr>
              <a:t>Call</a:t>
            </a:r>
            <a:r>
              <a:rPr lang="es-ES" sz="1600" b="0" kern="1200" dirty="0">
                <a:solidFill>
                  <a:schemeClr val="bg1"/>
                </a:solidFill>
                <a:latin typeface="Work Sans" pitchFamily="2" charset="0"/>
              </a:rPr>
              <a:t> </a:t>
            </a:r>
            <a:r>
              <a:rPr lang="es-ES" sz="1600" b="0" kern="1200" dirty="0" err="1">
                <a:solidFill>
                  <a:schemeClr val="bg1"/>
                </a:solidFill>
                <a:latin typeface="Work Sans" pitchFamily="2" charset="0"/>
              </a:rPr>
              <a:t>to</a:t>
            </a:r>
            <a:r>
              <a:rPr lang="es-ES" sz="1600" b="0" kern="1200" dirty="0">
                <a:solidFill>
                  <a:schemeClr val="bg1"/>
                </a:solidFill>
                <a:latin typeface="Work Sans" pitchFamily="2" charset="0"/>
              </a:rPr>
              <a:t> </a:t>
            </a:r>
            <a:r>
              <a:rPr lang="es-ES" sz="1600" b="0" kern="1200" dirty="0" err="1">
                <a:solidFill>
                  <a:schemeClr val="bg1"/>
                </a:solidFill>
                <a:latin typeface="Work Sans" pitchFamily="2" charset="0"/>
              </a:rPr>
              <a:t>action</a:t>
            </a:r>
            <a:r>
              <a:rPr lang="es-ES" sz="1600" b="0" kern="1200" dirty="0">
                <a:solidFill>
                  <a:schemeClr val="bg1"/>
                </a:solidFill>
                <a:latin typeface="Work Sans" pitchFamily="2" charset="0"/>
              </a:rPr>
              <a:t>)</a:t>
            </a:r>
          </a:p>
        </p:txBody>
      </p:sp>
      <p:sp>
        <p:nvSpPr>
          <p:cNvPr id="2" name="CuadroTexto 1">
            <a:extLst>
              <a:ext uri="{FF2B5EF4-FFF2-40B4-BE49-F238E27FC236}">
                <a16:creationId xmlns:a16="http://schemas.microsoft.com/office/drawing/2014/main" id="{08E8E03E-D8AC-4AA0-82B6-1C4D46A40A21}"/>
              </a:ext>
            </a:extLst>
          </p:cNvPr>
          <p:cNvSpPr txBox="1"/>
          <p:nvPr/>
        </p:nvSpPr>
        <p:spPr>
          <a:xfrm>
            <a:off x="177408" y="147764"/>
            <a:ext cx="4279990" cy="1015663"/>
          </a:xfrm>
          <a:prstGeom prst="rect">
            <a:avLst/>
          </a:prstGeom>
          <a:noFill/>
        </p:spPr>
        <p:txBody>
          <a:bodyPr wrap="square" rtlCol="0">
            <a:spAutoFit/>
          </a:bodyPr>
          <a:lstStyle/>
          <a:p>
            <a:r>
              <a:rPr lang="es-CO" sz="3000" b="1" dirty="0">
                <a:solidFill>
                  <a:srgbClr val="3366CC"/>
                </a:solidFill>
                <a:latin typeface="Work Sans" pitchFamily="2" charset="0"/>
              </a:rPr>
              <a:t>Cómo vamos frente a </a:t>
            </a:r>
          </a:p>
          <a:p>
            <a:r>
              <a:rPr lang="es-CO" sz="3000" b="1" dirty="0">
                <a:solidFill>
                  <a:srgbClr val="3366CC"/>
                </a:solidFill>
                <a:latin typeface="Work Sans" pitchFamily="2" charset="0"/>
              </a:rPr>
              <a:t>la región y al mundo</a:t>
            </a:r>
          </a:p>
        </p:txBody>
      </p:sp>
      <p:pic>
        <p:nvPicPr>
          <p:cNvPr id="10" name="Picture 4" descr="A picture containing drawing&#10;&#10;Description automatically generated">
            <a:extLst>
              <a:ext uri="{FF2B5EF4-FFF2-40B4-BE49-F238E27FC236}">
                <a16:creationId xmlns:a16="http://schemas.microsoft.com/office/drawing/2014/main" id="{117FFA8F-C51B-4571-BF2F-CD02B0619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1" name="CuadroTexto 10">
            <a:extLst>
              <a:ext uri="{FF2B5EF4-FFF2-40B4-BE49-F238E27FC236}">
                <a16:creationId xmlns:a16="http://schemas.microsoft.com/office/drawing/2014/main" id="{227351F7-4D58-42A5-B61D-6083B70A9FE8}"/>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cxnSp>
        <p:nvCxnSpPr>
          <p:cNvPr id="12" name="Conector recto 11">
            <a:extLst>
              <a:ext uri="{FF2B5EF4-FFF2-40B4-BE49-F238E27FC236}">
                <a16:creationId xmlns:a16="http://schemas.microsoft.com/office/drawing/2014/main" id="{CBFBDEBB-31CB-4022-BF9C-A0AF7B74F05B}"/>
              </a:ext>
            </a:extLst>
          </p:cNvPr>
          <p:cNvCxnSpPr>
            <a:cxnSpLocks/>
            <a:stCxn id="11" idx="3"/>
          </p:cNvCxnSpPr>
          <p:nvPr/>
        </p:nvCxnSpPr>
        <p:spPr>
          <a:xfrm>
            <a:off x="3380763" y="6583612"/>
            <a:ext cx="37681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63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D589F0A-F14C-4B38-AD8A-8F3983E24EC7}"/>
              </a:ext>
            </a:extLst>
          </p:cNvPr>
          <p:cNvSpPr/>
          <p:nvPr/>
        </p:nvSpPr>
        <p:spPr>
          <a:xfrm>
            <a:off x="4858006" y="2035069"/>
            <a:ext cx="6616608" cy="120301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Tabla 5">
            <a:extLst>
              <a:ext uri="{FF2B5EF4-FFF2-40B4-BE49-F238E27FC236}">
                <a16:creationId xmlns:a16="http://schemas.microsoft.com/office/drawing/2014/main" id="{5ED8988C-307B-4B57-97F7-23866923270D}"/>
              </a:ext>
            </a:extLst>
          </p:cNvPr>
          <p:cNvGraphicFramePr>
            <a:graphicFrameLocks noGrp="1"/>
          </p:cNvGraphicFramePr>
          <p:nvPr>
            <p:extLst>
              <p:ext uri="{D42A27DB-BD31-4B8C-83A1-F6EECF244321}">
                <p14:modId xmlns:p14="http://schemas.microsoft.com/office/powerpoint/2010/main" val="3552138905"/>
              </p:ext>
            </p:extLst>
          </p:nvPr>
        </p:nvGraphicFramePr>
        <p:xfrm>
          <a:off x="4858006" y="3279741"/>
          <a:ext cx="6632030" cy="2763520"/>
        </p:xfrm>
        <a:graphic>
          <a:graphicData uri="http://schemas.openxmlformats.org/drawingml/2006/table">
            <a:tbl>
              <a:tblPr firstRow="1" bandRow="1">
                <a:tableStyleId>{5C22544A-7EE6-4342-B048-85BDC9FD1C3A}</a:tableStyleId>
              </a:tblPr>
              <a:tblGrid>
                <a:gridCol w="1579739">
                  <a:extLst>
                    <a:ext uri="{9D8B030D-6E8A-4147-A177-3AD203B41FA5}">
                      <a16:colId xmlns:a16="http://schemas.microsoft.com/office/drawing/2014/main" val="1507401832"/>
                    </a:ext>
                  </a:extLst>
                </a:gridCol>
                <a:gridCol w="1173018">
                  <a:extLst>
                    <a:ext uri="{9D8B030D-6E8A-4147-A177-3AD203B41FA5}">
                      <a16:colId xmlns:a16="http://schemas.microsoft.com/office/drawing/2014/main" val="991871229"/>
                    </a:ext>
                  </a:extLst>
                </a:gridCol>
                <a:gridCol w="1302328">
                  <a:extLst>
                    <a:ext uri="{9D8B030D-6E8A-4147-A177-3AD203B41FA5}">
                      <a16:colId xmlns:a16="http://schemas.microsoft.com/office/drawing/2014/main" val="2043212414"/>
                    </a:ext>
                  </a:extLst>
                </a:gridCol>
                <a:gridCol w="1250539">
                  <a:extLst>
                    <a:ext uri="{9D8B030D-6E8A-4147-A177-3AD203B41FA5}">
                      <a16:colId xmlns:a16="http://schemas.microsoft.com/office/drawing/2014/main" val="2952912870"/>
                    </a:ext>
                  </a:extLst>
                </a:gridCol>
                <a:gridCol w="1326406">
                  <a:extLst>
                    <a:ext uri="{9D8B030D-6E8A-4147-A177-3AD203B41FA5}">
                      <a16:colId xmlns:a16="http://schemas.microsoft.com/office/drawing/2014/main" val="196235368"/>
                    </a:ext>
                  </a:extLst>
                </a:gridCol>
              </a:tblGrid>
              <a:tr h="370840">
                <a:tc>
                  <a:txBody>
                    <a:bodyPr/>
                    <a:lstStyle/>
                    <a:p>
                      <a:endParaRPr lang="es-CO" dirty="0">
                        <a:latin typeface="Work Sans" pitchFamily="2" charset="0"/>
                      </a:endParaRPr>
                    </a:p>
                  </a:txBody>
                  <a:tcPr>
                    <a:solidFill>
                      <a:srgbClr val="3366CC"/>
                    </a:solidFill>
                  </a:tcPr>
                </a:tc>
                <a:tc>
                  <a:txBody>
                    <a:bodyPr/>
                    <a:lstStyle/>
                    <a:p>
                      <a:pPr algn="ctr"/>
                      <a:r>
                        <a:rPr lang="es-CO" dirty="0">
                          <a:latin typeface="Work Sans" pitchFamily="2" charset="0"/>
                        </a:rPr>
                        <a:t>Ranking 2006</a:t>
                      </a:r>
                    </a:p>
                  </a:txBody>
                  <a:tcPr>
                    <a:solidFill>
                      <a:srgbClr val="3366CC"/>
                    </a:solidFill>
                  </a:tcPr>
                </a:tc>
                <a:tc>
                  <a:txBody>
                    <a:bodyPr/>
                    <a:lstStyle/>
                    <a:p>
                      <a:pPr algn="ctr"/>
                      <a:r>
                        <a:rPr lang="es-CO" dirty="0">
                          <a:latin typeface="Work Sans" pitchFamily="2" charset="0"/>
                        </a:rPr>
                        <a:t>Indicador</a:t>
                      </a:r>
                    </a:p>
                  </a:txBody>
                  <a:tcPr>
                    <a:solidFill>
                      <a:srgbClr val="3366CC"/>
                    </a:solidFill>
                  </a:tcPr>
                </a:tc>
                <a:tc>
                  <a:txBody>
                    <a:bodyPr/>
                    <a:lstStyle/>
                    <a:p>
                      <a:pPr algn="ctr"/>
                      <a:r>
                        <a:rPr lang="es-CO" dirty="0">
                          <a:latin typeface="Work Sans" pitchFamily="2" charset="0"/>
                        </a:rPr>
                        <a:t>Ranking 2020</a:t>
                      </a:r>
                    </a:p>
                  </a:txBody>
                  <a:tcPr>
                    <a:solidFill>
                      <a:srgbClr val="3366CC"/>
                    </a:solidFill>
                  </a:tcPr>
                </a:tc>
                <a:tc>
                  <a:txBody>
                    <a:bodyPr/>
                    <a:lstStyle/>
                    <a:p>
                      <a:pPr algn="ctr"/>
                      <a:r>
                        <a:rPr lang="es-CO" dirty="0">
                          <a:latin typeface="Work Sans" pitchFamily="2" charset="0"/>
                        </a:rPr>
                        <a:t>Indicador</a:t>
                      </a:r>
                    </a:p>
                  </a:txBody>
                  <a:tcPr>
                    <a:solidFill>
                      <a:srgbClr val="3366CC"/>
                    </a:solidFill>
                  </a:tcPr>
                </a:tc>
                <a:extLst>
                  <a:ext uri="{0D108BD9-81ED-4DB2-BD59-A6C34878D82A}">
                    <a16:rowId xmlns:a16="http://schemas.microsoft.com/office/drawing/2014/main" val="1382375744"/>
                  </a:ext>
                </a:extLst>
              </a:tr>
              <a:tr h="370840">
                <a:tc>
                  <a:txBody>
                    <a:bodyPr/>
                    <a:lstStyle/>
                    <a:p>
                      <a:r>
                        <a:rPr lang="es-CO" dirty="0">
                          <a:latin typeface="Work Sans" pitchFamily="2" charset="0"/>
                        </a:rPr>
                        <a:t>Índice global</a:t>
                      </a:r>
                    </a:p>
                  </a:txBody>
                  <a:tcPr/>
                </a:tc>
                <a:tc>
                  <a:txBody>
                    <a:bodyPr/>
                    <a:lstStyle/>
                    <a:p>
                      <a:pPr algn="ctr"/>
                      <a:r>
                        <a:rPr lang="es-CO" dirty="0">
                          <a:latin typeface="Work Sans" pitchFamily="2" charset="0"/>
                        </a:rPr>
                        <a:t>22</a:t>
                      </a:r>
                    </a:p>
                  </a:txBody>
                  <a:tcPr/>
                </a:tc>
                <a:tc>
                  <a:txBody>
                    <a:bodyPr/>
                    <a:lstStyle/>
                    <a:p>
                      <a:pPr algn="ctr"/>
                      <a:r>
                        <a:rPr lang="es-CO" dirty="0">
                          <a:latin typeface="Work Sans" pitchFamily="2" charset="0"/>
                        </a:rPr>
                        <a:t>70,5</a:t>
                      </a:r>
                    </a:p>
                  </a:txBody>
                  <a:tcPr/>
                </a:tc>
                <a:tc>
                  <a:txBody>
                    <a:bodyPr/>
                    <a:lstStyle/>
                    <a:p>
                      <a:pPr algn="ctr"/>
                      <a:r>
                        <a:rPr lang="es-CO" dirty="0">
                          <a:latin typeface="Work Sans" pitchFamily="2" charset="0"/>
                        </a:rPr>
                        <a:t>22</a:t>
                      </a:r>
                    </a:p>
                  </a:txBody>
                  <a:tcPr/>
                </a:tc>
                <a:tc>
                  <a:txBody>
                    <a:bodyPr/>
                    <a:lstStyle/>
                    <a:p>
                      <a:pPr algn="ctr"/>
                      <a:r>
                        <a:rPr lang="es-CO" dirty="0">
                          <a:latin typeface="Work Sans" pitchFamily="2" charset="0"/>
                        </a:rPr>
                        <a:t>75,8</a:t>
                      </a:r>
                    </a:p>
                  </a:txBody>
                  <a:tcPr/>
                </a:tc>
                <a:extLst>
                  <a:ext uri="{0D108BD9-81ED-4DB2-BD59-A6C34878D82A}">
                    <a16:rowId xmlns:a16="http://schemas.microsoft.com/office/drawing/2014/main" val="3725953695"/>
                  </a:ext>
                </a:extLst>
              </a:tr>
              <a:tr h="370840">
                <a:tc>
                  <a:txBody>
                    <a:bodyPr/>
                    <a:lstStyle/>
                    <a:p>
                      <a:r>
                        <a:rPr lang="es-CO" dirty="0">
                          <a:latin typeface="Work Sans" pitchFamily="2" charset="0"/>
                        </a:rPr>
                        <a:t>Economía</a:t>
                      </a:r>
                    </a:p>
                  </a:txBody>
                  <a:tcPr/>
                </a:tc>
                <a:tc>
                  <a:txBody>
                    <a:bodyPr/>
                    <a:lstStyle/>
                    <a:p>
                      <a:pPr algn="ctr"/>
                      <a:r>
                        <a:rPr lang="es-CO" dirty="0">
                          <a:latin typeface="Work Sans" pitchFamily="2" charset="0"/>
                        </a:rPr>
                        <a:t>39</a:t>
                      </a:r>
                    </a:p>
                  </a:txBody>
                  <a:tcPr/>
                </a:tc>
                <a:tc>
                  <a:txBody>
                    <a:bodyPr/>
                    <a:lstStyle/>
                    <a:p>
                      <a:pPr algn="ctr"/>
                      <a:r>
                        <a:rPr lang="es-CO" dirty="0">
                          <a:latin typeface="Work Sans" pitchFamily="2" charset="0"/>
                        </a:rPr>
                        <a:t>66,1</a:t>
                      </a:r>
                    </a:p>
                  </a:txBody>
                  <a:tcPr/>
                </a:tc>
                <a:tc>
                  <a:txBody>
                    <a:bodyPr/>
                    <a:lstStyle/>
                    <a:p>
                      <a:pPr algn="ctr"/>
                      <a:r>
                        <a:rPr lang="es-CO" dirty="0">
                          <a:latin typeface="Work Sans" pitchFamily="2" charset="0"/>
                        </a:rPr>
                        <a:t>42</a:t>
                      </a:r>
                    </a:p>
                  </a:txBody>
                  <a:tcPr/>
                </a:tc>
                <a:tc>
                  <a:txBody>
                    <a:bodyPr/>
                    <a:lstStyle/>
                    <a:p>
                      <a:pPr algn="ctr"/>
                      <a:r>
                        <a:rPr lang="es-CO" dirty="0">
                          <a:latin typeface="Work Sans" pitchFamily="2" charset="0"/>
                        </a:rPr>
                        <a:t>73,5</a:t>
                      </a:r>
                    </a:p>
                  </a:txBody>
                  <a:tcPr/>
                </a:tc>
                <a:extLst>
                  <a:ext uri="{0D108BD9-81ED-4DB2-BD59-A6C34878D82A}">
                    <a16:rowId xmlns:a16="http://schemas.microsoft.com/office/drawing/2014/main" val="2891146932"/>
                  </a:ext>
                </a:extLst>
              </a:tr>
              <a:tr h="370840">
                <a:tc>
                  <a:txBody>
                    <a:bodyPr/>
                    <a:lstStyle/>
                    <a:p>
                      <a:r>
                        <a:rPr lang="es-CO" dirty="0">
                          <a:latin typeface="Work Sans" pitchFamily="2" charset="0"/>
                        </a:rPr>
                        <a:t>Educación</a:t>
                      </a:r>
                    </a:p>
                  </a:txBody>
                  <a:tcPr/>
                </a:tc>
                <a:tc>
                  <a:txBody>
                    <a:bodyPr/>
                    <a:lstStyle/>
                    <a:p>
                      <a:pPr algn="ctr"/>
                      <a:r>
                        <a:rPr lang="es-CO" dirty="0">
                          <a:latin typeface="Work Sans" pitchFamily="2" charset="0"/>
                        </a:rPr>
                        <a:t>14</a:t>
                      </a:r>
                    </a:p>
                  </a:txBody>
                  <a:tcPr/>
                </a:tc>
                <a:tc>
                  <a:txBody>
                    <a:bodyPr/>
                    <a:lstStyle/>
                    <a:p>
                      <a:pPr algn="ctr"/>
                      <a:r>
                        <a:rPr lang="es-CO" dirty="0">
                          <a:latin typeface="Work Sans" pitchFamily="2" charset="0"/>
                        </a:rPr>
                        <a:t>100,0</a:t>
                      </a:r>
                    </a:p>
                  </a:txBody>
                  <a:tcPr/>
                </a:tc>
                <a:tc>
                  <a:txBody>
                    <a:bodyPr/>
                    <a:lstStyle/>
                    <a:p>
                      <a:pPr algn="ctr"/>
                      <a:r>
                        <a:rPr lang="es-CO" dirty="0">
                          <a:latin typeface="Work Sans" pitchFamily="2" charset="0"/>
                        </a:rPr>
                        <a:t>1</a:t>
                      </a:r>
                    </a:p>
                  </a:txBody>
                  <a:tcPr/>
                </a:tc>
                <a:tc>
                  <a:txBody>
                    <a:bodyPr/>
                    <a:lstStyle/>
                    <a:p>
                      <a:pPr algn="ctr"/>
                      <a:r>
                        <a:rPr lang="es-CO" dirty="0">
                          <a:latin typeface="Work Sans" pitchFamily="2" charset="0"/>
                        </a:rPr>
                        <a:t>100,0</a:t>
                      </a:r>
                    </a:p>
                  </a:txBody>
                  <a:tcPr/>
                </a:tc>
                <a:extLst>
                  <a:ext uri="{0D108BD9-81ED-4DB2-BD59-A6C34878D82A}">
                    <a16:rowId xmlns:a16="http://schemas.microsoft.com/office/drawing/2014/main" val="218557651"/>
                  </a:ext>
                </a:extLst>
              </a:tr>
              <a:tr h="370840">
                <a:tc>
                  <a:txBody>
                    <a:bodyPr/>
                    <a:lstStyle/>
                    <a:p>
                      <a:r>
                        <a:rPr lang="es-CO" dirty="0">
                          <a:latin typeface="Work Sans" pitchFamily="2" charset="0"/>
                        </a:rPr>
                        <a:t>Salud</a:t>
                      </a:r>
                    </a:p>
                  </a:txBody>
                  <a:tcPr/>
                </a:tc>
                <a:tc>
                  <a:txBody>
                    <a:bodyPr/>
                    <a:lstStyle/>
                    <a:p>
                      <a:pPr algn="ctr"/>
                      <a:r>
                        <a:rPr lang="es-CO" dirty="0">
                          <a:latin typeface="Work Sans" pitchFamily="2" charset="0"/>
                        </a:rPr>
                        <a:t>1</a:t>
                      </a:r>
                    </a:p>
                  </a:txBody>
                  <a:tcPr/>
                </a:tc>
                <a:tc>
                  <a:txBody>
                    <a:bodyPr/>
                    <a:lstStyle/>
                    <a:p>
                      <a:pPr algn="ctr"/>
                      <a:r>
                        <a:rPr lang="es-CO" dirty="0">
                          <a:latin typeface="Work Sans" pitchFamily="2" charset="0"/>
                        </a:rPr>
                        <a:t>98,0</a:t>
                      </a:r>
                    </a:p>
                  </a:txBody>
                  <a:tcPr/>
                </a:tc>
                <a:tc>
                  <a:txBody>
                    <a:bodyPr/>
                    <a:lstStyle/>
                    <a:p>
                      <a:pPr algn="ctr"/>
                      <a:r>
                        <a:rPr lang="es-CO" dirty="0">
                          <a:latin typeface="Work Sans" pitchFamily="2" charset="0"/>
                        </a:rPr>
                        <a:t>1</a:t>
                      </a:r>
                    </a:p>
                  </a:txBody>
                  <a:tcPr/>
                </a:tc>
                <a:tc>
                  <a:txBody>
                    <a:bodyPr/>
                    <a:lstStyle/>
                    <a:p>
                      <a:pPr algn="ctr"/>
                      <a:r>
                        <a:rPr lang="es-CO" dirty="0">
                          <a:latin typeface="Work Sans" pitchFamily="2" charset="0"/>
                        </a:rPr>
                        <a:t>98,0</a:t>
                      </a:r>
                    </a:p>
                  </a:txBody>
                  <a:tcPr/>
                </a:tc>
                <a:extLst>
                  <a:ext uri="{0D108BD9-81ED-4DB2-BD59-A6C34878D82A}">
                    <a16:rowId xmlns:a16="http://schemas.microsoft.com/office/drawing/2014/main" val="3746352236"/>
                  </a:ext>
                </a:extLst>
              </a:tr>
              <a:tr h="370840">
                <a:tc>
                  <a:txBody>
                    <a:bodyPr/>
                    <a:lstStyle/>
                    <a:p>
                      <a:r>
                        <a:rPr lang="es-CO" dirty="0">
                          <a:latin typeface="Work Sans" pitchFamily="2" charset="0"/>
                        </a:rPr>
                        <a:t>Política</a:t>
                      </a:r>
                    </a:p>
                  </a:txBody>
                  <a:tcPr/>
                </a:tc>
                <a:tc>
                  <a:txBody>
                    <a:bodyPr/>
                    <a:lstStyle/>
                    <a:p>
                      <a:pPr algn="ctr"/>
                      <a:r>
                        <a:rPr lang="es-CO" dirty="0">
                          <a:latin typeface="Work Sans" pitchFamily="2" charset="0"/>
                        </a:rPr>
                        <a:t>27</a:t>
                      </a:r>
                    </a:p>
                  </a:txBody>
                  <a:tcPr/>
                </a:tc>
                <a:tc>
                  <a:txBody>
                    <a:bodyPr/>
                    <a:lstStyle/>
                    <a:p>
                      <a:pPr algn="ctr"/>
                      <a:r>
                        <a:rPr lang="es-CO" dirty="0">
                          <a:latin typeface="Work Sans" pitchFamily="2" charset="0"/>
                        </a:rPr>
                        <a:t>18,0</a:t>
                      </a:r>
                    </a:p>
                  </a:txBody>
                  <a:tcPr/>
                </a:tc>
                <a:tc>
                  <a:txBody>
                    <a:bodyPr/>
                    <a:lstStyle/>
                    <a:p>
                      <a:pPr algn="ctr"/>
                      <a:r>
                        <a:rPr lang="es-CO" dirty="0">
                          <a:latin typeface="Work Sans" pitchFamily="2" charset="0"/>
                        </a:rPr>
                        <a:t>33</a:t>
                      </a:r>
                    </a:p>
                  </a:txBody>
                  <a:tcPr/>
                </a:tc>
                <a:tc>
                  <a:txBody>
                    <a:bodyPr/>
                    <a:lstStyle/>
                    <a:p>
                      <a:pPr algn="ctr"/>
                      <a:r>
                        <a:rPr lang="es-CO" dirty="0">
                          <a:latin typeface="Work Sans" pitchFamily="2" charset="0"/>
                        </a:rPr>
                        <a:t>31,8</a:t>
                      </a:r>
                    </a:p>
                  </a:txBody>
                  <a:tcPr/>
                </a:tc>
                <a:extLst>
                  <a:ext uri="{0D108BD9-81ED-4DB2-BD59-A6C34878D82A}">
                    <a16:rowId xmlns:a16="http://schemas.microsoft.com/office/drawing/2014/main" val="2924904691"/>
                  </a:ext>
                </a:extLst>
              </a:tr>
            </a:tbl>
          </a:graphicData>
        </a:graphic>
      </p:graphicFrame>
      <p:sp>
        <p:nvSpPr>
          <p:cNvPr id="9" name="CuadroTexto 8">
            <a:extLst>
              <a:ext uri="{FF2B5EF4-FFF2-40B4-BE49-F238E27FC236}">
                <a16:creationId xmlns:a16="http://schemas.microsoft.com/office/drawing/2014/main" id="{3588DD6F-87C7-43DB-BF13-CE62912AF3CB}"/>
              </a:ext>
            </a:extLst>
          </p:cNvPr>
          <p:cNvSpPr txBox="1"/>
          <p:nvPr/>
        </p:nvSpPr>
        <p:spPr>
          <a:xfrm>
            <a:off x="5254421" y="2315933"/>
            <a:ext cx="1849821" cy="584775"/>
          </a:xfrm>
          <a:prstGeom prst="rect">
            <a:avLst/>
          </a:prstGeom>
          <a:noFill/>
        </p:spPr>
        <p:txBody>
          <a:bodyPr wrap="square" rtlCol="0">
            <a:spAutoFit/>
          </a:bodyPr>
          <a:lstStyle/>
          <a:p>
            <a:r>
              <a:rPr lang="es-CO" sz="1600" dirty="0">
                <a:solidFill>
                  <a:schemeClr val="bg1"/>
                </a:solidFill>
                <a:latin typeface="Work Sans" pitchFamily="2" charset="0"/>
              </a:rPr>
              <a:t>Ranking</a:t>
            </a:r>
          </a:p>
          <a:p>
            <a:r>
              <a:rPr lang="es-CO" sz="1600" dirty="0">
                <a:solidFill>
                  <a:schemeClr val="bg1"/>
                </a:solidFill>
                <a:latin typeface="Work Sans" pitchFamily="2" charset="0"/>
              </a:rPr>
              <a:t>Entre 153 países</a:t>
            </a:r>
          </a:p>
        </p:txBody>
      </p:sp>
      <p:sp>
        <p:nvSpPr>
          <p:cNvPr id="10" name="CuadroTexto 9">
            <a:extLst>
              <a:ext uri="{FF2B5EF4-FFF2-40B4-BE49-F238E27FC236}">
                <a16:creationId xmlns:a16="http://schemas.microsoft.com/office/drawing/2014/main" id="{22927F30-742D-452D-8E26-2C0365B0A66C}"/>
              </a:ext>
            </a:extLst>
          </p:cNvPr>
          <p:cNvSpPr txBox="1"/>
          <p:nvPr/>
        </p:nvSpPr>
        <p:spPr>
          <a:xfrm>
            <a:off x="7104242" y="2315933"/>
            <a:ext cx="737430" cy="630942"/>
          </a:xfrm>
          <a:prstGeom prst="rect">
            <a:avLst/>
          </a:prstGeom>
          <a:noFill/>
        </p:spPr>
        <p:txBody>
          <a:bodyPr wrap="square" rtlCol="0">
            <a:spAutoFit/>
          </a:bodyPr>
          <a:lstStyle/>
          <a:p>
            <a:pPr algn="ctr"/>
            <a:r>
              <a:rPr lang="es-CO" sz="3500" b="1" dirty="0">
                <a:solidFill>
                  <a:schemeClr val="bg1"/>
                </a:solidFill>
              </a:rPr>
              <a:t>22</a:t>
            </a:r>
          </a:p>
        </p:txBody>
      </p:sp>
      <p:sp>
        <p:nvSpPr>
          <p:cNvPr id="12" name="CuadroTexto 11">
            <a:extLst>
              <a:ext uri="{FF2B5EF4-FFF2-40B4-BE49-F238E27FC236}">
                <a16:creationId xmlns:a16="http://schemas.microsoft.com/office/drawing/2014/main" id="{F7DA5623-D8CC-4A38-AC8E-4854B1E2EADB}"/>
              </a:ext>
            </a:extLst>
          </p:cNvPr>
          <p:cNvSpPr txBox="1"/>
          <p:nvPr/>
        </p:nvSpPr>
        <p:spPr>
          <a:xfrm>
            <a:off x="8166310" y="2175467"/>
            <a:ext cx="1849821" cy="830997"/>
          </a:xfrm>
          <a:prstGeom prst="rect">
            <a:avLst/>
          </a:prstGeom>
          <a:noFill/>
        </p:spPr>
        <p:txBody>
          <a:bodyPr wrap="square" rtlCol="0">
            <a:spAutoFit/>
          </a:bodyPr>
          <a:lstStyle/>
          <a:p>
            <a:r>
              <a:rPr lang="es-CO" sz="1600" dirty="0">
                <a:solidFill>
                  <a:schemeClr val="bg1"/>
                </a:solidFill>
                <a:latin typeface="Work Sans" pitchFamily="2" charset="0"/>
              </a:rPr>
              <a:t>0=Inequidad</a:t>
            </a:r>
          </a:p>
          <a:p>
            <a:r>
              <a:rPr lang="es-CO" sz="1600" dirty="0">
                <a:solidFill>
                  <a:schemeClr val="bg1"/>
                </a:solidFill>
                <a:latin typeface="Work Sans" pitchFamily="2" charset="0"/>
              </a:rPr>
              <a:t>100= Paridad  </a:t>
            </a:r>
          </a:p>
          <a:p>
            <a:r>
              <a:rPr lang="es-CO" sz="1600" dirty="0">
                <a:solidFill>
                  <a:schemeClr val="bg1"/>
                </a:solidFill>
                <a:latin typeface="Work Sans" pitchFamily="2" charset="0"/>
              </a:rPr>
              <a:t>Entre 153 países</a:t>
            </a:r>
          </a:p>
        </p:txBody>
      </p:sp>
      <p:sp>
        <p:nvSpPr>
          <p:cNvPr id="14" name="CuadroTexto 13">
            <a:extLst>
              <a:ext uri="{FF2B5EF4-FFF2-40B4-BE49-F238E27FC236}">
                <a16:creationId xmlns:a16="http://schemas.microsoft.com/office/drawing/2014/main" id="{23C22C0B-7C3C-479E-B9B3-4B3124C81585}"/>
              </a:ext>
            </a:extLst>
          </p:cNvPr>
          <p:cNvSpPr txBox="1"/>
          <p:nvPr/>
        </p:nvSpPr>
        <p:spPr>
          <a:xfrm>
            <a:off x="10110295" y="2269766"/>
            <a:ext cx="1039681" cy="630942"/>
          </a:xfrm>
          <a:prstGeom prst="rect">
            <a:avLst/>
          </a:prstGeom>
          <a:noFill/>
        </p:spPr>
        <p:txBody>
          <a:bodyPr wrap="square" rtlCol="0">
            <a:spAutoFit/>
          </a:bodyPr>
          <a:lstStyle/>
          <a:p>
            <a:pPr algn="ctr"/>
            <a:r>
              <a:rPr lang="es-CO" sz="3500" b="1" dirty="0">
                <a:solidFill>
                  <a:schemeClr val="bg1"/>
                </a:solidFill>
              </a:rPr>
              <a:t>75,8</a:t>
            </a:r>
          </a:p>
        </p:txBody>
      </p:sp>
      <p:pic>
        <p:nvPicPr>
          <p:cNvPr id="15" name="Imagen 14">
            <a:extLst>
              <a:ext uri="{FF2B5EF4-FFF2-40B4-BE49-F238E27FC236}">
                <a16:creationId xmlns:a16="http://schemas.microsoft.com/office/drawing/2014/main" id="{03B7CF34-B9F6-429B-94AD-54494915E35A}"/>
              </a:ext>
            </a:extLst>
          </p:cNvPr>
          <p:cNvPicPr>
            <a:picLocks noChangeAspect="1"/>
          </p:cNvPicPr>
          <p:nvPr/>
        </p:nvPicPr>
        <p:blipFill>
          <a:blip r:embed="rId2"/>
          <a:stretch>
            <a:fillRect/>
          </a:stretch>
        </p:blipFill>
        <p:spPr>
          <a:xfrm>
            <a:off x="559871" y="2175467"/>
            <a:ext cx="3560705" cy="3831762"/>
          </a:xfrm>
          <a:prstGeom prst="rect">
            <a:avLst/>
          </a:prstGeom>
        </p:spPr>
      </p:pic>
      <p:sp>
        <p:nvSpPr>
          <p:cNvPr id="19" name="CuadroTexto 18">
            <a:extLst>
              <a:ext uri="{FF2B5EF4-FFF2-40B4-BE49-F238E27FC236}">
                <a16:creationId xmlns:a16="http://schemas.microsoft.com/office/drawing/2014/main" id="{1CBA34E2-72CF-4822-8CEF-BC807E019A64}"/>
              </a:ext>
            </a:extLst>
          </p:cNvPr>
          <p:cNvSpPr txBox="1"/>
          <p:nvPr/>
        </p:nvSpPr>
        <p:spPr>
          <a:xfrm>
            <a:off x="178964" y="96432"/>
            <a:ext cx="10803072" cy="800219"/>
          </a:xfrm>
          <a:prstGeom prst="rect">
            <a:avLst/>
          </a:prstGeom>
          <a:noFill/>
        </p:spPr>
        <p:txBody>
          <a:bodyPr wrap="square" rtlCol="0">
            <a:spAutoFit/>
          </a:bodyPr>
          <a:lstStyle/>
          <a:p>
            <a:r>
              <a:rPr lang="es-CO" sz="2800" b="1" dirty="0">
                <a:solidFill>
                  <a:srgbClr val="3366CC"/>
                </a:solidFill>
              </a:rPr>
              <a:t>Vamos en el camino correcto.  </a:t>
            </a:r>
          </a:p>
          <a:p>
            <a:r>
              <a:rPr lang="es-CO" dirty="0">
                <a:solidFill>
                  <a:srgbClr val="3366CC"/>
                </a:solidFill>
                <a:latin typeface="Work Sans" pitchFamily="2" charset="0"/>
              </a:rPr>
              <a:t>Hay que acelerar el paso para lograr un mayor empoderamiento económico y político</a:t>
            </a:r>
          </a:p>
        </p:txBody>
      </p:sp>
      <p:pic>
        <p:nvPicPr>
          <p:cNvPr id="11" name="Picture 4" descr="A picture containing drawing&#10;&#10;Description automatically generated">
            <a:extLst>
              <a:ext uri="{FF2B5EF4-FFF2-40B4-BE49-F238E27FC236}">
                <a16:creationId xmlns:a16="http://schemas.microsoft.com/office/drawing/2014/main" id="{3CEBE172-13DE-42F3-9952-AE55E4055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3" name="CuadroTexto 12">
            <a:extLst>
              <a:ext uri="{FF2B5EF4-FFF2-40B4-BE49-F238E27FC236}">
                <a16:creationId xmlns:a16="http://schemas.microsoft.com/office/drawing/2014/main" id="{4BAB3EFF-C64F-4C14-A36B-BC0A49946975}"/>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cxnSp>
        <p:nvCxnSpPr>
          <p:cNvPr id="16" name="Conector recto 15">
            <a:extLst>
              <a:ext uri="{FF2B5EF4-FFF2-40B4-BE49-F238E27FC236}">
                <a16:creationId xmlns:a16="http://schemas.microsoft.com/office/drawing/2014/main" id="{8252AABC-BA66-4ABF-8A4F-FC36132F067E}"/>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B05D1581-1AB8-4E38-B652-0833E629ABD6}"/>
              </a:ext>
            </a:extLst>
          </p:cNvPr>
          <p:cNvGrpSpPr/>
          <p:nvPr/>
        </p:nvGrpSpPr>
        <p:grpSpPr>
          <a:xfrm>
            <a:off x="4120454" y="886207"/>
            <a:ext cx="3951091" cy="830997"/>
            <a:chOff x="756573" y="1531066"/>
            <a:chExt cx="3951091" cy="830997"/>
          </a:xfrm>
        </p:grpSpPr>
        <p:sp>
          <p:nvSpPr>
            <p:cNvPr id="2" name="CuadroTexto 1">
              <a:extLst>
                <a:ext uri="{FF2B5EF4-FFF2-40B4-BE49-F238E27FC236}">
                  <a16:creationId xmlns:a16="http://schemas.microsoft.com/office/drawing/2014/main" id="{241BF9E7-0E1E-4DCA-A9A6-62C8EBE502C9}"/>
                </a:ext>
              </a:extLst>
            </p:cNvPr>
            <p:cNvSpPr txBox="1"/>
            <p:nvPr/>
          </p:nvSpPr>
          <p:spPr>
            <a:xfrm>
              <a:off x="756573" y="1531066"/>
              <a:ext cx="3951091" cy="830997"/>
            </a:xfrm>
            <a:prstGeom prst="rect">
              <a:avLst/>
            </a:prstGeom>
            <a:noFill/>
          </p:spPr>
          <p:txBody>
            <a:bodyPr wrap="square" rtlCol="0">
              <a:spAutoFit/>
            </a:bodyPr>
            <a:lstStyle/>
            <a:p>
              <a:r>
                <a:rPr lang="es-CO" sz="4800" b="1" dirty="0">
                  <a:solidFill>
                    <a:srgbClr val="3366CC"/>
                  </a:solidFill>
                  <a:latin typeface="Work Sans Black" pitchFamily="2" charset="0"/>
                </a:rPr>
                <a:t>COLOMBIA</a:t>
              </a:r>
              <a:endParaRPr lang="es-ES" sz="4800" b="1" dirty="0">
                <a:solidFill>
                  <a:srgbClr val="3366CC"/>
                </a:solidFill>
                <a:latin typeface="Work Sans Black" pitchFamily="2" charset="0"/>
              </a:endParaRPr>
            </a:p>
          </p:txBody>
        </p:sp>
        <p:cxnSp>
          <p:nvCxnSpPr>
            <p:cNvPr id="18" name="Google Shape;217;p34">
              <a:extLst>
                <a:ext uri="{FF2B5EF4-FFF2-40B4-BE49-F238E27FC236}">
                  <a16:creationId xmlns:a16="http://schemas.microsoft.com/office/drawing/2014/main" id="{4083F070-D124-43CC-85CC-D95CF74DEED1}"/>
                </a:ext>
              </a:extLst>
            </p:cNvPr>
            <p:cNvCxnSpPr>
              <a:cxnSpLocks/>
            </p:cNvCxnSpPr>
            <p:nvPr/>
          </p:nvCxnSpPr>
          <p:spPr>
            <a:xfrm>
              <a:off x="1884339" y="2362063"/>
              <a:ext cx="1695559" cy="0"/>
            </a:xfrm>
            <a:prstGeom prst="straightConnector1">
              <a:avLst/>
            </a:prstGeom>
            <a:noFill/>
            <a:ln w="76200" cap="flat" cmpd="sng">
              <a:solidFill>
                <a:schemeClr val="accent1"/>
              </a:solidFill>
              <a:prstDash val="solid"/>
              <a:round/>
              <a:headEnd type="none" w="med" len="med"/>
              <a:tailEnd type="none" w="med" len="med"/>
            </a:ln>
          </p:spPr>
        </p:cxnSp>
      </p:grpSp>
    </p:spTree>
    <p:extLst>
      <p:ext uri="{BB962C8B-B14F-4D97-AF65-F5344CB8AC3E}">
        <p14:creationId xmlns:p14="http://schemas.microsoft.com/office/powerpoint/2010/main" val="412640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295F111-B9A0-4078-9F7F-5A48D2A28EBA}"/>
              </a:ext>
            </a:extLst>
          </p:cNvPr>
          <p:cNvSpPr/>
          <p:nvPr/>
        </p:nvSpPr>
        <p:spPr>
          <a:xfrm>
            <a:off x="6326581" y="1250098"/>
            <a:ext cx="5865419" cy="4799717"/>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35AD0CC1-6DEE-4AC1-93B1-9D1EC1A38778}"/>
              </a:ext>
            </a:extLst>
          </p:cNvPr>
          <p:cNvSpPr txBox="1"/>
          <p:nvPr/>
        </p:nvSpPr>
        <p:spPr>
          <a:xfrm>
            <a:off x="178964" y="267555"/>
            <a:ext cx="12192000" cy="532903"/>
          </a:xfrm>
          <a:prstGeom prst="rect">
            <a:avLst/>
          </a:prstGeom>
          <a:noFill/>
        </p:spPr>
        <p:txBody>
          <a:bodyPr wrap="square">
            <a:spAutoFit/>
          </a:bodyPr>
          <a:lstStyle/>
          <a:p>
            <a:pPr>
              <a:lnSpc>
                <a:spcPct val="107000"/>
              </a:lnSpc>
              <a:spcAft>
                <a:spcPts val="800"/>
              </a:spcAft>
            </a:pPr>
            <a:r>
              <a:rPr lang="es-CO" sz="2800" b="1" dirty="0">
                <a:solidFill>
                  <a:srgbClr val="3366CC"/>
                </a:solidFill>
                <a:effectLst/>
                <a:latin typeface="Work Sans" pitchFamily="2" charset="0"/>
                <a:ea typeface="Calibri" panose="020F0502020204030204" pitchFamily="34" charset="0"/>
                <a:cs typeface="Times New Roman" panose="02020603050405020304" pitchFamily="18" charset="0"/>
              </a:rPr>
              <a:t>No es solo un asunto de derecho a la igualdad…  </a:t>
            </a:r>
          </a:p>
        </p:txBody>
      </p:sp>
      <p:grpSp>
        <p:nvGrpSpPr>
          <p:cNvPr id="2" name="Grupo 1">
            <a:extLst>
              <a:ext uri="{FF2B5EF4-FFF2-40B4-BE49-F238E27FC236}">
                <a16:creationId xmlns:a16="http://schemas.microsoft.com/office/drawing/2014/main" id="{6F9FF7C0-FEEB-42FC-9196-F14A0CE6B94D}"/>
              </a:ext>
            </a:extLst>
          </p:cNvPr>
          <p:cNvGrpSpPr/>
          <p:nvPr/>
        </p:nvGrpSpPr>
        <p:grpSpPr>
          <a:xfrm>
            <a:off x="676408" y="1250099"/>
            <a:ext cx="5419592" cy="4750676"/>
            <a:chOff x="693464" y="1702681"/>
            <a:chExt cx="5419592" cy="4750676"/>
          </a:xfrm>
        </p:grpSpPr>
        <p:sp>
          <p:nvSpPr>
            <p:cNvPr id="16" name="Rectángulo 15">
              <a:extLst>
                <a:ext uri="{FF2B5EF4-FFF2-40B4-BE49-F238E27FC236}">
                  <a16:creationId xmlns:a16="http://schemas.microsoft.com/office/drawing/2014/main" id="{B4AB1FD6-C963-4CDD-AC30-7F2B8CCDDBAF}"/>
                </a:ext>
              </a:extLst>
            </p:cNvPr>
            <p:cNvSpPr/>
            <p:nvPr/>
          </p:nvSpPr>
          <p:spPr>
            <a:xfrm>
              <a:off x="861847" y="1702681"/>
              <a:ext cx="5150069" cy="4750676"/>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0" name="Diagrama 9">
              <a:extLst>
                <a:ext uri="{FF2B5EF4-FFF2-40B4-BE49-F238E27FC236}">
                  <a16:creationId xmlns:a16="http://schemas.microsoft.com/office/drawing/2014/main" id="{0F8808D3-81AD-4A73-94AC-7929802C03A2}"/>
                </a:ext>
              </a:extLst>
            </p:cNvPr>
            <p:cNvGraphicFramePr/>
            <p:nvPr>
              <p:extLst>
                <p:ext uri="{D42A27DB-BD31-4B8C-83A1-F6EECF244321}">
                  <p14:modId xmlns:p14="http://schemas.microsoft.com/office/powerpoint/2010/main" val="1982043330"/>
                </p:ext>
              </p:extLst>
            </p:nvPr>
          </p:nvGraphicFramePr>
          <p:xfrm>
            <a:off x="693464" y="2001102"/>
            <a:ext cx="5419592" cy="4269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Resultado de imagen para plus women icon">
              <a:extLst>
                <a:ext uri="{FF2B5EF4-FFF2-40B4-BE49-F238E27FC236}">
                  <a16:creationId xmlns:a16="http://schemas.microsoft.com/office/drawing/2014/main" id="{7E6EC98A-4E05-4438-A518-EE9C4A6DAF87}"/>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92" y="3192689"/>
              <a:ext cx="1455795" cy="145579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8F11739-3687-4F35-9B1A-FC1B84685E92}"/>
                </a:ext>
              </a:extLst>
            </p:cNvPr>
            <p:cNvSpPr txBox="1"/>
            <p:nvPr/>
          </p:nvSpPr>
          <p:spPr>
            <a:xfrm>
              <a:off x="1320043" y="2420268"/>
              <a:ext cx="1680559" cy="646331"/>
            </a:xfrm>
            <a:prstGeom prst="rect">
              <a:avLst/>
            </a:prstGeom>
            <a:solidFill>
              <a:schemeClr val="bg1"/>
            </a:solidFill>
          </p:spPr>
          <p:txBody>
            <a:bodyPr wrap="square" rtlCol="0">
              <a:spAutoFit/>
            </a:bodyPr>
            <a:lstStyle/>
            <a:p>
              <a:pPr algn="ctr"/>
              <a:r>
                <a:rPr lang="es-CO" b="1" dirty="0">
                  <a:solidFill>
                    <a:schemeClr val="tx1">
                      <a:lumMod val="75000"/>
                      <a:lumOff val="25000"/>
                    </a:schemeClr>
                  </a:solidFill>
                  <a:latin typeface="Work Sans" pitchFamily="2" charset="0"/>
                </a:rPr>
                <a:t>Mayor participación</a:t>
              </a:r>
            </a:p>
          </p:txBody>
        </p:sp>
        <p:sp>
          <p:nvSpPr>
            <p:cNvPr id="6" name="CuadroTexto 5">
              <a:extLst>
                <a:ext uri="{FF2B5EF4-FFF2-40B4-BE49-F238E27FC236}">
                  <a16:creationId xmlns:a16="http://schemas.microsoft.com/office/drawing/2014/main" id="{5E6EE544-AE6F-4101-BBCF-8AB182950EB8}"/>
                </a:ext>
              </a:extLst>
            </p:cNvPr>
            <p:cNvSpPr txBox="1"/>
            <p:nvPr/>
          </p:nvSpPr>
          <p:spPr>
            <a:xfrm>
              <a:off x="3644323" y="2477552"/>
              <a:ext cx="2237573" cy="584775"/>
            </a:xfrm>
            <a:prstGeom prst="rect">
              <a:avLst/>
            </a:prstGeom>
            <a:solidFill>
              <a:schemeClr val="bg1"/>
            </a:solidFill>
          </p:spPr>
          <p:txBody>
            <a:bodyPr wrap="square" rtlCol="0">
              <a:spAutoFit/>
            </a:bodyPr>
            <a:lstStyle/>
            <a:p>
              <a:pPr algn="ctr"/>
              <a:r>
                <a:rPr lang="es-CO" sz="1600" b="1" dirty="0">
                  <a:solidFill>
                    <a:schemeClr val="tx1">
                      <a:lumMod val="75000"/>
                      <a:lumOff val="25000"/>
                    </a:schemeClr>
                  </a:solidFill>
                  <a:latin typeface="Work Sans" pitchFamily="2" charset="0"/>
                </a:rPr>
                <a:t>Aprovechamiento Habilidades</a:t>
              </a:r>
            </a:p>
          </p:txBody>
        </p:sp>
        <p:sp>
          <p:nvSpPr>
            <p:cNvPr id="8" name="CuadroTexto 7">
              <a:extLst>
                <a:ext uri="{FF2B5EF4-FFF2-40B4-BE49-F238E27FC236}">
                  <a16:creationId xmlns:a16="http://schemas.microsoft.com/office/drawing/2014/main" id="{7EDD2554-F99B-4FEC-8A8C-424C0F783C31}"/>
                </a:ext>
              </a:extLst>
            </p:cNvPr>
            <p:cNvSpPr txBox="1"/>
            <p:nvPr/>
          </p:nvSpPr>
          <p:spPr>
            <a:xfrm>
              <a:off x="2954692" y="5475000"/>
              <a:ext cx="886254" cy="369332"/>
            </a:xfrm>
            <a:prstGeom prst="rect">
              <a:avLst/>
            </a:prstGeom>
            <a:solidFill>
              <a:schemeClr val="bg1"/>
            </a:solidFill>
          </p:spPr>
          <p:txBody>
            <a:bodyPr wrap="square" rtlCol="0">
              <a:spAutoFit/>
            </a:bodyPr>
            <a:lstStyle/>
            <a:p>
              <a:pPr algn="ctr"/>
              <a:r>
                <a:rPr lang="es-CO" b="1" dirty="0">
                  <a:solidFill>
                    <a:schemeClr val="tx1">
                      <a:lumMod val="75000"/>
                      <a:lumOff val="25000"/>
                    </a:schemeClr>
                  </a:solidFill>
                  <a:latin typeface="Work Sans" pitchFamily="2" charset="0"/>
                </a:rPr>
                <a:t>Más</a:t>
              </a:r>
            </a:p>
          </p:txBody>
        </p:sp>
        <p:sp>
          <p:nvSpPr>
            <p:cNvPr id="11" name="CuadroTexto 10">
              <a:extLst>
                <a:ext uri="{FF2B5EF4-FFF2-40B4-BE49-F238E27FC236}">
                  <a16:creationId xmlns:a16="http://schemas.microsoft.com/office/drawing/2014/main" id="{CD5C02E3-CCA7-407E-8FF0-6FC40BF51D46}"/>
                </a:ext>
              </a:extLst>
            </p:cNvPr>
            <p:cNvSpPr txBox="1"/>
            <p:nvPr/>
          </p:nvSpPr>
          <p:spPr>
            <a:xfrm>
              <a:off x="4223177" y="4172776"/>
              <a:ext cx="1694146" cy="646331"/>
            </a:xfrm>
            <a:prstGeom prst="rect">
              <a:avLst/>
            </a:prstGeom>
            <a:solidFill>
              <a:schemeClr val="bg1"/>
            </a:solidFill>
          </p:spPr>
          <p:txBody>
            <a:bodyPr wrap="square" rtlCol="0">
              <a:spAutoFit/>
            </a:bodyPr>
            <a:lstStyle/>
            <a:p>
              <a:pPr algn="ctr"/>
              <a:r>
                <a:rPr lang="es-CO" b="1" dirty="0">
                  <a:solidFill>
                    <a:schemeClr val="tx1">
                      <a:lumMod val="75000"/>
                      <a:lumOff val="25000"/>
                    </a:schemeClr>
                  </a:solidFill>
                  <a:latin typeface="Work Sans" pitchFamily="2" charset="0"/>
                </a:rPr>
                <a:t>Más valor Generado</a:t>
              </a:r>
            </a:p>
          </p:txBody>
        </p:sp>
        <p:sp>
          <p:nvSpPr>
            <p:cNvPr id="12" name="CuadroTexto 11">
              <a:extLst>
                <a:ext uri="{FF2B5EF4-FFF2-40B4-BE49-F238E27FC236}">
                  <a16:creationId xmlns:a16="http://schemas.microsoft.com/office/drawing/2014/main" id="{701A7801-E805-4C58-AA50-8D213DA5F383}"/>
                </a:ext>
              </a:extLst>
            </p:cNvPr>
            <p:cNvSpPr txBox="1"/>
            <p:nvPr/>
          </p:nvSpPr>
          <p:spPr>
            <a:xfrm>
              <a:off x="2622971" y="5785046"/>
              <a:ext cx="1600957" cy="369332"/>
            </a:xfrm>
            <a:prstGeom prst="rect">
              <a:avLst/>
            </a:prstGeom>
            <a:solidFill>
              <a:schemeClr val="bg1"/>
            </a:solidFill>
          </p:spPr>
          <p:txBody>
            <a:bodyPr wrap="square" rtlCol="0">
              <a:spAutoFit/>
            </a:bodyPr>
            <a:lstStyle/>
            <a:p>
              <a:pPr algn="ctr"/>
              <a:r>
                <a:rPr lang="es-CO" b="1" dirty="0">
                  <a:solidFill>
                    <a:schemeClr val="tx1">
                      <a:lumMod val="75000"/>
                      <a:lumOff val="25000"/>
                    </a:schemeClr>
                  </a:solidFill>
                  <a:latin typeface="Work Sans" pitchFamily="2" charset="0"/>
                </a:rPr>
                <a:t>Crecimiento</a:t>
              </a:r>
            </a:p>
          </p:txBody>
        </p:sp>
        <p:sp>
          <p:nvSpPr>
            <p:cNvPr id="14" name="CuadroTexto 13">
              <a:extLst>
                <a:ext uri="{FF2B5EF4-FFF2-40B4-BE49-F238E27FC236}">
                  <a16:creationId xmlns:a16="http://schemas.microsoft.com/office/drawing/2014/main" id="{DD192A9C-CA84-4DDC-A7C8-41F1CC6D00D3}"/>
                </a:ext>
              </a:extLst>
            </p:cNvPr>
            <p:cNvSpPr txBox="1"/>
            <p:nvPr/>
          </p:nvSpPr>
          <p:spPr>
            <a:xfrm>
              <a:off x="970329" y="4249184"/>
              <a:ext cx="1694147" cy="646331"/>
            </a:xfrm>
            <a:prstGeom prst="rect">
              <a:avLst/>
            </a:prstGeom>
            <a:solidFill>
              <a:schemeClr val="bg1"/>
            </a:solidFill>
          </p:spPr>
          <p:txBody>
            <a:bodyPr wrap="square" rtlCol="0">
              <a:spAutoFit/>
            </a:bodyPr>
            <a:lstStyle/>
            <a:p>
              <a:pPr algn="ctr"/>
              <a:r>
                <a:rPr lang="es-CO" b="1" dirty="0">
                  <a:solidFill>
                    <a:schemeClr val="tx1">
                      <a:lumMod val="75000"/>
                      <a:lumOff val="25000"/>
                    </a:schemeClr>
                  </a:solidFill>
                  <a:latin typeface="Work Sans" pitchFamily="2" charset="0"/>
                </a:rPr>
                <a:t>Progreso</a:t>
              </a:r>
            </a:p>
            <a:p>
              <a:pPr algn="ctr"/>
              <a:r>
                <a:rPr lang="es-CO" b="1" dirty="0">
                  <a:solidFill>
                    <a:schemeClr val="tx1">
                      <a:lumMod val="75000"/>
                      <a:lumOff val="25000"/>
                    </a:schemeClr>
                  </a:solidFill>
                  <a:latin typeface="Work Sans" pitchFamily="2" charset="0"/>
                </a:rPr>
                <a:t> para todos</a:t>
              </a:r>
            </a:p>
          </p:txBody>
        </p:sp>
      </p:grpSp>
      <p:pic>
        <p:nvPicPr>
          <p:cNvPr id="17" name="Picture 4" descr="A picture containing drawing&#10;&#10;Description automatically generated">
            <a:extLst>
              <a:ext uri="{FF2B5EF4-FFF2-40B4-BE49-F238E27FC236}">
                <a16:creationId xmlns:a16="http://schemas.microsoft.com/office/drawing/2014/main" id="{74E23C67-BB38-48CA-9296-8211C56912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18" name="CuadroTexto 17">
            <a:extLst>
              <a:ext uri="{FF2B5EF4-FFF2-40B4-BE49-F238E27FC236}">
                <a16:creationId xmlns:a16="http://schemas.microsoft.com/office/drawing/2014/main" id="{082B4BB4-3EE8-4D13-89A8-7BD3FF0618E6}"/>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cxnSp>
        <p:nvCxnSpPr>
          <p:cNvPr id="19" name="Conector recto 18">
            <a:extLst>
              <a:ext uri="{FF2B5EF4-FFF2-40B4-BE49-F238E27FC236}">
                <a16:creationId xmlns:a16="http://schemas.microsoft.com/office/drawing/2014/main" id="{E1E55D26-FA79-475E-AD91-614D248E0F3E}"/>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1534C6C8-C33B-4B09-A610-797973858508}"/>
              </a:ext>
            </a:extLst>
          </p:cNvPr>
          <p:cNvSpPr txBox="1"/>
          <p:nvPr/>
        </p:nvSpPr>
        <p:spPr>
          <a:xfrm>
            <a:off x="6958702" y="2528016"/>
            <a:ext cx="4556890" cy="2252796"/>
          </a:xfrm>
          <a:prstGeom prst="rect">
            <a:avLst/>
          </a:prstGeom>
          <a:noFill/>
        </p:spPr>
        <p:txBody>
          <a:bodyPr wrap="square">
            <a:spAutoFit/>
          </a:bodyPr>
          <a:lstStyle/>
          <a:p>
            <a:pPr>
              <a:lnSpc>
                <a:spcPct val="107000"/>
              </a:lnSpc>
              <a:spcAft>
                <a:spcPts val="800"/>
              </a:spcAft>
            </a:pPr>
            <a:r>
              <a:rPr lang="es-CO" sz="1800" dirty="0">
                <a:solidFill>
                  <a:schemeClr val="bg1"/>
                </a:solidFill>
                <a:effectLst/>
                <a:latin typeface="Work Sans" pitchFamily="2" charset="0"/>
                <a:ea typeface="Calibri" panose="020F0502020204030204" pitchFamily="34" charset="0"/>
                <a:cs typeface="Times New Roman" panose="02020603050405020304" pitchFamily="18" charset="0"/>
              </a:rPr>
              <a:t>Es un asunto de eficiencia económica,  las mujeres representamos la mitad de la población en todo el mundo:</a:t>
            </a:r>
          </a:p>
          <a:p>
            <a:pPr>
              <a:lnSpc>
                <a:spcPct val="107000"/>
              </a:lnSpc>
              <a:spcAft>
                <a:spcPts val="800"/>
              </a:spcAft>
            </a:pPr>
            <a:r>
              <a:rPr lang="es-CO" sz="1800" dirty="0">
                <a:solidFill>
                  <a:schemeClr val="bg1"/>
                </a:solidFill>
                <a:latin typeface="Work Sans" pitchFamily="2" charset="0"/>
                <a:cs typeface="Times New Roman" panose="02020603050405020304" pitchFamily="18" charset="0"/>
              </a:rPr>
              <a:t>Si aumentamos nuestra participación en la economía, aprovecharemos mejor nuestro talento en beneficio de toda la sociedad</a:t>
            </a:r>
          </a:p>
        </p:txBody>
      </p:sp>
      <p:cxnSp>
        <p:nvCxnSpPr>
          <p:cNvPr id="23" name="Google Shape;217;p34">
            <a:extLst>
              <a:ext uri="{FF2B5EF4-FFF2-40B4-BE49-F238E27FC236}">
                <a16:creationId xmlns:a16="http://schemas.microsoft.com/office/drawing/2014/main" id="{3D5697C2-3880-41C3-8AAA-4790EF1645ED}"/>
              </a:ext>
            </a:extLst>
          </p:cNvPr>
          <p:cNvCxnSpPr>
            <a:cxnSpLocks/>
          </p:cNvCxnSpPr>
          <p:nvPr/>
        </p:nvCxnSpPr>
        <p:spPr>
          <a:xfrm>
            <a:off x="7040074" y="4910520"/>
            <a:ext cx="1695559" cy="0"/>
          </a:xfrm>
          <a:prstGeom prst="straightConnector1">
            <a:avLst/>
          </a:prstGeom>
          <a:noFill/>
          <a:ln w="76200" cap="flat" cmpd="sng">
            <a:solidFill>
              <a:srgbClr val="5B8BFF"/>
            </a:solidFill>
            <a:prstDash val="solid"/>
            <a:round/>
            <a:headEnd type="none" w="med" len="med"/>
            <a:tailEnd type="none" w="med" len="med"/>
          </a:ln>
        </p:spPr>
      </p:cxnSp>
    </p:spTree>
    <p:extLst>
      <p:ext uri="{BB962C8B-B14F-4D97-AF65-F5344CB8AC3E}">
        <p14:creationId xmlns:p14="http://schemas.microsoft.com/office/powerpoint/2010/main" val="372677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518E2C55-33A5-42E1-92DD-A6103C501621}"/>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1CBAE928-3543-4E00-BBCA-27791AB70886}"/>
              </a:ext>
            </a:extLst>
          </p:cNvPr>
          <p:cNvSpPr/>
          <p:nvPr/>
        </p:nvSpPr>
        <p:spPr>
          <a:xfrm>
            <a:off x="7007137" y="1"/>
            <a:ext cx="5184863" cy="685800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CuadroTexto 15">
            <a:extLst>
              <a:ext uri="{FF2B5EF4-FFF2-40B4-BE49-F238E27FC236}">
                <a16:creationId xmlns:a16="http://schemas.microsoft.com/office/drawing/2014/main" id="{C623DAFB-B9CF-4C90-B285-8F0E2CBD6B8D}"/>
              </a:ext>
            </a:extLst>
          </p:cNvPr>
          <p:cNvSpPr txBox="1"/>
          <p:nvPr/>
        </p:nvSpPr>
        <p:spPr>
          <a:xfrm>
            <a:off x="312528" y="136955"/>
            <a:ext cx="6336624" cy="1446550"/>
          </a:xfrm>
          <a:prstGeom prst="rect">
            <a:avLst/>
          </a:prstGeom>
          <a:noFill/>
        </p:spPr>
        <p:txBody>
          <a:bodyPr wrap="square" rtlCol="0">
            <a:spAutoFit/>
          </a:bodyPr>
          <a:lstStyle>
            <a:defPPr>
              <a:defRPr lang="en-US"/>
            </a:defPPr>
            <a:lvl1pPr>
              <a:defRPr>
                <a:latin typeface="TradeGothicNextLTPro-Lt"/>
              </a:defRPr>
            </a:lvl1pPr>
          </a:lstStyle>
          <a:p>
            <a:r>
              <a:rPr lang="es-ES" sz="2200" b="1" dirty="0">
                <a:solidFill>
                  <a:srgbClr val="3366CC"/>
                </a:solidFill>
                <a:latin typeface="Work Sans" pitchFamily="2" charset="0"/>
              </a:rPr>
              <a:t>Cada vez hay más estudios demuestran la relación favorable entre la participación de las mujer en el mercado de trabajo y el crecimiento del PIB:</a:t>
            </a:r>
          </a:p>
        </p:txBody>
      </p:sp>
      <p:pic>
        <p:nvPicPr>
          <p:cNvPr id="15" name="Imagen 14">
            <a:extLst>
              <a:ext uri="{FF2B5EF4-FFF2-40B4-BE49-F238E27FC236}">
                <a16:creationId xmlns:a16="http://schemas.microsoft.com/office/drawing/2014/main" id="{6ABA3A75-3859-482E-A57C-419E22BEBBB5}"/>
              </a:ext>
            </a:extLst>
          </p:cNvPr>
          <p:cNvPicPr>
            <a:picLocks noChangeAspect="1"/>
          </p:cNvPicPr>
          <p:nvPr/>
        </p:nvPicPr>
        <p:blipFill>
          <a:blip r:embed="rId2">
            <a:duotone>
              <a:schemeClr val="accent1">
                <a:shade val="45000"/>
                <a:satMod val="135000"/>
              </a:schemeClr>
              <a:prstClr val="white"/>
            </a:duotone>
          </a:blip>
          <a:stretch>
            <a:fillRect/>
          </a:stretch>
        </p:blipFill>
        <p:spPr>
          <a:xfrm>
            <a:off x="381545" y="2526580"/>
            <a:ext cx="6267607" cy="2485726"/>
          </a:xfrm>
          <a:prstGeom prst="rect">
            <a:avLst/>
          </a:prstGeom>
        </p:spPr>
      </p:pic>
      <p:sp>
        <p:nvSpPr>
          <p:cNvPr id="28" name="CuadroTexto 27">
            <a:extLst>
              <a:ext uri="{FF2B5EF4-FFF2-40B4-BE49-F238E27FC236}">
                <a16:creationId xmlns:a16="http://schemas.microsoft.com/office/drawing/2014/main" id="{B23B9251-36E5-4757-8DA5-5BBC492117CC}"/>
              </a:ext>
            </a:extLst>
          </p:cNvPr>
          <p:cNvSpPr txBox="1"/>
          <p:nvPr/>
        </p:nvSpPr>
        <p:spPr>
          <a:xfrm>
            <a:off x="381546" y="5196624"/>
            <a:ext cx="6271216" cy="954107"/>
          </a:xfrm>
          <a:prstGeom prst="rect">
            <a:avLst/>
          </a:prstGeom>
          <a:noFill/>
        </p:spPr>
        <p:txBody>
          <a:bodyPr wrap="square">
            <a:spAutoFit/>
          </a:bodyPr>
          <a:lstStyle/>
          <a:p>
            <a:pPr algn="l"/>
            <a:r>
              <a:rPr lang="es-CO" sz="1400" b="0" i="0" u="none" strike="noStrike" baseline="0" dirty="0">
                <a:solidFill>
                  <a:schemeClr val="tx1">
                    <a:lumMod val="75000"/>
                    <a:lumOff val="25000"/>
                  </a:schemeClr>
                </a:solidFill>
                <a:latin typeface="Work Sans" pitchFamily="2" charset="0"/>
                <a:cs typeface="Calibri Light" panose="020F0302020204030204" pitchFamily="34" charset="0"/>
              </a:rPr>
              <a:t>El crecimiento del empleo de la mujeres, está positivamente asociado con el crecimiento del PIB:  En América Latina un incremento de 1% en el empleo de las mujeres se traduce en un incremento de 0,185% en el PIB</a:t>
            </a:r>
            <a:endParaRPr lang="es-CO" sz="1400" dirty="0">
              <a:solidFill>
                <a:schemeClr val="tx1">
                  <a:lumMod val="75000"/>
                  <a:lumOff val="25000"/>
                </a:schemeClr>
              </a:solidFill>
              <a:latin typeface="Work Sans" pitchFamily="2" charset="0"/>
              <a:cs typeface="Calibri Light" panose="020F0302020204030204" pitchFamily="34" charset="0"/>
            </a:endParaRPr>
          </a:p>
        </p:txBody>
      </p:sp>
      <p:sp>
        <p:nvSpPr>
          <p:cNvPr id="30" name="CuadroTexto 29">
            <a:extLst>
              <a:ext uri="{FF2B5EF4-FFF2-40B4-BE49-F238E27FC236}">
                <a16:creationId xmlns:a16="http://schemas.microsoft.com/office/drawing/2014/main" id="{5DD89795-4E37-4B62-A606-3EF6B3DBFF14}"/>
              </a:ext>
            </a:extLst>
          </p:cNvPr>
          <p:cNvSpPr txBox="1"/>
          <p:nvPr/>
        </p:nvSpPr>
        <p:spPr>
          <a:xfrm>
            <a:off x="381546" y="2016386"/>
            <a:ext cx="6117672" cy="461665"/>
          </a:xfrm>
          <a:prstGeom prst="rect">
            <a:avLst/>
          </a:prstGeom>
          <a:noFill/>
        </p:spPr>
        <p:txBody>
          <a:bodyPr wrap="square">
            <a:spAutoFit/>
          </a:bodyPr>
          <a:lstStyle/>
          <a:p>
            <a:pPr algn="l"/>
            <a:r>
              <a:rPr lang="es-ES" sz="1200" b="1" i="0" u="none" strike="noStrike" baseline="0" dirty="0">
                <a:solidFill>
                  <a:srgbClr val="3366CC"/>
                </a:solidFill>
                <a:latin typeface="Work Sans" pitchFamily="2" charset="0"/>
              </a:rPr>
              <a:t>Elasticidad parcial del PIB respecto al empleo de las mujeres por región, </a:t>
            </a:r>
          </a:p>
          <a:p>
            <a:pPr algn="l"/>
            <a:r>
              <a:rPr lang="es-ES" sz="1200" b="1" i="0" u="none" strike="noStrike" baseline="0" dirty="0">
                <a:solidFill>
                  <a:srgbClr val="3366CC"/>
                </a:solidFill>
                <a:latin typeface="Work Sans" pitchFamily="2" charset="0"/>
              </a:rPr>
              <a:t>1991–2017.  (OIT, 2019)</a:t>
            </a:r>
            <a:endParaRPr lang="es-CO" dirty="0"/>
          </a:p>
        </p:txBody>
      </p:sp>
      <p:pic>
        <p:nvPicPr>
          <p:cNvPr id="8" name="Picture 4" descr="A picture containing drawing&#10;&#10;Description automatically generated">
            <a:extLst>
              <a:ext uri="{FF2B5EF4-FFF2-40B4-BE49-F238E27FC236}">
                <a16:creationId xmlns:a16="http://schemas.microsoft.com/office/drawing/2014/main" id="{B6821EC0-BD55-48C6-A864-07A3A25E4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9" name="CuadroTexto 8">
            <a:extLst>
              <a:ext uri="{FF2B5EF4-FFF2-40B4-BE49-F238E27FC236}">
                <a16:creationId xmlns:a16="http://schemas.microsoft.com/office/drawing/2014/main" id="{761B2C52-70BE-4BB5-BE53-7FD3F2B4B9F0}"/>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tx1">
                    <a:lumMod val="75000"/>
                    <a:lumOff val="25000"/>
                  </a:schemeClr>
                </a:solidFill>
                <a:latin typeface="Work Sans" pitchFamily="2" charset="0"/>
              </a:rPr>
              <a:t>La importancia de la mujer en el mundo empresarial</a:t>
            </a:r>
          </a:p>
        </p:txBody>
      </p:sp>
      <p:sp>
        <p:nvSpPr>
          <p:cNvPr id="3" name="CuadroTexto 2">
            <a:extLst>
              <a:ext uri="{FF2B5EF4-FFF2-40B4-BE49-F238E27FC236}">
                <a16:creationId xmlns:a16="http://schemas.microsoft.com/office/drawing/2014/main" id="{6FDB88BC-7088-486F-9B0F-E9E707F0F722}"/>
              </a:ext>
            </a:extLst>
          </p:cNvPr>
          <p:cNvSpPr txBox="1"/>
          <p:nvPr/>
        </p:nvSpPr>
        <p:spPr>
          <a:xfrm>
            <a:off x="7426036" y="2750793"/>
            <a:ext cx="4221019" cy="1200329"/>
          </a:xfrm>
          <a:prstGeom prst="rect">
            <a:avLst/>
          </a:prstGeom>
          <a:noFill/>
        </p:spPr>
        <p:txBody>
          <a:bodyPr wrap="square" rtlCol="0">
            <a:spAutoFit/>
          </a:bodyPr>
          <a:lstStyle/>
          <a:p>
            <a:r>
              <a:rPr lang="es-CO" dirty="0">
                <a:solidFill>
                  <a:schemeClr val="bg1"/>
                </a:solidFill>
              </a:rPr>
              <a:t>Si el empleo de las mujeres se equiparara al de los hombres, las economías serían más resilientes,  el crecimiento económico sería mayor y más incluyente, FMI</a:t>
            </a:r>
          </a:p>
        </p:txBody>
      </p:sp>
      <p:cxnSp>
        <p:nvCxnSpPr>
          <p:cNvPr id="14" name="Google Shape;217;p34">
            <a:extLst>
              <a:ext uri="{FF2B5EF4-FFF2-40B4-BE49-F238E27FC236}">
                <a16:creationId xmlns:a16="http://schemas.microsoft.com/office/drawing/2014/main" id="{288ED6F9-4B34-4664-9C9C-A09038D37C7A}"/>
              </a:ext>
            </a:extLst>
          </p:cNvPr>
          <p:cNvCxnSpPr>
            <a:cxnSpLocks/>
          </p:cNvCxnSpPr>
          <p:nvPr/>
        </p:nvCxnSpPr>
        <p:spPr>
          <a:xfrm>
            <a:off x="7511129" y="4060774"/>
            <a:ext cx="1695559" cy="0"/>
          </a:xfrm>
          <a:prstGeom prst="straightConnector1">
            <a:avLst/>
          </a:prstGeom>
          <a:noFill/>
          <a:ln w="76200" cap="flat" cmpd="sng">
            <a:solidFill>
              <a:srgbClr val="5B8BFF"/>
            </a:solidFill>
            <a:prstDash val="solid"/>
            <a:round/>
            <a:headEnd type="none" w="med" len="med"/>
            <a:tailEnd type="none" w="med" len="med"/>
          </a:ln>
        </p:spPr>
      </p:cxnSp>
    </p:spTree>
    <p:extLst>
      <p:ext uri="{BB962C8B-B14F-4D97-AF65-F5344CB8AC3E}">
        <p14:creationId xmlns:p14="http://schemas.microsoft.com/office/powerpoint/2010/main" val="265524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cto 21">
            <a:extLst>
              <a:ext uri="{FF2B5EF4-FFF2-40B4-BE49-F238E27FC236}">
                <a16:creationId xmlns:a16="http://schemas.microsoft.com/office/drawing/2014/main" id="{1CDDEB9A-5821-4AFD-96FF-A4ACB5952951}"/>
              </a:ext>
            </a:extLst>
          </p:cNvPr>
          <p:cNvCxnSpPr>
            <a:cxnSpLocks/>
          </p:cNvCxnSpPr>
          <p:nvPr/>
        </p:nvCxnSpPr>
        <p:spPr>
          <a:xfrm>
            <a:off x="3498209" y="6583612"/>
            <a:ext cx="673636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6ADE7473-5A9E-4250-AEA3-46EF0435026E}"/>
              </a:ext>
            </a:extLst>
          </p:cNvPr>
          <p:cNvSpPr/>
          <p:nvPr/>
        </p:nvSpPr>
        <p:spPr>
          <a:xfrm>
            <a:off x="-13459" y="1"/>
            <a:ext cx="5184863" cy="685800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uadroTexto 17">
            <a:extLst>
              <a:ext uri="{FF2B5EF4-FFF2-40B4-BE49-F238E27FC236}">
                <a16:creationId xmlns:a16="http://schemas.microsoft.com/office/drawing/2014/main" id="{65A0181F-DDCD-4AC2-A611-07D7AF68AD76}"/>
              </a:ext>
            </a:extLst>
          </p:cNvPr>
          <p:cNvSpPr txBox="1"/>
          <p:nvPr/>
        </p:nvSpPr>
        <p:spPr>
          <a:xfrm>
            <a:off x="381546" y="1133585"/>
            <a:ext cx="10722633" cy="369332"/>
          </a:xfrm>
          <a:prstGeom prst="rect">
            <a:avLst/>
          </a:prstGeom>
          <a:noFill/>
        </p:spPr>
        <p:txBody>
          <a:bodyPr wrap="square">
            <a:spAutoFit/>
          </a:bodyPr>
          <a:lstStyle/>
          <a:p>
            <a:pPr algn="ctr"/>
            <a:endParaRPr lang="es-CO" b="1" i="1" dirty="0">
              <a:latin typeface="+mj-lt"/>
            </a:endParaRPr>
          </a:p>
        </p:txBody>
      </p:sp>
      <p:sp>
        <p:nvSpPr>
          <p:cNvPr id="3" name="CuadroTexto 2">
            <a:extLst>
              <a:ext uri="{FF2B5EF4-FFF2-40B4-BE49-F238E27FC236}">
                <a16:creationId xmlns:a16="http://schemas.microsoft.com/office/drawing/2014/main" id="{30077369-D504-4941-9CEB-94121A4CB073}"/>
              </a:ext>
            </a:extLst>
          </p:cNvPr>
          <p:cNvSpPr txBox="1"/>
          <p:nvPr/>
        </p:nvSpPr>
        <p:spPr>
          <a:xfrm>
            <a:off x="381546" y="1130975"/>
            <a:ext cx="4504490" cy="5047536"/>
          </a:xfrm>
          <a:prstGeom prst="rect">
            <a:avLst/>
          </a:prstGeom>
          <a:noFill/>
        </p:spPr>
        <p:txBody>
          <a:bodyPr wrap="square" rtlCol="0">
            <a:spAutoFit/>
          </a:bodyPr>
          <a:lstStyle/>
          <a:p>
            <a:r>
              <a:rPr lang="es-ES" sz="1400" dirty="0">
                <a:solidFill>
                  <a:schemeClr val="bg1"/>
                </a:solidFill>
                <a:latin typeface="Work Sans" pitchFamily="2" charset="0"/>
              </a:rPr>
              <a:t>Cada vez hay más estudios demuestran la relación favorable entre la participación de las mujer en el mercado de trabajo y el crecimiento del PIB:</a:t>
            </a:r>
          </a:p>
          <a:p>
            <a:endParaRPr lang="es-CO" sz="1400" dirty="0">
              <a:solidFill>
                <a:schemeClr val="bg1"/>
              </a:solidFill>
              <a:latin typeface="Work Sans" pitchFamily="2" charset="0"/>
            </a:endParaRPr>
          </a:p>
          <a:p>
            <a:pPr marL="285750" indent="-285750">
              <a:buFont typeface="Arial" panose="020B0604020202020204" pitchFamily="34" charset="0"/>
              <a:buChar char="•"/>
            </a:pPr>
            <a:r>
              <a:rPr lang="es-CO" sz="1400" dirty="0">
                <a:solidFill>
                  <a:schemeClr val="bg1"/>
                </a:solidFill>
                <a:latin typeface="Work Sans" pitchFamily="2" charset="0"/>
              </a:rPr>
              <a:t>Cerrar  la brecha de género en el empleo incrementaría el PIB un 35% en promedio, del cual entre 7 y 8 puntos porcentuales corresponden a aumentos de productividad gracias a la diversidad de género. </a:t>
            </a:r>
          </a:p>
          <a:p>
            <a:pPr marL="285750" indent="-285750">
              <a:buFont typeface="Arial" panose="020B0604020202020204" pitchFamily="34" charset="0"/>
              <a:buChar char="•"/>
            </a:pPr>
            <a:endParaRPr lang="es-ES" sz="1400" b="0" i="0" u="none" strike="noStrike" baseline="0" dirty="0">
              <a:solidFill>
                <a:schemeClr val="bg1"/>
              </a:solidFill>
              <a:latin typeface="Work Sans" pitchFamily="2" charset="0"/>
            </a:endParaRPr>
          </a:p>
          <a:p>
            <a:pPr marL="285750" indent="-285750">
              <a:buFont typeface="Arial" panose="020B0604020202020204" pitchFamily="34" charset="0"/>
              <a:buChar char="•"/>
            </a:pPr>
            <a:r>
              <a:rPr lang="es-ES" sz="1400" b="0" i="0" u="none" strike="noStrike" baseline="0" dirty="0">
                <a:solidFill>
                  <a:schemeClr val="bg1"/>
                </a:solidFill>
                <a:latin typeface="Work Sans" pitchFamily="2" charset="0"/>
              </a:rPr>
              <a:t>PricewaterhouseCoopers (PwC) (2018) estima que si los países de la OCDE aumentaran la </a:t>
            </a:r>
            <a:r>
              <a:rPr lang="es-ES" sz="1400" dirty="0">
                <a:solidFill>
                  <a:schemeClr val="bg1"/>
                </a:solidFill>
                <a:latin typeface="Work Sans" pitchFamily="2" charset="0"/>
              </a:rPr>
              <a:t>TGP </a:t>
            </a:r>
            <a:r>
              <a:rPr lang="es-ES" sz="1400" b="0" i="0" u="none" strike="noStrike" baseline="0" dirty="0">
                <a:solidFill>
                  <a:schemeClr val="bg1"/>
                </a:solidFill>
                <a:latin typeface="Work Sans" pitchFamily="2" charset="0"/>
              </a:rPr>
              <a:t>de las </a:t>
            </a:r>
            <a:r>
              <a:rPr lang="es-ES" sz="1400" b="0" i="0" u="none" strike="noStrike" baseline="0" dirty="0">
                <a:solidFill>
                  <a:schemeClr val="bg1"/>
                </a:solidFill>
                <a:latin typeface="Work Sans" pitchFamily="2" charset="0"/>
                <a:cs typeface="Calibri Light" panose="020F0302020204030204" pitchFamily="34" charset="0"/>
              </a:rPr>
              <a:t>mujeres</a:t>
            </a:r>
            <a:r>
              <a:rPr lang="es-ES" sz="1400" b="0" i="0" u="none" strike="noStrike" baseline="0" dirty="0">
                <a:solidFill>
                  <a:schemeClr val="bg1"/>
                </a:solidFill>
                <a:latin typeface="Work Sans" pitchFamily="2" charset="0"/>
              </a:rPr>
              <a:t> al mismo nivel que en Suecia (80 %), su PIB crecería en más de US$6 billones</a:t>
            </a:r>
          </a:p>
          <a:p>
            <a:pPr marL="285750" indent="-285750">
              <a:buFont typeface="Arial" panose="020B0604020202020204" pitchFamily="34" charset="0"/>
              <a:buChar char="•"/>
            </a:pPr>
            <a:endParaRPr lang="es-ES" sz="1400" b="0" i="0" u="none" strike="noStrike" baseline="0" dirty="0">
              <a:solidFill>
                <a:schemeClr val="bg1"/>
              </a:solidFill>
              <a:latin typeface="Work Sans" pitchFamily="2" charset="0"/>
            </a:endParaRPr>
          </a:p>
          <a:p>
            <a:pPr marL="285750" indent="-285750">
              <a:buFont typeface="Arial" panose="020B0604020202020204" pitchFamily="34" charset="0"/>
              <a:buChar char="•"/>
            </a:pPr>
            <a:r>
              <a:rPr lang="es-ES" sz="1400" b="0" i="0" u="none" strike="noStrike" baseline="0" dirty="0">
                <a:solidFill>
                  <a:schemeClr val="bg1"/>
                </a:solidFill>
                <a:latin typeface="Work Sans" pitchFamily="2" charset="0"/>
              </a:rPr>
              <a:t>El Foro Económico Mundial (2017) prevé que si se lograra paridad mundial en la participación de la mujer en el mercado laboral antes de 2025, el PIB mundial se incrementaría en US$ 5.3 billones. </a:t>
            </a:r>
            <a:endParaRPr lang="es-CO" sz="1400" dirty="0">
              <a:solidFill>
                <a:schemeClr val="bg1"/>
              </a:solidFill>
              <a:latin typeface="Work Sans" pitchFamily="2" charset="0"/>
            </a:endParaRPr>
          </a:p>
          <a:p>
            <a:endParaRPr lang="es-ES" sz="1400" dirty="0">
              <a:solidFill>
                <a:schemeClr val="bg1"/>
              </a:solidFill>
              <a:latin typeface="Work Sans" pitchFamily="2" charset="0"/>
            </a:endParaRPr>
          </a:p>
        </p:txBody>
      </p:sp>
      <p:sp>
        <p:nvSpPr>
          <p:cNvPr id="4" name="CuadroTexto 3">
            <a:extLst>
              <a:ext uri="{FF2B5EF4-FFF2-40B4-BE49-F238E27FC236}">
                <a16:creationId xmlns:a16="http://schemas.microsoft.com/office/drawing/2014/main" id="{1B328D61-02DD-4B7C-B154-49AFDE98E892}"/>
              </a:ext>
            </a:extLst>
          </p:cNvPr>
          <p:cNvSpPr txBox="1"/>
          <p:nvPr/>
        </p:nvSpPr>
        <p:spPr>
          <a:xfrm>
            <a:off x="5566409" y="278097"/>
            <a:ext cx="6336624" cy="1323439"/>
          </a:xfrm>
          <a:prstGeom prst="rect">
            <a:avLst/>
          </a:prstGeom>
          <a:noFill/>
        </p:spPr>
        <p:txBody>
          <a:bodyPr wrap="square" rtlCol="0">
            <a:spAutoFit/>
          </a:bodyPr>
          <a:lstStyle>
            <a:defPPr>
              <a:defRPr lang="en-US"/>
            </a:defPPr>
            <a:lvl1pPr>
              <a:defRPr>
                <a:latin typeface="TradeGothicNextLTPro-Lt"/>
              </a:defRPr>
            </a:lvl1pPr>
          </a:lstStyle>
          <a:p>
            <a:r>
              <a:rPr lang="es-CO" sz="2000" b="1" dirty="0">
                <a:solidFill>
                  <a:srgbClr val="3366CC"/>
                </a:solidFill>
                <a:latin typeface="Work Sans" pitchFamily="2" charset="0"/>
              </a:rPr>
              <a:t>Si el empleo de las mujeres se equiparara al de los hombres, las economías serían más resilientes,  el crecimiento económico sería mayor y más incluyente, FMI</a:t>
            </a:r>
          </a:p>
        </p:txBody>
      </p:sp>
      <p:pic>
        <p:nvPicPr>
          <p:cNvPr id="5" name="Imagen 4">
            <a:extLst>
              <a:ext uri="{FF2B5EF4-FFF2-40B4-BE49-F238E27FC236}">
                <a16:creationId xmlns:a16="http://schemas.microsoft.com/office/drawing/2014/main" id="{84677241-86CC-42C5-8504-294CA6FF8E10}"/>
              </a:ext>
            </a:extLst>
          </p:cNvPr>
          <p:cNvPicPr>
            <a:picLocks noChangeAspect="1"/>
          </p:cNvPicPr>
          <p:nvPr/>
        </p:nvPicPr>
        <p:blipFill>
          <a:blip r:embed="rId2">
            <a:duotone>
              <a:schemeClr val="accent1">
                <a:shade val="45000"/>
                <a:satMod val="135000"/>
              </a:schemeClr>
              <a:prstClr val="white"/>
            </a:duotone>
          </a:blip>
          <a:stretch>
            <a:fillRect/>
          </a:stretch>
        </p:blipFill>
        <p:spPr>
          <a:xfrm>
            <a:off x="5635426" y="2358405"/>
            <a:ext cx="6267607" cy="2485726"/>
          </a:xfrm>
          <a:prstGeom prst="rect">
            <a:avLst/>
          </a:prstGeom>
        </p:spPr>
      </p:pic>
      <p:sp>
        <p:nvSpPr>
          <p:cNvPr id="6" name="CuadroTexto 5">
            <a:extLst>
              <a:ext uri="{FF2B5EF4-FFF2-40B4-BE49-F238E27FC236}">
                <a16:creationId xmlns:a16="http://schemas.microsoft.com/office/drawing/2014/main" id="{4AF54BAB-24BA-4C22-BF59-1083DC891DBA}"/>
              </a:ext>
            </a:extLst>
          </p:cNvPr>
          <p:cNvSpPr txBox="1"/>
          <p:nvPr/>
        </p:nvSpPr>
        <p:spPr>
          <a:xfrm>
            <a:off x="5635427" y="5123946"/>
            <a:ext cx="6271216" cy="954107"/>
          </a:xfrm>
          <a:prstGeom prst="rect">
            <a:avLst/>
          </a:prstGeom>
          <a:noFill/>
        </p:spPr>
        <p:txBody>
          <a:bodyPr wrap="square">
            <a:spAutoFit/>
          </a:bodyPr>
          <a:lstStyle/>
          <a:p>
            <a:pPr algn="l"/>
            <a:r>
              <a:rPr lang="es-CO" sz="1400" b="0" i="0" u="none" strike="noStrike" baseline="0" dirty="0">
                <a:solidFill>
                  <a:schemeClr val="tx1">
                    <a:lumMod val="75000"/>
                    <a:lumOff val="25000"/>
                  </a:schemeClr>
                </a:solidFill>
                <a:latin typeface="Work Sans" pitchFamily="2" charset="0"/>
                <a:cs typeface="Calibri Light" panose="020F0302020204030204" pitchFamily="34" charset="0"/>
              </a:rPr>
              <a:t>El crecimiento del empleo de la mujeres, está positivamente asociado con el crecimiento del PIB:  En América Latina un incremento de 1% en el empleo de las mujeres se traduce en un incremento de 0,185% en el PIB</a:t>
            </a:r>
            <a:endParaRPr lang="es-CO" sz="1400" dirty="0">
              <a:solidFill>
                <a:schemeClr val="tx1">
                  <a:lumMod val="75000"/>
                  <a:lumOff val="25000"/>
                </a:schemeClr>
              </a:solidFill>
              <a:latin typeface="Work Sans" pitchFamily="2" charset="0"/>
              <a:cs typeface="Calibri Light" panose="020F0302020204030204" pitchFamily="34" charset="0"/>
            </a:endParaRPr>
          </a:p>
        </p:txBody>
      </p:sp>
      <p:sp>
        <p:nvSpPr>
          <p:cNvPr id="7" name="CuadroTexto 6">
            <a:extLst>
              <a:ext uri="{FF2B5EF4-FFF2-40B4-BE49-F238E27FC236}">
                <a16:creationId xmlns:a16="http://schemas.microsoft.com/office/drawing/2014/main" id="{8ABA7EEA-B373-4460-B901-853726864052}"/>
              </a:ext>
            </a:extLst>
          </p:cNvPr>
          <p:cNvSpPr txBox="1"/>
          <p:nvPr/>
        </p:nvSpPr>
        <p:spPr>
          <a:xfrm>
            <a:off x="5635427" y="1848211"/>
            <a:ext cx="6117672" cy="461665"/>
          </a:xfrm>
          <a:prstGeom prst="rect">
            <a:avLst/>
          </a:prstGeom>
          <a:noFill/>
        </p:spPr>
        <p:txBody>
          <a:bodyPr wrap="square">
            <a:spAutoFit/>
          </a:bodyPr>
          <a:lstStyle/>
          <a:p>
            <a:pPr algn="l"/>
            <a:r>
              <a:rPr lang="es-ES" sz="1200" b="1" i="0" u="none" strike="noStrike" baseline="0" dirty="0">
                <a:solidFill>
                  <a:srgbClr val="3366CC"/>
                </a:solidFill>
                <a:latin typeface="Work Sans" pitchFamily="2" charset="0"/>
              </a:rPr>
              <a:t>Elasticidad parcial del PIB respecto al empleo de las mujeres por región, </a:t>
            </a:r>
          </a:p>
          <a:p>
            <a:pPr algn="l"/>
            <a:r>
              <a:rPr lang="es-ES" sz="1200" b="1" i="0" u="none" strike="noStrike" baseline="0" dirty="0">
                <a:solidFill>
                  <a:srgbClr val="3366CC"/>
                </a:solidFill>
                <a:latin typeface="Work Sans" pitchFamily="2" charset="0"/>
              </a:rPr>
              <a:t>1991–2017.  (OIT, 2019)</a:t>
            </a:r>
            <a:endParaRPr lang="es-CO" dirty="0"/>
          </a:p>
        </p:txBody>
      </p:sp>
      <p:pic>
        <p:nvPicPr>
          <p:cNvPr id="20" name="Picture 4" descr="A picture containing drawing&#10;&#10;Description automatically generated">
            <a:extLst>
              <a:ext uri="{FF2B5EF4-FFF2-40B4-BE49-F238E27FC236}">
                <a16:creationId xmlns:a16="http://schemas.microsoft.com/office/drawing/2014/main" id="{112695C1-9377-4F8E-B9D4-5C66278F1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2014" y="6405826"/>
            <a:ext cx="1661021" cy="326758"/>
          </a:xfrm>
          <a:prstGeom prst="rect">
            <a:avLst/>
          </a:prstGeom>
        </p:spPr>
      </p:pic>
      <p:sp>
        <p:nvSpPr>
          <p:cNvPr id="21" name="CuadroTexto 20">
            <a:extLst>
              <a:ext uri="{FF2B5EF4-FFF2-40B4-BE49-F238E27FC236}">
                <a16:creationId xmlns:a16="http://schemas.microsoft.com/office/drawing/2014/main" id="{05628F9B-6261-4508-8438-A577BDAF96DD}"/>
              </a:ext>
            </a:extLst>
          </p:cNvPr>
          <p:cNvSpPr txBox="1"/>
          <p:nvPr/>
        </p:nvSpPr>
        <p:spPr>
          <a:xfrm>
            <a:off x="178964" y="6468196"/>
            <a:ext cx="3201799" cy="230832"/>
          </a:xfrm>
          <a:prstGeom prst="rect">
            <a:avLst/>
          </a:prstGeom>
          <a:noFill/>
        </p:spPr>
        <p:txBody>
          <a:bodyPr wrap="square">
            <a:spAutoFit/>
          </a:bodyPr>
          <a:lstStyle/>
          <a:p>
            <a:r>
              <a:rPr lang="es-CO" sz="900" b="1" dirty="0">
                <a:solidFill>
                  <a:schemeClr val="bg1"/>
                </a:solidFill>
                <a:latin typeface="Work Sans" pitchFamily="2" charset="0"/>
              </a:rPr>
              <a:t>La importancia de la mujer en el mundo empresarial</a:t>
            </a:r>
          </a:p>
        </p:txBody>
      </p:sp>
    </p:spTree>
    <p:extLst>
      <p:ext uri="{BB962C8B-B14F-4D97-AF65-F5344CB8AC3E}">
        <p14:creationId xmlns:p14="http://schemas.microsoft.com/office/powerpoint/2010/main" val="305455965"/>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1255</TotalTime>
  <Words>1742</Words>
  <Application>Microsoft Office PowerPoint</Application>
  <PresentationFormat>Panorámica</PresentationFormat>
  <Paragraphs>204</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Work Sans</vt:lpstr>
      <vt:lpstr>Work Sans Black</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realidad a cambiar</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Nohora Vargas</dc:creator>
  <cp:lastModifiedBy>Ximena Gonzalez</cp:lastModifiedBy>
  <cp:revision>68</cp:revision>
  <dcterms:created xsi:type="dcterms:W3CDTF">2020-08-16T06:51:49Z</dcterms:created>
  <dcterms:modified xsi:type="dcterms:W3CDTF">2020-08-21T13:57:22Z</dcterms:modified>
</cp:coreProperties>
</file>