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9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_rels/slideMaster9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10.xml.rels" ContentType="application/vnd.openxmlformats-package.relationships+xml"/>
  <Override PartName="/ppt/notesSlides/notesSlide1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_rels/notesSlide3.xml.rels" ContentType="application/vnd.openxmlformats-package.relationships+xml"/>
  <Override PartName="/ppt/notesSlides/_rels/notesSlide5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9.xml.rels" ContentType="application/vnd.openxmlformats-package.relationships+xml"/>
  <Override PartName="/ppt/theme/theme9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media/image51.jpeg" ContentType="image/jpeg"/>
  <Override PartName="/ppt/media/image9.png" ContentType="image/png"/>
  <Override PartName="/ppt/media/image1.png" ContentType="image/png"/>
  <Override PartName="/ppt/media/image56.jpeg" ContentType="image/jpe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2.png" ContentType="image/png"/>
  <Override PartName="/ppt/media/image30.jpeg" ContentType="image/jpeg"/>
  <Override PartName="/ppt/media/image31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  <Override PartName="/ppt/media/image46.png" ContentType="image/png"/>
  <Override PartName="/ppt/media/image47.png" ContentType="image/png"/>
  <Override PartName="/ppt/media/image55.jpeg" ContentType="image/jpeg"/>
  <Override PartName="/ppt/media/image48.png" ContentType="image/png"/>
  <Override PartName="/ppt/media/image49.png" ContentType="image/png"/>
  <Override PartName="/ppt/media/image50.png" ContentType="image/png"/>
  <Override PartName="/ppt/media/image52.png" ContentType="image/png"/>
  <Override PartName="/ppt/media/image53.png" ContentType="image/png"/>
  <Override PartName="/ppt/media/image54.png" ContentType="image/png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120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20.xml" ContentType="application/vnd.openxmlformats-officedocument.presentationml.slideLayout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</p:sldMasterIdLst>
  <p:notesMasterIdLst>
    <p:notesMasterId r:id="rId12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notesMaster" Target="notesMasters/notesMaster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slide" Target="slides/slide16.xml"/><Relationship Id="rId29" Type="http://schemas.openxmlformats.org/officeDocument/2006/relationships/slide" Target="slides/slide17.xml"/><Relationship Id="rId30" Type="http://schemas.openxmlformats.org/officeDocument/2006/relationships/slide" Target="slides/slide18.xml"/><Relationship Id="rId31" Type="http://schemas.openxmlformats.org/officeDocument/2006/relationships/slide" Target="slides/slide19.xml"/><Relationship Id="rId32" Type="http://schemas.openxmlformats.org/officeDocument/2006/relationships/slide" Target="slides/slide20.xml"/><Relationship Id="rId33" Type="http://schemas.openxmlformats.org/officeDocument/2006/relationships/slide" Target="slides/slide2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1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s-CO" sz="2000" spc="-1" strike="noStrike">
                <a:latin typeface="Arial"/>
              </a:rPr>
              <a:t>Pulse para editar el formato de las notas</a:t>
            </a:r>
            <a:endParaRPr b="0" lang="es-CO" sz="2000" spc="-1" strike="noStrike">
              <a:latin typeface="Arial"/>
            </a:endParaRPr>
          </a:p>
        </p:txBody>
      </p:sp>
      <p:sp>
        <p:nvSpPr>
          <p:cNvPr id="41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s-CO" sz="1400" spc="-1" strike="noStrike">
                <a:latin typeface="Times New Roman"/>
              </a:rPr>
              <a:t>&lt;cabecera&gt;</a:t>
            </a:r>
            <a:endParaRPr b="0" lang="es-CO" sz="1400" spc="-1" strike="noStrike">
              <a:latin typeface="Times New Roman"/>
            </a:endParaRPr>
          </a:p>
        </p:txBody>
      </p:sp>
      <p:sp>
        <p:nvSpPr>
          <p:cNvPr id="413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s-CO" sz="1400" spc="-1" strike="noStrike">
                <a:latin typeface="Times New Roman"/>
              </a:rPr>
              <a:t>&lt;fecha/hora&gt;</a:t>
            </a:r>
            <a:endParaRPr b="0" lang="es-CO" sz="1400" spc="-1" strike="noStrike">
              <a:latin typeface="Times New Roman"/>
            </a:endParaRPr>
          </a:p>
        </p:txBody>
      </p:sp>
      <p:sp>
        <p:nvSpPr>
          <p:cNvPr id="414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s-CO" sz="1400" spc="-1" strike="noStrike">
                <a:latin typeface="Times New Roman"/>
              </a:rPr>
              <a:t>&lt;pie de página&gt;</a:t>
            </a:r>
            <a:endParaRPr b="0" lang="es-CO" sz="1400" spc="-1" strike="noStrike">
              <a:latin typeface="Times New Roman"/>
            </a:endParaRPr>
          </a:p>
        </p:txBody>
      </p:sp>
      <p:sp>
        <p:nvSpPr>
          <p:cNvPr id="415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8D61BF3-17C7-40AA-AAFB-4D4C8F7A27CD}" type="slidenum">
              <a:rPr b="0" lang="es-CO" sz="1400" spc="-1" strike="noStrike">
                <a:latin typeface="Times New Roman"/>
              </a:rPr>
              <a:t>&lt;número&gt;</a:t>
            </a:fld>
            <a:endParaRPr b="0" lang="es-CO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CO" sz="1400" spc="-1" strike="noStrike">
                <a:solidFill>
                  <a:srgbClr val="000000"/>
                </a:solidFill>
                <a:latin typeface="Times New Roman"/>
              </a:rPr>
              <a:t>CONSTRUIR JUNTOS  ...... ESA ES LA CLAVE</a:t>
            </a:r>
            <a:endParaRPr b="0" lang="es-CO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CO" sz="14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rIns="90000" tIns="45000" bIns="45000"/>
          <a:p>
            <a:pPr marL="161640">
              <a:lnSpc>
                <a:spcPct val="100000"/>
              </a:lnSpc>
            </a:pPr>
            <a:r>
              <a:rPr b="0" lang="es-CO" sz="2000" spc="-1" strike="noStrike">
                <a:latin typeface="Arial"/>
              </a:rPr>
              <a:t>Plan no definitivo, pero compartirlo para que vean la estructura</a:t>
            </a:r>
            <a:endParaRPr b="0" lang="es-CO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rIns="90000" tIns="45000" bIns="45000"/>
          <a:p>
            <a:r>
              <a:rPr b="0" lang="es-CO" sz="2000" spc="-1" strike="noStrike">
                <a:latin typeface="Arial"/>
              </a:rPr>
              <a:t>Lo que se busca: </a:t>
            </a:r>
            <a:endParaRPr b="0" lang="es-CO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s-CO" sz="2000" spc="-1" strike="noStrike">
                <a:latin typeface="Arial"/>
              </a:rPr>
              <a:t>La adopción, uso, interoperabilidad, interconectividad y el intercambio electrónico de información en salud</a:t>
            </a:r>
            <a:endParaRPr b="0" lang="es-CO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s-CO" sz="2000" spc="-1" strike="noStrike">
                <a:latin typeface="Arial"/>
              </a:rPr>
              <a:t>Se busca construir sobre bases existentes, no desechar los sistemas ya instalados y la inversión en TIC en salud realizada en el país</a:t>
            </a:r>
            <a:endParaRPr b="0" lang="es-CO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s-CO" sz="2000" spc="-1" strike="noStrike">
                <a:latin typeface="Arial"/>
              </a:rPr>
              <a:t>Reunir y compartir la información indispensable para asegurar la continuidad asistencial de los pacientes, disponible en todo el país, para los ciudadanos</a:t>
            </a:r>
            <a:endParaRPr b="0" lang="es-CO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es-CO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s-CO" sz="2000" spc="-1" strike="noStrike">
                <a:latin typeface="Arial"/>
              </a:rPr>
              <a:t>Lo que NO se busca: </a:t>
            </a:r>
            <a:endParaRPr b="0" lang="es-CO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s-CO" sz="2000" spc="-1" strike="noStrike">
                <a:latin typeface="Arial"/>
              </a:rPr>
              <a:t>Crear una historia clínica electrónica única, universal, centralizada, unificada, exclusiva</a:t>
            </a:r>
            <a:endParaRPr b="0" lang="es-CO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s-CO" sz="2000" spc="-1" strike="noStrike">
                <a:latin typeface="Arial"/>
              </a:rPr>
              <a:t>Definir o recomendar un software único de un sistema de HCE o proveedor único de interoperabilidad</a:t>
            </a:r>
            <a:endParaRPr b="0" lang="es-CO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rIns="90000" tIns="45000" bIns="45000"/>
          <a:p>
            <a:pPr marL="158760">
              <a:lnSpc>
                <a:spcPct val="100000"/>
              </a:lnSpc>
            </a:pPr>
            <a:r>
              <a:rPr b="0" i="1" lang="es-CO" sz="1400" spc="-1" strike="noStrike">
                <a:solidFill>
                  <a:srgbClr val="c00000"/>
                </a:solidFill>
                <a:latin typeface="Arial"/>
              </a:rPr>
              <a:t>Solo se debe revisar las variables propuestas y aportar ajustes o modificaciones al respecto </a:t>
            </a:r>
            <a:endParaRPr b="0" lang="es-CO" sz="1400" spc="-1" strike="noStrike">
              <a:latin typeface="Arial"/>
            </a:endParaRPr>
          </a:p>
          <a:p>
            <a:pPr marL="158760">
              <a:lnSpc>
                <a:spcPct val="100000"/>
              </a:lnSpc>
            </a:pPr>
            <a:r>
              <a:rPr b="0" i="1" lang="es-CO" sz="1400" spc="-1" strike="noStrike">
                <a:solidFill>
                  <a:srgbClr val="c00000"/>
                </a:solidFill>
                <a:latin typeface="Arial"/>
              </a:rPr>
              <a:t>Se realizarán mesas especificas para otros aspectos como estándares y operación </a:t>
            </a:r>
            <a:endParaRPr b="0" lang="es-CO" sz="1400" spc="-1" strike="noStrike">
              <a:latin typeface="Arial"/>
            </a:endParaRPr>
          </a:p>
          <a:p>
            <a:pPr marL="158760">
              <a:lnSpc>
                <a:spcPct val="100000"/>
              </a:lnSpc>
            </a:pPr>
            <a:endParaRPr b="0" lang="es-CO" sz="14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PlaceHolder 1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CO" sz="2000" spc="-1" strike="noStrike">
                <a:latin typeface="Arial"/>
              </a:rPr>
              <a:t>La unidad de análisis debe ser la </a:t>
            </a:r>
            <a:r>
              <a:rPr b="1" lang="es-CO" sz="2000" spc="-1" strike="noStrike">
                <a:latin typeface="Arial"/>
              </a:rPr>
              <a:t>persona</a:t>
            </a:r>
            <a:r>
              <a:rPr b="0" lang="es-CO" sz="2000" spc="-1" strike="noStrike">
                <a:latin typeface="Arial"/>
              </a:rPr>
              <a:t> en cualquier proceso que implique la </a:t>
            </a:r>
            <a:r>
              <a:rPr b="1" lang="es-CO" sz="2000" spc="-1" strike="noStrike">
                <a:latin typeface="Arial"/>
              </a:rPr>
              <a:t>trazabilidad</a:t>
            </a:r>
            <a:r>
              <a:rPr b="0" lang="es-CO" sz="2000" spc="-1" strike="noStrike">
                <a:latin typeface="Arial"/>
              </a:rPr>
              <a:t> de las acciones de la </a:t>
            </a:r>
            <a:r>
              <a:rPr b="1" lang="es-CO" sz="2000" spc="-1" strike="noStrike">
                <a:latin typeface="Arial"/>
              </a:rPr>
              <a:t>gestión de salud pública </a:t>
            </a:r>
            <a:r>
              <a:rPr b="0" lang="es-CO" sz="2000" spc="-1" strike="noStrike">
                <a:latin typeface="Arial"/>
              </a:rPr>
              <a:t>y de </a:t>
            </a:r>
            <a:r>
              <a:rPr b="1" lang="es-CO" sz="2000" spc="-1" strike="noStrike">
                <a:latin typeface="Arial"/>
              </a:rPr>
              <a:t>gestión clínica </a:t>
            </a:r>
            <a:r>
              <a:rPr b="0" lang="es-CO" sz="2000" spc="-1" strike="noStrike">
                <a:latin typeface="Arial"/>
              </a:rPr>
              <a:t>de los ciudadanos</a:t>
            </a:r>
            <a:endParaRPr b="0" lang="es-CO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CO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9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8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9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2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3" name="PlaceHolder 4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6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0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1" name="PlaceHolder 5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4" name="PlaceHolder 3"/>
          <p:cNvSpPr>
            <a:spLocks noGrp="1"/>
          </p:cNvSpPr>
          <p:nvPr>
            <p:ph type="body"/>
          </p:nvPr>
        </p:nvSpPr>
        <p:spPr>
          <a:xfrm>
            <a:off x="648000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5" name="PlaceHolder 4"/>
          <p:cNvSpPr>
            <a:spLocks noGrp="1"/>
          </p:cNvSpPr>
          <p:nvPr>
            <p:ph type="body"/>
          </p:nvPr>
        </p:nvSpPr>
        <p:spPr>
          <a:xfrm>
            <a:off x="678924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6" name="PlaceHolder 5"/>
          <p:cNvSpPr>
            <a:spLocks noGrp="1"/>
          </p:cNvSpPr>
          <p:nvPr>
            <p:ph type="body"/>
          </p:nvPr>
        </p:nvSpPr>
        <p:spPr>
          <a:xfrm>
            <a:off x="678924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7" name="PlaceHolder 6"/>
          <p:cNvSpPr>
            <a:spLocks noGrp="1"/>
          </p:cNvSpPr>
          <p:nvPr>
            <p:ph type="body"/>
          </p:nvPr>
        </p:nvSpPr>
        <p:spPr>
          <a:xfrm>
            <a:off x="648000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8" name="PlaceHolder 7"/>
          <p:cNvSpPr>
            <a:spLocks noGrp="1"/>
          </p:cNvSpPr>
          <p:nvPr>
            <p:ph type="body"/>
          </p:nvPr>
        </p:nvSpPr>
        <p:spPr>
          <a:xfrm>
            <a:off x="617076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76" name="PlaceHolder 2"/>
          <p:cNvSpPr>
            <a:spLocks noGrp="1"/>
          </p:cNvSpPr>
          <p:nvPr>
            <p:ph type="subTitle"/>
          </p:nvPr>
        </p:nvSpPr>
        <p:spPr>
          <a:xfrm>
            <a:off x="6170760" y="1347120"/>
            <a:ext cx="914040" cy="273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1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85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6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7" name="PlaceHolder 4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0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1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4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5" name="PlaceHolder 4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97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8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1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2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3" name="PlaceHolder 5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48000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78924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78924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648000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17076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6" name="PlaceHolder 3"/>
          <p:cNvSpPr>
            <a:spLocks noGrp="1"/>
          </p:cNvSpPr>
          <p:nvPr>
            <p:ph type="body"/>
          </p:nvPr>
        </p:nvSpPr>
        <p:spPr>
          <a:xfrm>
            <a:off x="648000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7" name="PlaceHolder 4"/>
          <p:cNvSpPr>
            <a:spLocks noGrp="1"/>
          </p:cNvSpPr>
          <p:nvPr>
            <p:ph type="body"/>
          </p:nvPr>
        </p:nvSpPr>
        <p:spPr>
          <a:xfrm>
            <a:off x="678924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8" name="PlaceHolder 5"/>
          <p:cNvSpPr>
            <a:spLocks noGrp="1"/>
          </p:cNvSpPr>
          <p:nvPr>
            <p:ph type="body"/>
          </p:nvPr>
        </p:nvSpPr>
        <p:spPr>
          <a:xfrm>
            <a:off x="678924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9" name="PlaceHolder 6"/>
          <p:cNvSpPr>
            <a:spLocks noGrp="1"/>
          </p:cNvSpPr>
          <p:nvPr>
            <p:ph type="body"/>
          </p:nvPr>
        </p:nvSpPr>
        <p:spPr>
          <a:xfrm>
            <a:off x="648000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0" name="PlaceHolder 7"/>
          <p:cNvSpPr>
            <a:spLocks noGrp="1"/>
          </p:cNvSpPr>
          <p:nvPr>
            <p:ph type="body"/>
          </p:nvPr>
        </p:nvSpPr>
        <p:spPr>
          <a:xfrm>
            <a:off x="617076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6170760" y="1347120"/>
            <a:ext cx="914040" cy="273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170760" y="1347120"/>
            <a:ext cx="914040" cy="273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48000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78924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78924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648000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617076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6170760" y="1347120"/>
            <a:ext cx="914040" cy="273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48000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678924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678924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body"/>
          </p:nvPr>
        </p:nvSpPr>
        <p:spPr>
          <a:xfrm>
            <a:off x="648000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7"/>
          <p:cNvSpPr>
            <a:spLocks noGrp="1"/>
          </p:cNvSpPr>
          <p:nvPr>
            <p:ph type="body"/>
          </p:nvPr>
        </p:nvSpPr>
        <p:spPr>
          <a:xfrm>
            <a:off x="617076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6170760" y="1347120"/>
            <a:ext cx="914040" cy="273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648000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678924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678924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6"/>
          <p:cNvSpPr>
            <a:spLocks noGrp="1"/>
          </p:cNvSpPr>
          <p:nvPr>
            <p:ph type="body"/>
          </p:nvPr>
        </p:nvSpPr>
        <p:spPr>
          <a:xfrm>
            <a:off x="648000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7"/>
          <p:cNvSpPr>
            <a:spLocks noGrp="1"/>
          </p:cNvSpPr>
          <p:nvPr>
            <p:ph type="body"/>
          </p:nvPr>
        </p:nvSpPr>
        <p:spPr>
          <a:xfrm>
            <a:off x="617076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ubTitle"/>
          </p:nvPr>
        </p:nvSpPr>
        <p:spPr>
          <a:xfrm>
            <a:off x="6170760" y="1347120"/>
            <a:ext cx="914040" cy="273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648000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678924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body"/>
          </p:nvPr>
        </p:nvSpPr>
        <p:spPr>
          <a:xfrm>
            <a:off x="678924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 type="body"/>
          </p:nvPr>
        </p:nvSpPr>
        <p:spPr>
          <a:xfrm>
            <a:off x="648000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 type="body"/>
          </p:nvPr>
        </p:nvSpPr>
        <p:spPr>
          <a:xfrm>
            <a:off x="617076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subTitle"/>
          </p:nvPr>
        </p:nvSpPr>
        <p:spPr>
          <a:xfrm>
            <a:off x="6170760" y="1347120"/>
            <a:ext cx="914040" cy="273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PlaceHolder 5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648000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678924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9" name="PlaceHolder 5"/>
          <p:cNvSpPr>
            <a:spLocks noGrp="1"/>
          </p:cNvSpPr>
          <p:nvPr>
            <p:ph type="body"/>
          </p:nvPr>
        </p:nvSpPr>
        <p:spPr>
          <a:xfrm>
            <a:off x="678924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0" name="PlaceHolder 6"/>
          <p:cNvSpPr>
            <a:spLocks noGrp="1"/>
          </p:cNvSpPr>
          <p:nvPr>
            <p:ph type="body"/>
          </p:nvPr>
        </p:nvSpPr>
        <p:spPr>
          <a:xfrm>
            <a:off x="648000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1" name="PlaceHolder 7"/>
          <p:cNvSpPr>
            <a:spLocks noGrp="1"/>
          </p:cNvSpPr>
          <p:nvPr>
            <p:ph type="body"/>
          </p:nvPr>
        </p:nvSpPr>
        <p:spPr>
          <a:xfrm>
            <a:off x="617076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subTitle"/>
          </p:nvPr>
        </p:nvSpPr>
        <p:spPr>
          <a:xfrm>
            <a:off x="6170760" y="1347120"/>
            <a:ext cx="914040" cy="273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PlaceHolder 4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1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1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2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3" name="PlaceHolder 5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6" name="PlaceHolder 3"/>
          <p:cNvSpPr>
            <a:spLocks noGrp="1"/>
          </p:cNvSpPr>
          <p:nvPr>
            <p:ph type="body"/>
          </p:nvPr>
        </p:nvSpPr>
        <p:spPr>
          <a:xfrm>
            <a:off x="648000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7" name="PlaceHolder 4"/>
          <p:cNvSpPr>
            <a:spLocks noGrp="1"/>
          </p:cNvSpPr>
          <p:nvPr>
            <p:ph type="body"/>
          </p:nvPr>
        </p:nvSpPr>
        <p:spPr>
          <a:xfrm>
            <a:off x="678924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8" name="PlaceHolder 5"/>
          <p:cNvSpPr>
            <a:spLocks noGrp="1"/>
          </p:cNvSpPr>
          <p:nvPr>
            <p:ph type="body"/>
          </p:nvPr>
        </p:nvSpPr>
        <p:spPr>
          <a:xfrm>
            <a:off x="678924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9" name="PlaceHolder 6"/>
          <p:cNvSpPr>
            <a:spLocks noGrp="1"/>
          </p:cNvSpPr>
          <p:nvPr>
            <p:ph type="body"/>
          </p:nvPr>
        </p:nvSpPr>
        <p:spPr>
          <a:xfrm>
            <a:off x="648000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0" name="PlaceHolder 7"/>
          <p:cNvSpPr>
            <a:spLocks noGrp="1"/>
          </p:cNvSpPr>
          <p:nvPr>
            <p:ph type="body"/>
          </p:nvPr>
        </p:nvSpPr>
        <p:spPr>
          <a:xfrm>
            <a:off x="617076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subTitle"/>
          </p:nvPr>
        </p:nvSpPr>
        <p:spPr>
          <a:xfrm>
            <a:off x="6170760" y="1347120"/>
            <a:ext cx="914040" cy="273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6" name="PlaceHolder 4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0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6170760" y="2735280"/>
            <a:ext cx="914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6639480" y="225756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663948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2" name="PlaceHolder 5"/>
          <p:cNvSpPr>
            <a:spLocks noGrp="1"/>
          </p:cNvSpPr>
          <p:nvPr>
            <p:ph type="body"/>
          </p:nvPr>
        </p:nvSpPr>
        <p:spPr>
          <a:xfrm>
            <a:off x="6170760" y="2735280"/>
            <a:ext cx="44604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648000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6789240" y="225756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7" name="PlaceHolder 5"/>
          <p:cNvSpPr>
            <a:spLocks noGrp="1"/>
          </p:cNvSpPr>
          <p:nvPr>
            <p:ph type="body"/>
          </p:nvPr>
        </p:nvSpPr>
        <p:spPr>
          <a:xfrm>
            <a:off x="678924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PlaceHolder 6"/>
          <p:cNvSpPr>
            <a:spLocks noGrp="1"/>
          </p:cNvSpPr>
          <p:nvPr>
            <p:ph type="body"/>
          </p:nvPr>
        </p:nvSpPr>
        <p:spPr>
          <a:xfrm>
            <a:off x="648000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9" name="PlaceHolder 7"/>
          <p:cNvSpPr>
            <a:spLocks noGrp="1"/>
          </p:cNvSpPr>
          <p:nvPr>
            <p:ph type="body"/>
          </p:nvPr>
        </p:nvSpPr>
        <p:spPr>
          <a:xfrm>
            <a:off x="6170760" y="2735280"/>
            <a:ext cx="294120" cy="43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34" name="PlaceHolder 2"/>
          <p:cNvSpPr>
            <a:spLocks noGrp="1"/>
          </p:cNvSpPr>
          <p:nvPr>
            <p:ph type="subTitle"/>
          </p:nvPr>
        </p:nvSpPr>
        <p:spPr>
          <a:xfrm>
            <a:off x="6170760" y="1347120"/>
            <a:ext cx="914040" cy="273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CO" sz="3200" spc="-1" strike="noStrike">
              <a:latin typeface="Arial"/>
            </a:endParaRPr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914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18.xml"/><Relationship Id="rId13" Type="http://schemas.openxmlformats.org/officeDocument/2006/relationships/slideLayout" Target="../slideLayouts/slideLayout119.xml"/><Relationship Id="rId14" Type="http://schemas.openxmlformats.org/officeDocument/2006/relationships/slideLayout" Target="../slideLayouts/slideLayout120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42f6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8336520" y="33120"/>
            <a:ext cx="548280" cy="284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6482880" y="0"/>
            <a:ext cx="2665800" cy="5143320"/>
          </a:xfrm>
          <a:prstGeom prst="rect">
            <a:avLst/>
          </a:prstGeom>
          <a:solidFill>
            <a:schemeClr val="accent1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1098360" y="4856040"/>
            <a:ext cx="4292640" cy="273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s-CO" sz="600" spc="-1" strike="noStrike">
                <a:solidFill>
                  <a:srgbClr val="ffffff"/>
                </a:solidFill>
                <a:latin typeface="Work Sans"/>
                <a:ea typeface="Work Sans"/>
              </a:rPr>
              <a:t>Esta presentación es propiedad intelectual controlada y producida por la Presidencia de la República.</a:t>
            </a:r>
            <a:endParaRPr b="0" lang="es-CO" sz="600" spc="-1" strike="noStrike">
              <a:latin typeface="Arial"/>
            </a:endParaRPr>
          </a:p>
        </p:txBody>
      </p:sp>
      <p:pic>
        <p:nvPicPr>
          <p:cNvPr id="3" name="Imagen 6" descr=""/>
          <p:cNvPicPr/>
          <p:nvPr/>
        </p:nvPicPr>
        <p:blipFill>
          <a:blip r:embed="rId2"/>
          <a:stretch/>
        </p:blipFill>
        <p:spPr>
          <a:xfrm>
            <a:off x="3735360" y="2113200"/>
            <a:ext cx="4230360" cy="916920"/>
          </a:xfrm>
          <a:prstGeom prst="rect">
            <a:avLst/>
          </a:prstGeom>
          <a:ln w="12600"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8590680" y="109080"/>
            <a:ext cx="294120" cy="28404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AE284B27-9647-4C8D-AE34-116A9378CE39}" type="slidenum">
              <a:rPr b="0" lang="es-CO" sz="700" spc="-1" strike="noStrike">
                <a:solidFill>
                  <a:srgbClr val="0054bc"/>
                </a:solidFill>
                <a:latin typeface="Work Sans"/>
                <a:ea typeface="Work Sans"/>
              </a:rPr>
              <a:t>&lt;número&gt;</a:t>
            </a:fld>
            <a:endParaRPr b="0" lang="es-CO" sz="700" spc="-1" strike="noStrike">
              <a:latin typeface="Times New Roman"/>
            </a:endParaRPr>
          </a:p>
        </p:txBody>
      </p:sp>
      <p:sp>
        <p:nvSpPr>
          <p:cNvPr id="5" name="CustomShape 5"/>
          <p:cNvSpPr/>
          <p:nvPr/>
        </p:nvSpPr>
        <p:spPr>
          <a:xfrm>
            <a:off x="8336520" y="33120"/>
            <a:ext cx="548280" cy="284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6"/>
          <p:cNvSpPr/>
          <p:nvPr/>
        </p:nvSpPr>
        <p:spPr>
          <a:xfrm>
            <a:off x="6482880" y="0"/>
            <a:ext cx="2665800" cy="5143320"/>
          </a:xfrm>
          <a:prstGeom prst="rect">
            <a:avLst/>
          </a:prstGeom>
          <a:solidFill>
            <a:schemeClr val="accent1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" name="Imagen 1" descr=""/>
          <p:cNvPicPr/>
          <p:nvPr/>
        </p:nvPicPr>
        <p:blipFill>
          <a:blip r:embed="rId3"/>
          <a:stretch/>
        </p:blipFill>
        <p:spPr>
          <a:xfrm>
            <a:off x="3735360" y="2113200"/>
            <a:ext cx="4230360" cy="916920"/>
          </a:xfrm>
          <a:prstGeom prst="rect">
            <a:avLst/>
          </a:prstGeom>
          <a:ln w="12600">
            <a:noFill/>
          </a:ln>
        </p:spPr>
      </p:pic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914040"/>
          </a:xfrm>
          <a:prstGeom prst="rect">
            <a:avLst/>
          </a:prstGeom>
        </p:spPr>
        <p:txBody>
          <a:bodyPr lIns="34200" rIns="34200" tIns="34200" bIns="34200">
            <a:normAutofit/>
          </a:bodyPr>
          <a:p>
            <a:pPr marL="457200" indent="-361440">
              <a:lnSpc>
                <a:spcPct val="90000"/>
              </a:lnSpc>
              <a:spcBef>
                <a:spcPts val="799"/>
              </a:spcBef>
              <a:buClr>
                <a:srgbClr val="0054bc"/>
              </a:buClr>
              <a:buFont typeface="Arial"/>
              <a:buChar char="•"/>
            </a:pPr>
            <a:r>
              <a:rPr b="0" lang="es-CO" sz="2100" spc="-1" strike="noStrike">
                <a:solidFill>
                  <a:srgbClr val="0054bc"/>
                </a:solidFill>
                <a:latin typeface="Work Sans"/>
                <a:ea typeface="Work Sans"/>
              </a:rPr>
              <a:t>Nivel de texto 1</a:t>
            </a:r>
            <a:endParaRPr b="0" lang="es-CO" sz="2100" spc="-1" strike="noStrike">
              <a:solidFill>
                <a:srgbClr val="0054bc"/>
              </a:solidFill>
              <a:latin typeface="Work Sans"/>
            </a:endParaRPr>
          </a:p>
          <a:p>
            <a:pPr lvl="1" marL="971640" indent="-399600">
              <a:lnSpc>
                <a:spcPct val="100000"/>
              </a:lnSpc>
              <a:spcBef>
                <a:spcPts val="799"/>
              </a:spcBef>
              <a:buClr>
                <a:srgbClr val="0054bc"/>
              </a:buClr>
              <a:buFont typeface="Arial"/>
              <a:buChar char="•"/>
            </a:pPr>
            <a:r>
              <a:rPr b="0" lang="es-CO" sz="2100" spc="-1" strike="noStrike">
                <a:solidFill>
                  <a:srgbClr val="0054bc"/>
                </a:solidFill>
                <a:latin typeface="Work Sans"/>
                <a:ea typeface="Work Sans"/>
              </a:rPr>
              <a:t>Nivel de texto 2</a:t>
            </a:r>
            <a:endParaRPr b="0" lang="es-CO" sz="2100" spc="-1" strike="noStrike">
              <a:solidFill>
                <a:srgbClr val="0054bc"/>
              </a:solidFill>
              <a:latin typeface="Work Sans"/>
            </a:endParaRPr>
          </a:p>
          <a:p>
            <a:pPr lvl="2" marL="1501200" indent="-452880">
              <a:lnSpc>
                <a:spcPct val="100000"/>
              </a:lnSpc>
              <a:spcBef>
                <a:spcPts val="799"/>
              </a:spcBef>
              <a:buClr>
                <a:srgbClr val="0054bc"/>
              </a:buClr>
              <a:buFont typeface="Arial"/>
              <a:buChar char="•"/>
            </a:pPr>
            <a:r>
              <a:rPr b="0" lang="es-CO" sz="2100" spc="-1" strike="noStrike">
                <a:solidFill>
                  <a:srgbClr val="0054bc"/>
                </a:solidFill>
                <a:latin typeface="Work Sans"/>
                <a:ea typeface="Work Sans"/>
              </a:rPr>
              <a:t>Nivel de texto 3</a:t>
            </a:r>
            <a:endParaRPr b="0" lang="es-CO" sz="2100" spc="-1" strike="noStrike">
              <a:solidFill>
                <a:srgbClr val="0054bc"/>
              </a:solidFill>
              <a:latin typeface="Work Sans"/>
            </a:endParaRPr>
          </a:p>
          <a:p>
            <a:pPr lvl="3" marL="1987560" indent="-475920">
              <a:lnSpc>
                <a:spcPct val="100000"/>
              </a:lnSpc>
              <a:spcBef>
                <a:spcPts val="799"/>
              </a:spcBef>
              <a:buClr>
                <a:srgbClr val="0054bc"/>
              </a:buClr>
              <a:buFont typeface="Arial"/>
              <a:buChar char="•"/>
            </a:pPr>
            <a:r>
              <a:rPr b="0" lang="es-CO" sz="2100" spc="-1" strike="noStrike">
                <a:solidFill>
                  <a:srgbClr val="0054bc"/>
                </a:solidFill>
                <a:latin typeface="Work Sans"/>
                <a:ea typeface="Work Sans"/>
              </a:rPr>
              <a:t>Nivel de texto 4</a:t>
            </a:r>
            <a:endParaRPr b="0" lang="es-CO" sz="2100" spc="-1" strike="noStrike">
              <a:solidFill>
                <a:srgbClr val="0054bc"/>
              </a:solidFill>
              <a:latin typeface="Work Sans"/>
            </a:endParaRPr>
          </a:p>
          <a:p>
            <a:pPr lvl="4" marL="2444760" indent="-475920">
              <a:lnSpc>
                <a:spcPct val="100000"/>
              </a:lnSpc>
              <a:spcBef>
                <a:spcPts val="799"/>
              </a:spcBef>
              <a:buClr>
                <a:srgbClr val="0054bc"/>
              </a:buClr>
              <a:buFont typeface="Arial"/>
              <a:buChar char="•"/>
            </a:pPr>
            <a:r>
              <a:rPr b="0" lang="es-CO" sz="2100" spc="-1" strike="noStrike">
                <a:solidFill>
                  <a:srgbClr val="0054bc"/>
                </a:solidFill>
                <a:latin typeface="Work Sans"/>
                <a:ea typeface="Work Sans"/>
              </a:rPr>
              <a:t>Nivel de texto 5</a:t>
            </a:r>
            <a:endParaRPr b="0" lang="es-CO" sz="2100" spc="-1" strike="noStrike">
              <a:solidFill>
                <a:srgbClr val="0054bc"/>
              </a:solidFill>
              <a:latin typeface="Work San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CO" sz="1400" spc="-1" strike="noStrike">
                <a:solidFill>
                  <a:srgbClr val="073763"/>
                </a:solidFill>
                <a:latin typeface="Arial"/>
              </a:rPr>
              <a:t>Pulse para editar el formato del texto de título</a:t>
            </a:r>
            <a:endParaRPr b="0" lang="es-CO" sz="1400" spc="-1" strike="noStrike">
              <a:solidFill>
                <a:srgbClr val="073763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42f6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8336520" y="54720"/>
            <a:ext cx="548280" cy="39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/>
          <a:p>
            <a:pPr algn="r">
              <a:lnSpc>
                <a:spcPct val="100000"/>
              </a:lnSpc>
            </a:pPr>
            <a:fld id="{78BFE963-F7A8-474E-B7B3-087E12A810D3}" type="slidenum">
              <a:rPr b="0" lang="es-CO" sz="700" spc="-1" strike="noStrike">
                <a:solidFill>
                  <a:srgbClr val="0054bc"/>
                </a:solidFill>
                <a:latin typeface="Work Sans"/>
                <a:ea typeface="Work Sans"/>
              </a:rPr>
              <a:t>&lt;número&gt;</a:t>
            </a:fld>
            <a:endParaRPr b="0" lang="es-CO" sz="700" spc="-1" strike="noStrike">
              <a:latin typeface="Arial"/>
            </a:endParaRPr>
          </a:p>
        </p:txBody>
      </p:sp>
      <p:sp>
        <p:nvSpPr>
          <p:cNvPr id="370" name="CustomShape 2"/>
          <p:cNvSpPr/>
          <p:nvPr/>
        </p:nvSpPr>
        <p:spPr>
          <a:xfrm>
            <a:off x="8336520" y="-21600"/>
            <a:ext cx="548280" cy="39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/>
          <a:p>
            <a:pPr algn="r">
              <a:lnSpc>
                <a:spcPct val="100000"/>
              </a:lnSpc>
            </a:pPr>
            <a:fld id="{3197D9FF-0498-42D2-AEDC-249A245DC71D}" type="slidenum">
              <a:rPr b="0" lang="es-CO" sz="700" spc="-1" strike="noStrike">
                <a:solidFill>
                  <a:srgbClr val="ffffff"/>
                </a:solidFill>
                <a:latin typeface="Work Sans"/>
                <a:ea typeface="Work Sans"/>
              </a:rPr>
              <a:t>&lt;número&gt;</a:t>
            </a:fld>
            <a:endParaRPr b="0" lang="es-CO" sz="700" spc="-1" strike="noStrike">
              <a:latin typeface="Arial"/>
            </a:endParaRPr>
          </a:p>
        </p:txBody>
      </p:sp>
      <p:sp>
        <p:nvSpPr>
          <p:cNvPr id="371" name="CustomShape 3"/>
          <p:cNvSpPr/>
          <p:nvPr/>
        </p:nvSpPr>
        <p:spPr>
          <a:xfrm>
            <a:off x="6482880" y="0"/>
            <a:ext cx="2665800" cy="5143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72" name="Imagen 1" descr=""/>
          <p:cNvPicPr/>
          <p:nvPr/>
        </p:nvPicPr>
        <p:blipFill>
          <a:blip r:embed="rId2"/>
          <a:stretch/>
        </p:blipFill>
        <p:spPr>
          <a:xfrm>
            <a:off x="3735360" y="2113200"/>
            <a:ext cx="4230360" cy="916920"/>
          </a:xfrm>
          <a:prstGeom prst="rect">
            <a:avLst/>
          </a:prstGeom>
          <a:ln>
            <a:noFill/>
          </a:ln>
        </p:spPr>
      </p:pic>
      <p:sp>
        <p:nvSpPr>
          <p:cNvPr id="373" name="PlaceHolder 4"/>
          <p:cNvSpPr>
            <a:spLocks noGrp="1"/>
          </p:cNvSpPr>
          <p:nvPr>
            <p:ph type="body"/>
          </p:nvPr>
        </p:nvSpPr>
        <p:spPr>
          <a:xfrm>
            <a:off x="6170760" y="2257560"/>
            <a:ext cx="914040" cy="914040"/>
          </a:xfrm>
          <a:prstGeom prst="rect">
            <a:avLst/>
          </a:prstGeom>
        </p:spPr>
        <p:txBody>
          <a:bodyPr/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b="0" lang="es-CO" sz="2100" spc="-1" strike="noStrike">
                <a:solidFill>
                  <a:srgbClr val="000000"/>
                </a:solidFill>
                <a:latin typeface="Calibri"/>
              </a:rPr>
              <a:t>Editar el estilo de texto del patrón</a:t>
            </a:r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  <a:p>
            <a:pPr lvl="1" marL="514440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es-CO" sz="1800" spc="-1" strike="noStrike">
                <a:solidFill>
                  <a:srgbClr val="000000"/>
                </a:solidFill>
                <a:latin typeface="Calibri"/>
              </a:rPr>
              <a:t>Segundo nivel</a:t>
            </a:r>
            <a:endParaRPr b="0" lang="es-CO" sz="1800" spc="-1" strike="noStrike">
              <a:solidFill>
                <a:srgbClr val="000000"/>
              </a:solidFill>
              <a:latin typeface="Calibri"/>
            </a:endParaRPr>
          </a:p>
          <a:p>
            <a:pPr lvl="2" marL="857160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es-CO" sz="1500" spc="-1" strike="noStrike">
                <a:solidFill>
                  <a:srgbClr val="000000"/>
                </a:solidFill>
                <a:latin typeface="Calibri"/>
              </a:rPr>
              <a:t>Tercer nivel</a:t>
            </a:r>
            <a:endParaRPr b="0" lang="es-CO" sz="1500" spc="-1" strike="noStrike">
              <a:solidFill>
                <a:srgbClr val="000000"/>
              </a:solidFill>
              <a:latin typeface="Calibri"/>
            </a:endParaRPr>
          </a:p>
          <a:p>
            <a:pPr lvl="3" marL="1200240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es-CO" sz="1350" spc="-1" strike="noStrike">
                <a:solidFill>
                  <a:srgbClr val="000000"/>
                </a:solidFill>
                <a:latin typeface="Calibri"/>
              </a:rPr>
              <a:t>Cuarto nivel</a:t>
            </a:r>
            <a:endParaRPr b="0" lang="es-CO" sz="1350" spc="-1" strike="noStrike">
              <a:solidFill>
                <a:srgbClr val="000000"/>
              </a:solidFill>
              <a:latin typeface="Calibri"/>
            </a:endParaRPr>
          </a:p>
          <a:p>
            <a:pPr lvl="4" marL="1542960" indent="-171000">
              <a:lnSpc>
                <a:spcPct val="10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es-CO" sz="1350" spc="-1" strike="noStrike">
                <a:solidFill>
                  <a:srgbClr val="000000"/>
                </a:solidFill>
                <a:latin typeface="Calibri"/>
              </a:rPr>
              <a:t>Quinto nivel</a:t>
            </a:r>
            <a:endParaRPr b="0" lang="es-CO" sz="13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4" name="PlaceHolder 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CO" sz="1400" spc="-1" strike="noStrike">
                <a:solidFill>
                  <a:srgbClr val="073763"/>
                </a:solidFill>
                <a:latin typeface="Calibri Light"/>
              </a:rPr>
              <a:t>Pulse para editar el formato del texto de título</a:t>
            </a:r>
            <a:endParaRPr b="0" lang="es-CO" sz="1400" spc="-1" strike="noStrike">
              <a:solidFill>
                <a:srgbClr val="073763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d6d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 hidden="1"/>
          <p:cNvSpPr/>
          <p:nvPr/>
        </p:nvSpPr>
        <p:spPr>
          <a:xfrm>
            <a:off x="8336520" y="33120"/>
            <a:ext cx="548280" cy="284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2" hidden="1"/>
          <p:cNvSpPr/>
          <p:nvPr/>
        </p:nvSpPr>
        <p:spPr>
          <a:xfrm>
            <a:off x="6482880" y="0"/>
            <a:ext cx="2665800" cy="5143320"/>
          </a:xfrm>
          <a:prstGeom prst="rect">
            <a:avLst/>
          </a:prstGeom>
          <a:solidFill>
            <a:schemeClr val="accent1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3" hidden="1"/>
          <p:cNvSpPr/>
          <p:nvPr/>
        </p:nvSpPr>
        <p:spPr>
          <a:xfrm>
            <a:off x="1098360" y="4856040"/>
            <a:ext cx="4292640" cy="273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s-CO" sz="600" spc="-1" strike="noStrike">
                <a:solidFill>
                  <a:srgbClr val="ffffff"/>
                </a:solidFill>
                <a:latin typeface="Work Sans"/>
                <a:ea typeface="Work Sans"/>
              </a:rPr>
              <a:t>Esta presentación es propiedad intelectual controlada y producida por la Presidencia de la República.</a:t>
            </a:r>
            <a:endParaRPr b="0" lang="es-CO" sz="600" spc="-1" strike="noStrike">
              <a:latin typeface="Arial"/>
            </a:endParaRPr>
          </a:p>
        </p:txBody>
      </p:sp>
      <p:pic>
        <p:nvPicPr>
          <p:cNvPr id="49" name="Imagen 6" descr=""/>
          <p:cNvPicPr/>
          <p:nvPr/>
        </p:nvPicPr>
        <p:blipFill>
          <a:blip r:embed="rId2"/>
          <a:stretch/>
        </p:blipFill>
        <p:spPr>
          <a:xfrm>
            <a:off x="3735360" y="2113200"/>
            <a:ext cx="4230360" cy="916920"/>
          </a:xfrm>
          <a:prstGeom prst="rect">
            <a:avLst/>
          </a:prstGeom>
          <a:ln w="12600">
            <a:noFill/>
          </a:ln>
        </p:spPr>
      </p:pic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3768840" y="1733040"/>
            <a:ext cx="4752360" cy="643320"/>
          </a:xfrm>
          <a:prstGeom prst="rect">
            <a:avLst/>
          </a:prstGeom>
        </p:spPr>
        <p:txBody>
          <a:bodyPr lIns="34200" rIns="34200" tIns="34200" bIns="34200" anchor="ctr">
            <a:normAutofit/>
          </a:bodyPr>
          <a:p>
            <a:pPr>
              <a:lnSpc>
                <a:spcPct val="100000"/>
              </a:lnSpc>
            </a:pPr>
            <a:r>
              <a:rPr b="0" lang="es-CO" sz="3000" spc="-1" strike="noStrike">
                <a:solidFill>
                  <a:srgbClr val="ffffff"/>
                </a:solidFill>
                <a:latin typeface="Work Sans Light"/>
                <a:ea typeface="Work Sans Light"/>
              </a:rPr>
              <a:t>Texto del título</a:t>
            </a:r>
            <a:endParaRPr b="0" lang="es-CO" sz="3000" spc="-1" strike="noStrike">
              <a:solidFill>
                <a:srgbClr val="073763"/>
              </a:solidFill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3761280" y="2553480"/>
            <a:ext cx="4759920" cy="1328040"/>
          </a:xfrm>
          <a:prstGeom prst="rect">
            <a:avLst/>
          </a:prstGeom>
        </p:spPr>
        <p:txBody>
          <a:bodyPr lIns="34200" rIns="34200" tIns="34200" bIns="34200">
            <a:normAutofit/>
          </a:bodyPr>
          <a:p>
            <a:pPr marL="228600">
              <a:lnSpc>
                <a:spcPct val="100000"/>
              </a:lnSpc>
              <a:spcBef>
                <a:spcPts val="799"/>
              </a:spcBef>
            </a:pPr>
            <a:r>
              <a:rPr b="0" lang="es-CO" sz="1500" spc="-1" strike="noStrike">
                <a:solidFill>
                  <a:srgbClr val="ffffff"/>
                </a:solidFill>
                <a:latin typeface="Work Sans"/>
                <a:ea typeface="Work Sans"/>
              </a:rPr>
              <a:t>Nivel de texto 1</a:t>
            </a:r>
            <a:endParaRPr b="0" lang="es-CO" sz="1500" spc="-1" strike="noStrike">
              <a:solidFill>
                <a:srgbClr val="0054bc"/>
              </a:solidFill>
              <a:latin typeface="Work Sans"/>
            </a:endParaRPr>
          </a:p>
          <a:p>
            <a:pPr lvl="1" marL="861480" indent="-264240">
              <a:lnSpc>
                <a:spcPct val="100000"/>
              </a:lnSpc>
              <a:spcBef>
                <a:spcPts val="799"/>
              </a:spcBef>
              <a:buClr>
                <a:srgbClr val="ffffff"/>
              </a:buClr>
              <a:buFont typeface="Arial"/>
              <a:buChar char="•"/>
            </a:pPr>
            <a:r>
              <a:rPr b="0" lang="es-CO" sz="1500" spc="-1" strike="noStrike">
                <a:solidFill>
                  <a:srgbClr val="ffffff"/>
                </a:solidFill>
                <a:latin typeface="Work Sans"/>
                <a:ea typeface="Work Sans"/>
              </a:rPr>
              <a:t>Nivel de texto 2</a:t>
            </a:r>
            <a:endParaRPr b="0" lang="es-CO" sz="1500" spc="-1" strike="noStrike">
              <a:solidFill>
                <a:srgbClr val="0054bc"/>
              </a:solidFill>
              <a:latin typeface="Work Sans"/>
            </a:endParaRPr>
          </a:p>
          <a:p>
            <a:pPr lvl="2" marL="1371600" indent="-317160">
              <a:lnSpc>
                <a:spcPct val="100000"/>
              </a:lnSpc>
              <a:spcBef>
                <a:spcPts val="799"/>
              </a:spcBef>
              <a:buClr>
                <a:srgbClr val="ffffff"/>
              </a:buClr>
              <a:buFont typeface="Arial"/>
              <a:buChar char="•"/>
            </a:pPr>
            <a:r>
              <a:rPr b="0" lang="es-CO" sz="1500" spc="-1" strike="noStrike">
                <a:solidFill>
                  <a:srgbClr val="ffffff"/>
                </a:solidFill>
                <a:latin typeface="Work Sans"/>
                <a:ea typeface="Work Sans"/>
              </a:rPr>
              <a:t>Nivel de texto 3</a:t>
            </a:r>
            <a:endParaRPr b="0" lang="es-CO" sz="1500" spc="-1" strike="noStrike">
              <a:solidFill>
                <a:srgbClr val="0054bc"/>
              </a:solidFill>
              <a:latin typeface="Work Sans"/>
            </a:endParaRPr>
          </a:p>
          <a:p>
            <a:pPr lvl="3" marL="1851480" indent="-339840">
              <a:lnSpc>
                <a:spcPct val="100000"/>
              </a:lnSpc>
              <a:spcBef>
                <a:spcPts val="799"/>
              </a:spcBef>
              <a:buClr>
                <a:srgbClr val="ffffff"/>
              </a:buClr>
              <a:buFont typeface="Arial"/>
              <a:buChar char="•"/>
            </a:pPr>
            <a:r>
              <a:rPr b="0" lang="es-CO" sz="1500" spc="-1" strike="noStrike">
                <a:solidFill>
                  <a:srgbClr val="ffffff"/>
                </a:solidFill>
                <a:latin typeface="Work Sans"/>
                <a:ea typeface="Work Sans"/>
              </a:rPr>
              <a:t>Nivel de texto 4</a:t>
            </a:r>
            <a:endParaRPr b="0" lang="es-CO" sz="1500" spc="-1" strike="noStrike">
              <a:solidFill>
                <a:srgbClr val="0054bc"/>
              </a:solidFill>
              <a:latin typeface="Work Sans"/>
            </a:endParaRPr>
          </a:p>
          <a:p>
            <a:pPr lvl="4" marL="2308680" indent="-339840">
              <a:lnSpc>
                <a:spcPct val="100000"/>
              </a:lnSpc>
              <a:spcBef>
                <a:spcPts val="799"/>
              </a:spcBef>
              <a:buClr>
                <a:srgbClr val="ffffff"/>
              </a:buClr>
              <a:buFont typeface="Arial"/>
              <a:buChar char="•"/>
            </a:pPr>
            <a:r>
              <a:rPr b="0" lang="es-CO" sz="1500" spc="-1" strike="noStrike">
                <a:solidFill>
                  <a:srgbClr val="ffffff"/>
                </a:solidFill>
                <a:latin typeface="Work Sans"/>
                <a:ea typeface="Work Sans"/>
              </a:rPr>
              <a:t>Nivel de texto 5</a:t>
            </a:r>
            <a:endParaRPr b="0" lang="es-CO" sz="1500" spc="-1" strike="noStrike">
              <a:solidFill>
                <a:srgbClr val="0054bc"/>
              </a:solidFill>
              <a:latin typeface="Work Sans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sldNum"/>
          </p:nvPr>
        </p:nvSpPr>
        <p:spPr>
          <a:xfrm>
            <a:off x="4419720" y="4627440"/>
            <a:ext cx="2133360" cy="279000"/>
          </a:xfrm>
          <a:prstGeom prst="rect">
            <a:avLst/>
          </a:prstGeom>
        </p:spPr>
        <p:txBody>
          <a:bodyPr lIns="34200" rIns="34200" tIns="34200" bIns="34200" anchor="ctr"/>
          <a:p>
            <a:pPr algn="r">
              <a:lnSpc>
                <a:spcPct val="100000"/>
              </a:lnSpc>
            </a:pPr>
            <a:fld id="{0BA4EF23-776B-4C10-808C-B97DA06117FC}" type="slidenum">
              <a:rPr b="0" lang="es-CO" sz="900" spc="-1" strike="noStrike">
                <a:solidFill>
                  <a:srgbClr val="888e9d"/>
                </a:solidFill>
                <a:latin typeface="Work Sans"/>
                <a:ea typeface="Work Sans"/>
              </a:rPr>
              <a:t>&lt;número&gt;</a:t>
            </a:fld>
            <a:endParaRPr b="0" lang="es-CO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af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19200" y="646920"/>
            <a:ext cx="7846920" cy="643320"/>
          </a:xfrm>
          <a:prstGeom prst="rect">
            <a:avLst/>
          </a:prstGeom>
        </p:spPr>
        <p:txBody>
          <a:bodyPr lIns="68400" rIns="68400" tIns="34200" bIns="34200" anchor="ctr"/>
          <a:p>
            <a:r>
              <a:rPr b="0" lang="es-CO" sz="3000" spc="-1" strike="noStrike">
                <a:solidFill>
                  <a:srgbClr val="073763"/>
                </a:solidFill>
                <a:latin typeface="Calibri Light"/>
              </a:rPr>
              <a:t>Pulse para editar el formato del texto de título</a:t>
            </a:r>
            <a:endParaRPr b="0" lang="es-CO" sz="30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367560" y="98640"/>
            <a:ext cx="2136600" cy="18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/>
          <a:p>
            <a:pPr>
              <a:lnSpc>
                <a:spcPct val="100000"/>
              </a:lnSpc>
            </a:pPr>
            <a:r>
              <a:rPr b="0" lang="es-CO" sz="6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Ministerio de Salud y Protección Social de Colombia</a:t>
            </a:r>
            <a:endParaRPr b="0" lang="es-CO" sz="6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100" spc="-1" strike="noStrike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  <a:endParaRPr b="0" lang="es-CO" sz="21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5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CO" sz="15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35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CO" sz="135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35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CO" sz="135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CO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CO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CO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af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 hidden="1"/>
          <p:cNvSpPr/>
          <p:nvPr/>
        </p:nvSpPr>
        <p:spPr>
          <a:xfrm>
            <a:off x="8336520" y="33120"/>
            <a:ext cx="548280" cy="284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2" hidden="1"/>
          <p:cNvSpPr/>
          <p:nvPr/>
        </p:nvSpPr>
        <p:spPr>
          <a:xfrm>
            <a:off x="6482880" y="0"/>
            <a:ext cx="2665800" cy="5143320"/>
          </a:xfrm>
          <a:prstGeom prst="rect">
            <a:avLst/>
          </a:prstGeom>
          <a:solidFill>
            <a:schemeClr val="accent1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3" hidden="1"/>
          <p:cNvSpPr/>
          <p:nvPr/>
        </p:nvSpPr>
        <p:spPr>
          <a:xfrm>
            <a:off x="1098360" y="4856040"/>
            <a:ext cx="4292640" cy="273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es-CO" sz="600" spc="-1" strike="noStrike">
                <a:solidFill>
                  <a:srgbClr val="ffffff"/>
                </a:solidFill>
                <a:latin typeface="Work Sans"/>
                <a:ea typeface="Work Sans"/>
              </a:rPr>
              <a:t>Esta presentación es propiedad intelectual controlada y producida por la Presidencia de la República.</a:t>
            </a:r>
            <a:endParaRPr b="0" lang="es-CO" sz="600" spc="-1" strike="noStrike">
              <a:latin typeface="Arial"/>
            </a:endParaRPr>
          </a:p>
        </p:txBody>
      </p:sp>
      <p:pic>
        <p:nvPicPr>
          <p:cNvPr id="131" name="Imagen 6" descr=""/>
          <p:cNvPicPr/>
          <p:nvPr/>
        </p:nvPicPr>
        <p:blipFill>
          <a:blip r:embed="rId2"/>
          <a:stretch/>
        </p:blipFill>
        <p:spPr>
          <a:xfrm>
            <a:off x="3735360" y="2113200"/>
            <a:ext cx="4230360" cy="916920"/>
          </a:xfrm>
          <a:prstGeom prst="rect">
            <a:avLst/>
          </a:prstGeom>
          <a:ln w="12600">
            <a:noFill/>
          </a:ln>
        </p:spPr>
      </p:pic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336000" y="2553480"/>
            <a:ext cx="2351520" cy="2049120"/>
          </a:xfrm>
          <a:prstGeom prst="rect">
            <a:avLst/>
          </a:prstGeom>
        </p:spPr>
        <p:txBody>
          <a:bodyPr lIns="34200" rIns="34200" tIns="34200" bIns="34200">
            <a:normAutofit/>
          </a:bodyPr>
          <a:p>
            <a:pPr marL="228600">
              <a:lnSpc>
                <a:spcPct val="100000"/>
              </a:lnSpc>
              <a:spcBef>
                <a:spcPts val="799"/>
              </a:spcBef>
            </a:pPr>
            <a:r>
              <a:rPr b="0" lang="es-CO" sz="1000" spc="-1" strike="noStrike">
                <a:solidFill>
                  <a:srgbClr val="0066cd"/>
                </a:solidFill>
                <a:latin typeface="Work Sans"/>
                <a:ea typeface="Work Sans"/>
              </a:rPr>
              <a:t>Nivel de texto 1</a:t>
            </a:r>
            <a:endParaRPr b="0" lang="es-CO" sz="1000" spc="-1" strike="noStrike">
              <a:solidFill>
                <a:srgbClr val="0054bc"/>
              </a:solidFill>
              <a:latin typeface="Work Sans"/>
            </a:endParaRPr>
          </a:p>
          <a:p>
            <a:pPr lvl="1" marL="887400" indent="-271080">
              <a:lnSpc>
                <a:spcPct val="100000"/>
              </a:lnSpc>
              <a:spcBef>
                <a:spcPts val="799"/>
              </a:spcBef>
              <a:buClr>
                <a:srgbClr val="0066cd"/>
              </a:buClr>
              <a:buFont typeface="Arial"/>
              <a:buChar char="•"/>
            </a:pPr>
            <a:r>
              <a:rPr b="0" lang="es-CO" sz="1000" spc="-1" strike="noStrike">
                <a:solidFill>
                  <a:srgbClr val="0066cd"/>
                </a:solidFill>
                <a:latin typeface="Work Sans"/>
                <a:ea typeface="Work Sans"/>
              </a:rPr>
              <a:t>Nivel de texto 2</a:t>
            </a:r>
            <a:endParaRPr b="0" lang="es-CO" sz="1000" spc="-1" strike="noStrike">
              <a:solidFill>
                <a:srgbClr val="0054bc"/>
              </a:solidFill>
              <a:latin typeface="Work Sans"/>
            </a:endParaRPr>
          </a:p>
          <a:p>
            <a:pPr lvl="2" marL="1344600" indent="-271080">
              <a:lnSpc>
                <a:spcPct val="100000"/>
              </a:lnSpc>
              <a:spcBef>
                <a:spcPts val="799"/>
              </a:spcBef>
              <a:buClr>
                <a:srgbClr val="0066cd"/>
              </a:buClr>
              <a:buFont typeface="Arial"/>
              <a:buChar char="•"/>
            </a:pPr>
            <a:r>
              <a:rPr b="0" lang="es-CO" sz="1000" spc="-1" strike="noStrike">
                <a:solidFill>
                  <a:srgbClr val="0066cd"/>
                </a:solidFill>
                <a:latin typeface="Work Sans"/>
                <a:ea typeface="Work Sans"/>
              </a:rPr>
              <a:t>Nivel de texto 3</a:t>
            </a:r>
            <a:endParaRPr b="0" lang="es-CO" sz="1000" spc="-1" strike="noStrike">
              <a:solidFill>
                <a:srgbClr val="0054bc"/>
              </a:solidFill>
              <a:latin typeface="Work Sans"/>
            </a:endParaRPr>
          </a:p>
          <a:p>
            <a:pPr lvl="3" marL="1801800" indent="-271080">
              <a:lnSpc>
                <a:spcPct val="100000"/>
              </a:lnSpc>
              <a:spcBef>
                <a:spcPts val="799"/>
              </a:spcBef>
              <a:buClr>
                <a:srgbClr val="0066cd"/>
              </a:buClr>
              <a:buFont typeface="Arial"/>
              <a:buChar char="•"/>
            </a:pPr>
            <a:r>
              <a:rPr b="0" lang="es-CO" sz="1000" spc="-1" strike="noStrike">
                <a:solidFill>
                  <a:srgbClr val="0066cd"/>
                </a:solidFill>
                <a:latin typeface="Work Sans"/>
                <a:ea typeface="Work Sans"/>
              </a:rPr>
              <a:t>Nivel de texto 4</a:t>
            </a:r>
            <a:endParaRPr b="0" lang="es-CO" sz="1000" spc="-1" strike="noStrike">
              <a:solidFill>
                <a:srgbClr val="0054bc"/>
              </a:solidFill>
              <a:latin typeface="Work Sans"/>
            </a:endParaRPr>
          </a:p>
          <a:p>
            <a:pPr lvl="4" marL="2259000" indent="-271080">
              <a:lnSpc>
                <a:spcPct val="100000"/>
              </a:lnSpc>
              <a:spcBef>
                <a:spcPts val="799"/>
              </a:spcBef>
              <a:buClr>
                <a:srgbClr val="0066cd"/>
              </a:buClr>
              <a:buFont typeface="Arial"/>
              <a:buChar char="•"/>
            </a:pPr>
            <a:r>
              <a:rPr b="0" lang="es-CO" sz="1000" spc="-1" strike="noStrike">
                <a:solidFill>
                  <a:srgbClr val="0066cd"/>
                </a:solidFill>
                <a:latin typeface="Work Sans"/>
                <a:ea typeface="Work Sans"/>
              </a:rPr>
              <a:t>Nivel de texto 5</a:t>
            </a:r>
            <a:endParaRPr b="0" lang="es-CO" sz="1000" spc="-1" strike="noStrike">
              <a:solidFill>
                <a:srgbClr val="0054bc"/>
              </a:solidFill>
              <a:latin typeface="Work Sans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body"/>
          </p:nvPr>
        </p:nvSpPr>
        <p:spPr>
          <a:xfrm>
            <a:off x="0" y="943560"/>
            <a:ext cx="5313960" cy="3557160"/>
          </a:xfrm>
          <a:prstGeom prst="rect">
            <a:avLst/>
          </a:prstGeom>
        </p:spPr>
        <p:txBody>
          <a:bodyPr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400" spc="-1" strike="noStrike">
                <a:solidFill>
                  <a:srgbClr val="0054bc"/>
                </a:solidFill>
                <a:latin typeface="Work Sans"/>
              </a:rPr>
              <a:t>Pulse para editar el formato de esquema del texto</a:t>
            </a:r>
            <a:endParaRPr b="0" lang="es-CO" sz="1400" spc="-1" strike="noStrike">
              <a:solidFill>
                <a:srgbClr val="0054bc"/>
              </a:solidFill>
              <a:latin typeface="Work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400" spc="-1" strike="noStrike">
                <a:solidFill>
                  <a:srgbClr val="0054bc"/>
                </a:solidFill>
                <a:latin typeface="Work Sans"/>
              </a:rPr>
              <a:t>Segundo nivel del esquema</a:t>
            </a:r>
            <a:endParaRPr b="0" lang="es-CO" sz="1400" spc="-1" strike="noStrike">
              <a:solidFill>
                <a:srgbClr val="0054bc"/>
              </a:solidFill>
              <a:latin typeface="Work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400" spc="-1" strike="noStrike">
                <a:solidFill>
                  <a:srgbClr val="0054bc"/>
                </a:solidFill>
                <a:latin typeface="Work Sans"/>
              </a:rPr>
              <a:t>Tercer nivel del esquema</a:t>
            </a:r>
            <a:endParaRPr b="0" lang="es-CO" sz="1400" spc="-1" strike="noStrike">
              <a:solidFill>
                <a:srgbClr val="0054bc"/>
              </a:solidFill>
              <a:latin typeface="Work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400" spc="-1" strike="noStrike">
                <a:solidFill>
                  <a:srgbClr val="0054bc"/>
                </a:solidFill>
                <a:latin typeface="Work Sans"/>
              </a:rPr>
              <a:t>Cuarto nivel del esquema</a:t>
            </a:r>
            <a:endParaRPr b="0" lang="es-CO" sz="1400" spc="-1" strike="noStrike">
              <a:solidFill>
                <a:srgbClr val="0054bc"/>
              </a:solidFill>
              <a:latin typeface="Work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400" spc="-1" strike="noStrike">
                <a:solidFill>
                  <a:srgbClr val="0054bc"/>
                </a:solidFill>
                <a:latin typeface="Work Sans"/>
              </a:rPr>
              <a:t>Quinto nivel del esquema</a:t>
            </a:r>
            <a:endParaRPr b="0" lang="es-CO" sz="1400" spc="-1" strike="noStrike">
              <a:solidFill>
                <a:srgbClr val="0054bc"/>
              </a:solidFill>
              <a:latin typeface="Work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400" spc="-1" strike="noStrike">
                <a:solidFill>
                  <a:srgbClr val="0054bc"/>
                </a:solidFill>
                <a:latin typeface="Work Sans"/>
              </a:rPr>
              <a:t>Sexto nivel del esquema</a:t>
            </a:r>
            <a:endParaRPr b="0" lang="es-CO" sz="1400" spc="-1" strike="noStrike">
              <a:solidFill>
                <a:srgbClr val="0054bc"/>
              </a:solidFill>
              <a:latin typeface="Work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400" spc="-1" strike="noStrike">
                <a:solidFill>
                  <a:srgbClr val="0054bc"/>
                </a:solidFill>
                <a:latin typeface="Work Sans"/>
              </a:rPr>
              <a:t>Séptimo nivel del esquema</a:t>
            </a:r>
            <a:endParaRPr b="0" lang="es-CO" sz="1400" spc="-1" strike="noStrike">
              <a:solidFill>
                <a:srgbClr val="0054bc"/>
              </a:solidFill>
              <a:latin typeface="Work Sans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 type="title"/>
          </p:nvPr>
        </p:nvSpPr>
        <p:spPr>
          <a:xfrm>
            <a:off x="6336000" y="1740960"/>
            <a:ext cx="2351520" cy="643320"/>
          </a:xfrm>
          <a:prstGeom prst="rect">
            <a:avLst/>
          </a:prstGeom>
        </p:spPr>
        <p:txBody>
          <a:bodyPr lIns="34200" rIns="34200" tIns="34200" bIns="34200" anchor="ctr">
            <a:normAutofit/>
          </a:bodyPr>
          <a:p>
            <a:pPr>
              <a:lnSpc>
                <a:spcPct val="100000"/>
              </a:lnSpc>
            </a:pPr>
            <a:r>
              <a:rPr b="0" lang="es-CO" sz="30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Texto del título</a:t>
            </a:r>
            <a:endParaRPr b="0" lang="es-CO" sz="3000" spc="-1" strike="noStrike">
              <a:solidFill>
                <a:srgbClr val="073763"/>
              </a:solidFill>
              <a:latin typeface="Arial"/>
            </a:endParaRPr>
          </a:p>
        </p:txBody>
      </p:sp>
      <p:sp>
        <p:nvSpPr>
          <p:cNvPr id="135" name="CustomShape 7"/>
          <p:cNvSpPr/>
          <p:nvPr/>
        </p:nvSpPr>
        <p:spPr>
          <a:xfrm>
            <a:off x="401760" y="109440"/>
            <a:ext cx="2067840" cy="1591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34200" rIns="34200" tIns="34200" bIns="34200" anchor="ctr"/>
          <a:p>
            <a:pPr>
              <a:lnSpc>
                <a:spcPct val="100000"/>
              </a:lnSpc>
            </a:pPr>
            <a:r>
              <a:rPr b="0" lang="es-CO" sz="6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Ministerio de Salud y Protección Social de Colombia</a:t>
            </a:r>
            <a:endParaRPr b="0" lang="es-CO" sz="600" spc="-1" strike="noStrike">
              <a:latin typeface="Arial"/>
            </a:endParaRPr>
          </a:p>
        </p:txBody>
      </p:sp>
      <p:sp>
        <p:nvSpPr>
          <p:cNvPr id="136" name="PlaceHolder 8"/>
          <p:cNvSpPr>
            <a:spLocks noGrp="1"/>
          </p:cNvSpPr>
          <p:nvPr>
            <p:ph type="sldNum"/>
          </p:nvPr>
        </p:nvSpPr>
        <p:spPr>
          <a:xfrm>
            <a:off x="4419720" y="4627440"/>
            <a:ext cx="2133360" cy="279000"/>
          </a:xfrm>
          <a:prstGeom prst="rect">
            <a:avLst/>
          </a:prstGeom>
        </p:spPr>
        <p:txBody>
          <a:bodyPr lIns="34200" rIns="34200" tIns="34200" bIns="34200" anchor="ctr"/>
          <a:p>
            <a:pPr algn="r">
              <a:lnSpc>
                <a:spcPct val="100000"/>
              </a:lnSpc>
            </a:pPr>
            <a:fld id="{0C5A6737-B932-4A85-9190-B070E1FB1E4E}" type="slidenum">
              <a:rPr b="0" lang="es-CO" sz="900" spc="-1" strike="noStrike">
                <a:solidFill>
                  <a:srgbClr val="888e9d"/>
                </a:solidFill>
                <a:latin typeface="Work Sans"/>
                <a:ea typeface="Work Sans"/>
              </a:rPr>
              <a:t>&lt;número&gt;</a:t>
            </a:fld>
            <a:endParaRPr b="0" lang="es-CO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af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body"/>
          </p:nvPr>
        </p:nvSpPr>
        <p:spPr>
          <a:xfrm>
            <a:off x="6336000" y="2553480"/>
            <a:ext cx="2351520" cy="2049120"/>
          </a:xfrm>
          <a:prstGeom prst="rect">
            <a:avLst/>
          </a:prstGeom>
        </p:spPr>
        <p:txBody>
          <a:bodyPr lIns="68400" rIns="68400" tIns="34200" bIns="3420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000" spc="-1" strike="noStrike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  <a:endParaRPr b="0" lang="es-CO" sz="10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0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CO" sz="1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0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CO" sz="1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0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CO" sz="1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CO" sz="1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CO" sz="1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CO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0" y="943560"/>
            <a:ext cx="5313960" cy="3557160"/>
          </a:xfrm>
          <a:prstGeom prst="rect">
            <a:avLst/>
          </a:prstGeom>
        </p:spPr>
        <p:txBody>
          <a:bodyPr lIns="68400" rIns="68400" tIns="34200" bIns="3420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400" spc="-1" strike="noStrike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  <a:endParaRPr b="0" lang="es-CO" sz="24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24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CO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4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CO" sz="24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24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CO" sz="24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4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CO" sz="24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4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CO" sz="24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4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CO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title"/>
          </p:nvPr>
        </p:nvSpPr>
        <p:spPr>
          <a:xfrm>
            <a:off x="6336000" y="1740960"/>
            <a:ext cx="2351520" cy="643320"/>
          </a:xfrm>
          <a:prstGeom prst="rect">
            <a:avLst/>
          </a:prstGeom>
        </p:spPr>
        <p:txBody>
          <a:bodyPr lIns="68400" rIns="68400" tIns="34200" bIns="34200" anchor="ctr"/>
          <a:p>
            <a:r>
              <a:rPr b="0" lang="es-CO" sz="3000" spc="-1" strike="noStrike">
                <a:solidFill>
                  <a:srgbClr val="073763"/>
                </a:solidFill>
                <a:latin typeface="Calibri Light"/>
              </a:rPr>
              <a:t>Pulse para editar el formato del texto de título</a:t>
            </a:r>
            <a:endParaRPr b="0" lang="es-CO" sz="30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176" name="CustomShape 4"/>
          <p:cNvSpPr/>
          <p:nvPr/>
        </p:nvSpPr>
        <p:spPr>
          <a:xfrm>
            <a:off x="367560" y="98640"/>
            <a:ext cx="2136600" cy="18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/>
          <a:p>
            <a:pPr>
              <a:lnSpc>
                <a:spcPct val="100000"/>
              </a:lnSpc>
            </a:pPr>
            <a:r>
              <a:rPr b="0" lang="es-CO" sz="6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Ministerio de Salud y Protección Social de Colombia</a:t>
            </a:r>
            <a:endParaRPr b="0" lang="es-CO" sz="6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af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619200" y="646920"/>
            <a:ext cx="7846920" cy="643320"/>
          </a:xfrm>
          <a:prstGeom prst="rect">
            <a:avLst/>
          </a:prstGeom>
        </p:spPr>
        <p:txBody>
          <a:bodyPr lIns="68400" rIns="68400" tIns="34200" bIns="34200" anchor="ctr"/>
          <a:p>
            <a:r>
              <a:rPr b="0" lang="es-CO" sz="3000" spc="-1" strike="noStrike">
                <a:solidFill>
                  <a:srgbClr val="073763"/>
                </a:solidFill>
                <a:latin typeface="Arial"/>
              </a:rPr>
              <a:t>Pulse para editar el formato del texto de título</a:t>
            </a:r>
            <a:endParaRPr b="0" lang="es-CO" sz="3000" spc="-1" strike="noStrike">
              <a:solidFill>
                <a:srgbClr val="073763"/>
              </a:solidFill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367560" y="98640"/>
            <a:ext cx="2136600" cy="18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/>
          <a:p>
            <a:pPr>
              <a:lnSpc>
                <a:spcPct val="100000"/>
              </a:lnSpc>
            </a:pPr>
            <a:r>
              <a:rPr b="0" lang="es-CO" sz="6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Ministerio de Salud y Protección Social de Colombia</a:t>
            </a:r>
            <a:endParaRPr b="0" lang="es-CO" sz="600" spc="-1" strike="noStrike"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400" spc="-1" strike="noStrike">
                <a:solidFill>
                  <a:srgbClr val="000000"/>
                </a:solidFill>
                <a:latin typeface="Arial"/>
              </a:rPr>
              <a:t>Pulse para editar el formato de esquema del texto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4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4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CO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CO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CO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af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619200" y="646920"/>
            <a:ext cx="7846920" cy="643320"/>
          </a:xfrm>
          <a:prstGeom prst="rect">
            <a:avLst/>
          </a:prstGeom>
        </p:spPr>
        <p:txBody>
          <a:bodyPr lIns="68400" rIns="68400" tIns="34200" bIns="34200" anchor="ctr"/>
          <a:p>
            <a:r>
              <a:rPr b="0" lang="es-CO" sz="3000" spc="-1" strike="noStrike">
                <a:solidFill>
                  <a:srgbClr val="073763"/>
                </a:solidFill>
                <a:latin typeface="Arial"/>
              </a:rPr>
              <a:t>Pulse para editar el formato del texto de título</a:t>
            </a:r>
            <a:endParaRPr b="0" lang="es-CO" sz="3000" spc="-1" strike="noStrike">
              <a:solidFill>
                <a:srgbClr val="073763"/>
              </a:solidFill>
              <a:latin typeface="Arial"/>
            </a:endParaRPr>
          </a:p>
        </p:txBody>
      </p:sp>
      <p:sp>
        <p:nvSpPr>
          <p:cNvPr id="253" name="CustomShape 2"/>
          <p:cNvSpPr/>
          <p:nvPr/>
        </p:nvSpPr>
        <p:spPr>
          <a:xfrm>
            <a:off x="367560" y="98640"/>
            <a:ext cx="2136600" cy="18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/>
          <a:p>
            <a:pPr>
              <a:lnSpc>
                <a:spcPct val="100000"/>
              </a:lnSpc>
            </a:pPr>
            <a:r>
              <a:rPr b="0" lang="es-CO" sz="6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Ministerio de Salud y Protección Social de Colombia</a:t>
            </a:r>
            <a:endParaRPr b="0" lang="es-CO" sz="600" spc="-1" strike="noStrike"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619200" y="1433520"/>
            <a:ext cx="7846920" cy="3355200"/>
          </a:xfrm>
          <a:prstGeom prst="rect">
            <a:avLst/>
          </a:prstGeom>
        </p:spPr>
        <p:txBody>
          <a:bodyPr lIns="68400" rIns="68400" tIns="34200" bIns="3420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400" spc="-1" strike="noStrike">
                <a:solidFill>
                  <a:srgbClr val="000000"/>
                </a:solidFill>
                <a:latin typeface="Arial"/>
              </a:rPr>
              <a:t>Pulse para editar el formato de esquema del texto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4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4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4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4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4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af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619200" y="646920"/>
            <a:ext cx="7846920" cy="643320"/>
          </a:xfrm>
          <a:prstGeom prst="rect">
            <a:avLst/>
          </a:prstGeom>
        </p:spPr>
        <p:txBody>
          <a:bodyPr lIns="68400" rIns="68400" tIns="34200" bIns="34200" anchor="ctr"/>
          <a:p>
            <a:r>
              <a:rPr b="0" lang="es-CO" sz="2250" spc="-1" strike="noStrike">
                <a:solidFill>
                  <a:srgbClr val="073763"/>
                </a:solidFill>
                <a:latin typeface="Arial"/>
              </a:rPr>
              <a:t>Pulse para editar el formato del texto de título</a:t>
            </a:r>
            <a:endParaRPr b="0" lang="es-CO" sz="2250" spc="-1" strike="noStrike">
              <a:solidFill>
                <a:srgbClr val="073763"/>
              </a:solidFill>
              <a:latin typeface="Arial"/>
            </a:endParaRPr>
          </a:p>
        </p:txBody>
      </p:sp>
      <p:sp>
        <p:nvSpPr>
          <p:cNvPr id="292" name="CustomShape 2"/>
          <p:cNvSpPr/>
          <p:nvPr/>
        </p:nvSpPr>
        <p:spPr>
          <a:xfrm>
            <a:off x="367560" y="98640"/>
            <a:ext cx="2136600" cy="18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1480" rIns="51480" tIns="25560" bIns="25560" anchor="ctr"/>
          <a:p>
            <a:pPr>
              <a:lnSpc>
                <a:spcPct val="100000"/>
              </a:lnSpc>
            </a:pPr>
            <a:r>
              <a:rPr b="0" lang="es-CO" sz="45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Ministerio de Salud y Protección Social de Colombia</a:t>
            </a:r>
            <a:endParaRPr b="0" lang="es-CO" sz="450" spc="-1" strike="noStrike">
              <a:latin typeface="Arial"/>
            </a:endParaRPr>
          </a:p>
        </p:txBody>
      </p:sp>
      <p:sp>
        <p:nvSpPr>
          <p:cNvPr id="293" name="PlaceHolder 3"/>
          <p:cNvSpPr>
            <a:spLocks noGrp="1"/>
          </p:cNvSpPr>
          <p:nvPr>
            <p:ph type="body"/>
          </p:nvPr>
        </p:nvSpPr>
        <p:spPr>
          <a:xfrm>
            <a:off x="619200" y="1433520"/>
            <a:ext cx="7846920" cy="3355200"/>
          </a:xfrm>
          <a:prstGeom prst="rect">
            <a:avLst/>
          </a:prstGeom>
        </p:spPr>
        <p:txBody>
          <a:bodyPr lIns="68400" rIns="68400" tIns="34200" bIns="3420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050" spc="-1" strike="noStrike">
                <a:solidFill>
                  <a:srgbClr val="000000"/>
                </a:solidFill>
                <a:latin typeface="Arial"/>
              </a:rPr>
              <a:t>Pulse para editar el formato de esquema del texto</a:t>
            </a:r>
            <a:endParaRPr b="0" lang="es-CO" sz="105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05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CO" sz="105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05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CO" sz="105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05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CO" sz="105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05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CO" sz="105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05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CO" sz="105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05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CO" sz="10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ceaf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619200" y="646920"/>
            <a:ext cx="7846920" cy="643320"/>
          </a:xfrm>
          <a:prstGeom prst="rect">
            <a:avLst/>
          </a:prstGeom>
        </p:spPr>
        <p:txBody>
          <a:bodyPr lIns="68400" rIns="68400" tIns="34200" bIns="34200" anchor="ctr"/>
          <a:p>
            <a:r>
              <a:rPr b="0" lang="es-CO" sz="2250" spc="-1" strike="noStrike">
                <a:solidFill>
                  <a:srgbClr val="073763"/>
                </a:solidFill>
                <a:latin typeface="Arial"/>
              </a:rPr>
              <a:t>Pulse para editar el formato del texto de título</a:t>
            </a:r>
            <a:endParaRPr b="0" lang="es-CO" sz="2250" spc="-1" strike="noStrike">
              <a:solidFill>
                <a:srgbClr val="073763"/>
              </a:solidFill>
              <a:latin typeface="Arial"/>
            </a:endParaRPr>
          </a:p>
        </p:txBody>
      </p:sp>
      <p:sp>
        <p:nvSpPr>
          <p:cNvPr id="331" name="CustomShape 2"/>
          <p:cNvSpPr/>
          <p:nvPr/>
        </p:nvSpPr>
        <p:spPr>
          <a:xfrm>
            <a:off x="367560" y="98640"/>
            <a:ext cx="2136600" cy="18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1480" rIns="51480" tIns="25560" bIns="25560" anchor="ctr"/>
          <a:p>
            <a:pPr>
              <a:lnSpc>
                <a:spcPct val="100000"/>
              </a:lnSpc>
            </a:pPr>
            <a:r>
              <a:rPr b="0" lang="es-CO" sz="45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Ministerio de Salud y Protección Social de Colombia</a:t>
            </a:r>
            <a:endParaRPr b="0" lang="es-CO" sz="450" spc="-1" strike="noStrike"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050" spc="-1" strike="noStrike">
                <a:solidFill>
                  <a:srgbClr val="000000"/>
                </a:solidFill>
                <a:latin typeface="Arial"/>
              </a:rPr>
              <a:t>Pulse para editar el formato de esquema del texto</a:t>
            </a:r>
            <a:endParaRPr b="0" lang="es-CO" sz="105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05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CO" sz="105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105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CO" sz="105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CO" sz="105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CO" sz="105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CO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CO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CO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CO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Relationship Id="rId9" Type="http://schemas.openxmlformats.org/officeDocument/2006/relationships/image" Target="../media/image39.png"/><Relationship Id="rId10" Type="http://schemas.openxmlformats.org/officeDocument/2006/relationships/slideLayout" Target="../slideLayouts/slideLayout4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40.png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6" Type="http://schemas.openxmlformats.org/officeDocument/2006/relationships/image" Target="../media/image45.png"/><Relationship Id="rId7" Type="http://schemas.openxmlformats.org/officeDocument/2006/relationships/image" Target="../media/image46.png"/><Relationship Id="rId8" Type="http://schemas.openxmlformats.org/officeDocument/2006/relationships/image" Target="../media/image47.png"/><Relationship Id="rId9" Type="http://schemas.openxmlformats.org/officeDocument/2006/relationships/image" Target="../media/image48.png"/><Relationship Id="rId10" Type="http://schemas.openxmlformats.org/officeDocument/2006/relationships/image" Target="../media/image49.png"/><Relationship Id="rId11" Type="http://schemas.openxmlformats.org/officeDocument/2006/relationships/image" Target="../media/image50.png"/><Relationship Id="rId12" Type="http://schemas.openxmlformats.org/officeDocument/2006/relationships/image" Target="../media/image51.jpeg"/><Relationship Id="rId13" Type="http://schemas.openxmlformats.org/officeDocument/2006/relationships/image" Target="../media/image52.png"/><Relationship Id="rId14" Type="http://schemas.openxmlformats.org/officeDocument/2006/relationships/image" Target="../media/image53.png"/><Relationship Id="rId15" Type="http://schemas.openxmlformats.org/officeDocument/2006/relationships/image" Target="../media/image54.png"/><Relationship Id="rId16" Type="http://schemas.openxmlformats.org/officeDocument/2006/relationships/slideLayout" Target="../slideLayouts/slideLayout9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55.jpe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56.jpeg"/><Relationship Id="rId2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slideLayout" Target="../slideLayouts/slideLayout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slideLayout" Target="../slideLayouts/slideLayout49.xml"/><Relationship Id="rId7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3" Type="http://schemas.openxmlformats.org/officeDocument/2006/relationships/image" Target="../media/image27.png"/><Relationship Id="rId14" Type="http://schemas.openxmlformats.org/officeDocument/2006/relationships/image" Target="../media/image28.png"/><Relationship Id="rId15" Type="http://schemas.openxmlformats.org/officeDocument/2006/relationships/image" Target="../media/image29.png"/><Relationship Id="rId16" Type="http://schemas.openxmlformats.org/officeDocument/2006/relationships/slideLayout" Target="../slideLayouts/slideLayout7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0.jpeg"/><Relationship Id="rId2" Type="http://schemas.openxmlformats.org/officeDocument/2006/relationships/slideLayout" Target="../slideLayouts/slideLayout39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TextShape 1"/>
          <p:cNvSpPr txBox="1"/>
          <p:nvPr/>
        </p:nvSpPr>
        <p:spPr>
          <a:xfrm>
            <a:off x="8640360" y="109080"/>
            <a:ext cx="244800" cy="284040"/>
          </a:xfrm>
          <a:prstGeom prst="rect">
            <a:avLst/>
          </a:prstGeom>
          <a:noFill/>
          <a:ln w="12600">
            <a:noFill/>
          </a:ln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A1D0EEBB-0A71-4AB7-B2F2-827709603655}" type="slidenum">
              <a:rPr b="0" lang="es-CO" sz="700" spc="-1" strike="noStrike">
                <a:solidFill>
                  <a:srgbClr val="0054bc"/>
                </a:solidFill>
                <a:latin typeface="Work Sans"/>
                <a:ea typeface="Work Sans"/>
              </a:rPr>
              <a:t>&lt;número&gt;</a:t>
            </a:fld>
            <a:endParaRPr b="0" lang="es-CO" sz="700" spc="-1" strike="noStrike">
              <a:latin typeface="Times New Roman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Line 1"/>
          <p:cNvSpPr/>
          <p:nvPr/>
        </p:nvSpPr>
        <p:spPr>
          <a:xfrm flipH="1">
            <a:off x="5496120" y="3504960"/>
            <a:ext cx="398160" cy="8280"/>
          </a:xfrm>
          <a:prstGeom prst="line">
            <a:avLst/>
          </a:prstGeom>
          <a:ln w="6480">
            <a:solidFill>
              <a:srgbClr val="ff6600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4" name="Line 2"/>
          <p:cNvSpPr/>
          <p:nvPr/>
        </p:nvSpPr>
        <p:spPr>
          <a:xfrm flipH="1" flipV="1">
            <a:off x="5894280" y="2793240"/>
            <a:ext cx="720" cy="720000"/>
          </a:xfrm>
          <a:prstGeom prst="line">
            <a:avLst/>
          </a:prstGeom>
          <a:ln w="6480">
            <a:solidFill>
              <a:srgbClr val="ff6600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5" name="Line 3"/>
          <p:cNvSpPr/>
          <p:nvPr/>
        </p:nvSpPr>
        <p:spPr>
          <a:xfrm flipH="1">
            <a:off x="5895000" y="2792520"/>
            <a:ext cx="2386800" cy="3600"/>
          </a:xfrm>
          <a:prstGeom prst="line">
            <a:avLst/>
          </a:prstGeom>
          <a:ln w="6480">
            <a:solidFill>
              <a:srgbClr val="ff6600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6" name="TextShape 4"/>
          <p:cNvSpPr txBox="1"/>
          <p:nvPr/>
        </p:nvSpPr>
        <p:spPr>
          <a:xfrm>
            <a:off x="431640" y="403200"/>
            <a:ext cx="6432120" cy="900360"/>
          </a:xfrm>
          <a:prstGeom prst="rect">
            <a:avLst/>
          </a:prstGeom>
          <a:noFill/>
          <a:ln>
            <a:noFill/>
          </a:ln>
        </p:spPr>
        <p:txBody>
          <a:bodyPr lIns="68400" rIns="68400" tIns="34200" bIns="34200" anchor="ctr"/>
          <a:p>
            <a:pPr>
              <a:lnSpc>
                <a:spcPct val="90000"/>
              </a:lnSpc>
            </a:pPr>
            <a:r>
              <a:rPr b="1" lang="es-CO" sz="2800" spc="-1" strike="noStrike">
                <a:solidFill>
                  <a:srgbClr val="0066cd"/>
                </a:solidFill>
                <a:latin typeface="Work Sans"/>
                <a:ea typeface="Work Sans Light"/>
              </a:rPr>
              <a:t>Integración con los estándares de </a:t>
            </a:r>
            <a:r>
              <a:rPr b="1" lang="es-CO" sz="28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Variables y Parámetros de IHC </a:t>
            </a:r>
            <a:endParaRPr b="0" lang="es-CO" sz="28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547" name="TextShape 5"/>
          <p:cNvSpPr txBox="1"/>
          <p:nvPr/>
        </p:nvSpPr>
        <p:spPr>
          <a:xfrm>
            <a:off x="93240" y="1649520"/>
            <a:ext cx="3047040" cy="907200"/>
          </a:xfrm>
          <a:prstGeom prst="rect">
            <a:avLst/>
          </a:prstGeom>
          <a:noFill/>
          <a:ln>
            <a:noFill/>
          </a:ln>
        </p:spPr>
        <p:txBody>
          <a:bodyPr lIns="68400" rIns="68400" tIns="34200" bIns="34200">
            <a:normAutofit/>
          </a:bodyPr>
          <a:p>
            <a:pPr marL="325080" algn="r">
              <a:lnSpc>
                <a:spcPct val="100000"/>
              </a:lnSpc>
              <a:spcBef>
                <a:spcPts val="799"/>
              </a:spcBef>
            </a:pPr>
            <a:r>
              <a:rPr b="1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Datos</a:t>
            </a:r>
            <a:r>
              <a:rPr b="0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 </a:t>
            </a:r>
            <a:r>
              <a:rPr b="1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de</a:t>
            </a:r>
            <a:r>
              <a:rPr b="0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 </a:t>
            </a:r>
            <a:r>
              <a:rPr b="1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identificación</a:t>
            </a:r>
            <a:r>
              <a:rPr b="0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 del usuario de servicios de salud</a:t>
            </a:r>
            <a:endParaRPr b="0" lang="es-C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8" name="CustomShape 6"/>
          <p:cNvSpPr/>
          <p:nvPr/>
        </p:nvSpPr>
        <p:spPr>
          <a:xfrm>
            <a:off x="296280" y="2925720"/>
            <a:ext cx="2869200" cy="59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/>
          <a:p>
            <a:pPr marL="325080" algn="r">
              <a:lnSpc>
                <a:spcPct val="100000"/>
              </a:lnSpc>
              <a:spcBef>
                <a:spcPts val="601"/>
              </a:spcBef>
            </a:pPr>
            <a:r>
              <a:rPr b="0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Datos de la </a:t>
            </a:r>
            <a:r>
              <a:rPr b="1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tecnología de salud</a:t>
            </a:r>
            <a:endParaRPr b="0" lang="es-CO" sz="1800" spc="-1" strike="noStrike">
              <a:latin typeface="Arial"/>
            </a:endParaRPr>
          </a:p>
        </p:txBody>
      </p:sp>
      <p:sp>
        <p:nvSpPr>
          <p:cNvPr id="549" name="CustomShape 7"/>
          <p:cNvSpPr/>
          <p:nvPr/>
        </p:nvSpPr>
        <p:spPr>
          <a:xfrm>
            <a:off x="5631120" y="1894320"/>
            <a:ext cx="33094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/>
          <a:p>
            <a:pPr marL="325080">
              <a:lnSpc>
                <a:spcPct val="100000"/>
              </a:lnSpc>
              <a:spcBef>
                <a:spcPts val="601"/>
              </a:spcBef>
            </a:pPr>
            <a:r>
              <a:rPr b="1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Datos de contacto </a:t>
            </a:r>
            <a:br/>
            <a:r>
              <a:rPr b="0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con el servicio de salud</a:t>
            </a:r>
            <a:endParaRPr b="0" lang="es-CO" sz="1800" spc="-1" strike="noStrike">
              <a:latin typeface="Arial"/>
            </a:endParaRPr>
          </a:p>
        </p:txBody>
      </p:sp>
      <p:sp>
        <p:nvSpPr>
          <p:cNvPr id="550" name="CustomShape 8"/>
          <p:cNvSpPr/>
          <p:nvPr/>
        </p:nvSpPr>
        <p:spPr>
          <a:xfrm>
            <a:off x="5631120" y="2749320"/>
            <a:ext cx="323748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/>
          <a:p>
            <a:pPr marL="325080">
              <a:lnSpc>
                <a:spcPct val="100000"/>
              </a:lnSpc>
              <a:spcBef>
                <a:spcPts val="601"/>
              </a:spcBef>
            </a:pPr>
            <a:r>
              <a:rPr b="0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Procedimientos</a:t>
            </a:r>
            <a:r>
              <a:rPr b="0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, Medicamentos, disp. Médicos, comp. anatómico, entre otros</a:t>
            </a:r>
            <a:endParaRPr b="0" lang="es-CO" sz="1800" spc="-1" strike="noStrike">
              <a:latin typeface="Arial"/>
            </a:endParaRPr>
          </a:p>
        </p:txBody>
      </p:sp>
      <p:sp>
        <p:nvSpPr>
          <p:cNvPr id="551" name="CustomShape 9"/>
          <p:cNvSpPr/>
          <p:nvPr/>
        </p:nvSpPr>
        <p:spPr>
          <a:xfrm>
            <a:off x="5451120" y="4233960"/>
            <a:ext cx="3597120" cy="68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/>
          <a:p>
            <a:pPr marL="325080">
              <a:lnSpc>
                <a:spcPct val="100000"/>
              </a:lnSpc>
              <a:spcBef>
                <a:spcPts val="601"/>
              </a:spcBef>
            </a:pPr>
            <a:r>
              <a:rPr b="0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Resultados</a:t>
            </a:r>
            <a:r>
              <a:rPr b="1" lang="es-CO" sz="1800" spc="-1" strike="noStrike">
                <a:solidFill>
                  <a:srgbClr val="565656"/>
                </a:solidFill>
                <a:latin typeface="Work Sans Light"/>
                <a:ea typeface="Work Sans"/>
              </a:rPr>
              <a:t> en salud</a:t>
            </a:r>
            <a:endParaRPr b="0" lang="es-CO" sz="1800" spc="-1" strike="noStrike">
              <a:latin typeface="Arial"/>
            </a:endParaRPr>
          </a:p>
        </p:txBody>
      </p:sp>
      <p:sp>
        <p:nvSpPr>
          <p:cNvPr id="552" name="CustomShape 10"/>
          <p:cNvSpPr/>
          <p:nvPr/>
        </p:nvSpPr>
        <p:spPr>
          <a:xfrm>
            <a:off x="3589920" y="1612800"/>
            <a:ext cx="1036080" cy="893160"/>
          </a:xfrm>
          <a:prstGeom prst="hexagon">
            <a:avLst>
              <a:gd name="adj" fmla="val 29270"/>
              <a:gd name="vf" fmla="val 115470"/>
            </a:avLst>
          </a:prstGeom>
          <a:noFill/>
          <a:ln w="57240">
            <a:solidFill>
              <a:srgbClr val="0faa9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53" name="CustomShape 11"/>
          <p:cNvSpPr/>
          <p:nvPr/>
        </p:nvSpPr>
        <p:spPr>
          <a:xfrm>
            <a:off x="4441320" y="2122920"/>
            <a:ext cx="1036080" cy="893160"/>
          </a:xfrm>
          <a:prstGeom prst="hexagon">
            <a:avLst>
              <a:gd name="adj" fmla="val 29270"/>
              <a:gd name="vf" fmla="val 115470"/>
            </a:avLst>
          </a:prstGeom>
          <a:noFill/>
          <a:ln w="57240">
            <a:solidFill>
              <a:srgbClr val="8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54" name="CustomShape 12"/>
          <p:cNvSpPr/>
          <p:nvPr/>
        </p:nvSpPr>
        <p:spPr>
          <a:xfrm>
            <a:off x="3573000" y="2626920"/>
            <a:ext cx="1036080" cy="893160"/>
          </a:xfrm>
          <a:prstGeom prst="hexagon">
            <a:avLst>
              <a:gd name="adj" fmla="val 29270"/>
              <a:gd name="vf" fmla="val 115470"/>
            </a:avLst>
          </a:prstGeom>
          <a:noFill/>
          <a:ln w="5724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55" name="CustomShape 13"/>
          <p:cNvSpPr/>
          <p:nvPr/>
        </p:nvSpPr>
        <p:spPr>
          <a:xfrm>
            <a:off x="3581280" y="3621960"/>
            <a:ext cx="1036080" cy="893160"/>
          </a:xfrm>
          <a:prstGeom prst="hexagon">
            <a:avLst>
              <a:gd name="adj" fmla="val 29270"/>
              <a:gd name="vf" fmla="val 115470"/>
            </a:avLst>
          </a:prstGeom>
          <a:noFill/>
          <a:ln w="5724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56" name="CustomShape 14"/>
          <p:cNvSpPr/>
          <p:nvPr/>
        </p:nvSpPr>
        <p:spPr>
          <a:xfrm>
            <a:off x="4441320" y="3314160"/>
            <a:ext cx="478080" cy="412200"/>
          </a:xfrm>
          <a:prstGeom prst="hexagon">
            <a:avLst>
              <a:gd name="adj" fmla="val 29270"/>
              <a:gd name="vf" fmla="val 115470"/>
            </a:avLst>
          </a:prstGeom>
          <a:noFill/>
          <a:ln w="2844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57" name="CustomShape 15"/>
          <p:cNvSpPr/>
          <p:nvPr/>
        </p:nvSpPr>
        <p:spPr>
          <a:xfrm>
            <a:off x="4847760" y="3090960"/>
            <a:ext cx="478080" cy="412200"/>
          </a:xfrm>
          <a:prstGeom prst="hexagon">
            <a:avLst>
              <a:gd name="adj" fmla="val 29270"/>
              <a:gd name="vf" fmla="val 115470"/>
            </a:avLst>
          </a:prstGeom>
          <a:noFill/>
          <a:ln w="2844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58" name="CustomShape 16"/>
          <p:cNvSpPr/>
          <p:nvPr/>
        </p:nvSpPr>
        <p:spPr>
          <a:xfrm>
            <a:off x="4847760" y="3554280"/>
            <a:ext cx="478080" cy="412200"/>
          </a:xfrm>
          <a:prstGeom prst="hexagon">
            <a:avLst>
              <a:gd name="adj" fmla="val 29270"/>
              <a:gd name="vf" fmla="val 115470"/>
            </a:avLst>
          </a:prstGeom>
          <a:noFill/>
          <a:ln w="2844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59" name="CustomShape 17"/>
          <p:cNvSpPr/>
          <p:nvPr/>
        </p:nvSpPr>
        <p:spPr>
          <a:xfrm>
            <a:off x="5266800" y="3314160"/>
            <a:ext cx="478080" cy="412200"/>
          </a:xfrm>
          <a:prstGeom prst="hexagon">
            <a:avLst>
              <a:gd name="adj" fmla="val 29270"/>
              <a:gd name="vf" fmla="val 115470"/>
            </a:avLst>
          </a:prstGeom>
          <a:noFill/>
          <a:ln w="2844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60" name="Line 18"/>
          <p:cNvSpPr/>
          <p:nvPr/>
        </p:nvSpPr>
        <p:spPr>
          <a:xfrm flipH="1">
            <a:off x="702360" y="2505960"/>
            <a:ext cx="2488680" cy="360"/>
          </a:xfrm>
          <a:prstGeom prst="line">
            <a:avLst/>
          </a:prstGeom>
          <a:ln w="6480">
            <a:solidFill>
              <a:srgbClr val="0faa9e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1" name="Line 19"/>
          <p:cNvSpPr/>
          <p:nvPr/>
        </p:nvSpPr>
        <p:spPr>
          <a:xfrm flipV="1">
            <a:off x="3182760" y="2060640"/>
            <a:ext cx="0" cy="437760"/>
          </a:xfrm>
          <a:prstGeom prst="line">
            <a:avLst/>
          </a:prstGeom>
          <a:ln w="6480">
            <a:solidFill>
              <a:srgbClr val="0faa9e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2" name="Line 20"/>
          <p:cNvSpPr/>
          <p:nvPr/>
        </p:nvSpPr>
        <p:spPr>
          <a:xfrm flipH="1">
            <a:off x="3191760" y="2059200"/>
            <a:ext cx="397800" cy="8280"/>
          </a:xfrm>
          <a:prstGeom prst="line">
            <a:avLst/>
          </a:prstGeom>
          <a:ln w="6480">
            <a:solidFill>
              <a:srgbClr val="0faa9e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3" name="Line 21"/>
          <p:cNvSpPr/>
          <p:nvPr/>
        </p:nvSpPr>
        <p:spPr>
          <a:xfrm flipH="1" flipV="1">
            <a:off x="702360" y="3520440"/>
            <a:ext cx="2488680" cy="4320"/>
          </a:xfrm>
          <a:prstGeom prst="line">
            <a:avLst/>
          </a:prstGeom>
          <a:ln w="6480">
            <a:solidFill>
              <a:srgbClr val="ff6600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4" name="Line 22"/>
          <p:cNvSpPr/>
          <p:nvPr/>
        </p:nvSpPr>
        <p:spPr>
          <a:xfrm flipV="1">
            <a:off x="3182760" y="3079440"/>
            <a:ext cx="0" cy="437760"/>
          </a:xfrm>
          <a:prstGeom prst="line">
            <a:avLst/>
          </a:prstGeom>
          <a:ln w="6480">
            <a:solidFill>
              <a:srgbClr val="ff6600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5" name="Line 23"/>
          <p:cNvSpPr/>
          <p:nvPr/>
        </p:nvSpPr>
        <p:spPr>
          <a:xfrm flipH="1">
            <a:off x="3191760" y="3078000"/>
            <a:ext cx="397800" cy="8280"/>
          </a:xfrm>
          <a:prstGeom prst="line">
            <a:avLst/>
          </a:prstGeom>
          <a:ln w="6480">
            <a:solidFill>
              <a:srgbClr val="ff6600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6" name="Line 24"/>
          <p:cNvSpPr/>
          <p:nvPr/>
        </p:nvSpPr>
        <p:spPr>
          <a:xfrm flipH="1">
            <a:off x="5496120" y="2558880"/>
            <a:ext cx="398160" cy="8280"/>
          </a:xfrm>
          <a:prstGeom prst="line">
            <a:avLst/>
          </a:prstGeom>
          <a:ln w="6480">
            <a:solidFill>
              <a:srgbClr val="8000ff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7" name="Line 25"/>
          <p:cNvSpPr/>
          <p:nvPr/>
        </p:nvSpPr>
        <p:spPr>
          <a:xfrm flipH="1" flipV="1">
            <a:off x="5894280" y="1893960"/>
            <a:ext cx="720" cy="673200"/>
          </a:xfrm>
          <a:prstGeom prst="line">
            <a:avLst/>
          </a:prstGeom>
          <a:ln w="6480">
            <a:solidFill>
              <a:srgbClr val="8000ff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8" name="Line 26"/>
          <p:cNvSpPr/>
          <p:nvPr/>
        </p:nvSpPr>
        <p:spPr>
          <a:xfrm flipH="1" flipV="1">
            <a:off x="5895000" y="1900800"/>
            <a:ext cx="2386800" cy="8640"/>
          </a:xfrm>
          <a:prstGeom prst="line">
            <a:avLst/>
          </a:prstGeom>
          <a:ln w="6480">
            <a:solidFill>
              <a:srgbClr val="8000ff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9" name="Line 27"/>
          <p:cNvSpPr/>
          <p:nvPr/>
        </p:nvSpPr>
        <p:spPr>
          <a:xfrm flipV="1">
            <a:off x="5638680" y="4070880"/>
            <a:ext cx="360" cy="607320"/>
          </a:xfrm>
          <a:prstGeom prst="line">
            <a:avLst/>
          </a:prstGeom>
          <a:ln w="6480">
            <a:solidFill>
              <a:srgbClr val="ff0000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70" name="Line 28"/>
          <p:cNvSpPr/>
          <p:nvPr/>
        </p:nvSpPr>
        <p:spPr>
          <a:xfrm flipH="1">
            <a:off x="4626000" y="4070880"/>
            <a:ext cx="1012680" cy="360"/>
          </a:xfrm>
          <a:prstGeom prst="line">
            <a:avLst/>
          </a:prstGeom>
          <a:ln w="6480">
            <a:solidFill>
              <a:srgbClr val="ff0000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71" name="Line 29"/>
          <p:cNvSpPr/>
          <p:nvPr/>
        </p:nvSpPr>
        <p:spPr>
          <a:xfrm flipH="1">
            <a:off x="5638680" y="4685400"/>
            <a:ext cx="2643120" cy="360"/>
          </a:xfrm>
          <a:prstGeom prst="line">
            <a:avLst/>
          </a:prstGeom>
          <a:ln w="6480">
            <a:solidFill>
              <a:srgbClr val="ff0000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572" name="Imagen 46" descr=""/>
          <p:cNvPicPr/>
          <p:nvPr/>
        </p:nvPicPr>
        <p:blipFill>
          <a:blip r:embed="rId1"/>
          <a:stretch/>
        </p:blipFill>
        <p:spPr>
          <a:xfrm>
            <a:off x="3807360" y="1710360"/>
            <a:ext cx="625320" cy="623520"/>
          </a:xfrm>
          <a:prstGeom prst="rect">
            <a:avLst/>
          </a:prstGeom>
          <a:ln>
            <a:noFill/>
          </a:ln>
        </p:spPr>
      </p:pic>
      <p:pic>
        <p:nvPicPr>
          <p:cNvPr id="573" name="Imagen 47" descr=""/>
          <p:cNvPicPr/>
          <p:nvPr/>
        </p:nvPicPr>
        <p:blipFill>
          <a:blip r:embed="rId2"/>
          <a:stretch/>
        </p:blipFill>
        <p:spPr>
          <a:xfrm>
            <a:off x="4651560" y="2226960"/>
            <a:ext cx="625320" cy="623520"/>
          </a:xfrm>
          <a:prstGeom prst="rect">
            <a:avLst/>
          </a:prstGeom>
          <a:ln>
            <a:noFill/>
          </a:ln>
        </p:spPr>
      </p:pic>
      <p:pic>
        <p:nvPicPr>
          <p:cNvPr id="574" name="Imagen 48" descr=""/>
          <p:cNvPicPr/>
          <p:nvPr/>
        </p:nvPicPr>
        <p:blipFill>
          <a:blip r:embed="rId3"/>
          <a:stretch/>
        </p:blipFill>
        <p:spPr>
          <a:xfrm>
            <a:off x="3792240" y="3752280"/>
            <a:ext cx="623520" cy="623520"/>
          </a:xfrm>
          <a:prstGeom prst="rect">
            <a:avLst/>
          </a:prstGeom>
          <a:ln>
            <a:noFill/>
          </a:ln>
        </p:spPr>
      </p:pic>
      <p:pic>
        <p:nvPicPr>
          <p:cNvPr id="575" name="Imagen 49" descr=""/>
          <p:cNvPicPr/>
          <p:nvPr/>
        </p:nvPicPr>
        <p:blipFill>
          <a:blip r:embed="rId4"/>
          <a:stretch/>
        </p:blipFill>
        <p:spPr>
          <a:xfrm>
            <a:off x="3792240" y="2737080"/>
            <a:ext cx="623520" cy="623520"/>
          </a:xfrm>
          <a:prstGeom prst="rect">
            <a:avLst/>
          </a:prstGeom>
          <a:ln>
            <a:noFill/>
          </a:ln>
        </p:spPr>
      </p:pic>
      <p:pic>
        <p:nvPicPr>
          <p:cNvPr id="576" name="Imagen 50" descr=""/>
          <p:cNvPicPr/>
          <p:nvPr/>
        </p:nvPicPr>
        <p:blipFill>
          <a:blip r:embed="rId5"/>
          <a:stretch/>
        </p:blipFill>
        <p:spPr>
          <a:xfrm>
            <a:off x="4542120" y="3361320"/>
            <a:ext cx="286920" cy="301320"/>
          </a:xfrm>
          <a:prstGeom prst="rect">
            <a:avLst/>
          </a:prstGeom>
          <a:ln>
            <a:noFill/>
          </a:ln>
        </p:spPr>
      </p:pic>
      <p:pic>
        <p:nvPicPr>
          <p:cNvPr id="577" name="Imagen 51" descr=""/>
          <p:cNvPicPr/>
          <p:nvPr/>
        </p:nvPicPr>
        <p:blipFill>
          <a:blip r:embed="rId6"/>
          <a:stretch/>
        </p:blipFill>
        <p:spPr>
          <a:xfrm>
            <a:off x="4932000" y="3138120"/>
            <a:ext cx="286920" cy="301320"/>
          </a:xfrm>
          <a:prstGeom prst="rect">
            <a:avLst/>
          </a:prstGeom>
          <a:ln>
            <a:noFill/>
          </a:ln>
        </p:spPr>
      </p:pic>
      <p:pic>
        <p:nvPicPr>
          <p:cNvPr id="578" name="Imagen 52" descr=""/>
          <p:cNvPicPr/>
          <p:nvPr/>
        </p:nvPicPr>
        <p:blipFill>
          <a:blip r:embed="rId7"/>
          <a:stretch/>
        </p:blipFill>
        <p:spPr>
          <a:xfrm>
            <a:off x="4932000" y="3605400"/>
            <a:ext cx="286920" cy="301320"/>
          </a:xfrm>
          <a:prstGeom prst="rect">
            <a:avLst/>
          </a:prstGeom>
          <a:ln>
            <a:noFill/>
          </a:ln>
        </p:spPr>
      </p:pic>
      <p:pic>
        <p:nvPicPr>
          <p:cNvPr id="579" name="Imagen 54" descr=""/>
          <p:cNvPicPr/>
          <p:nvPr/>
        </p:nvPicPr>
        <p:blipFill>
          <a:blip r:embed="rId8"/>
          <a:stretch/>
        </p:blipFill>
        <p:spPr>
          <a:xfrm>
            <a:off x="5372640" y="3361320"/>
            <a:ext cx="286920" cy="301320"/>
          </a:xfrm>
          <a:prstGeom prst="rect">
            <a:avLst/>
          </a:prstGeom>
          <a:ln>
            <a:noFill/>
          </a:ln>
        </p:spPr>
      </p:pic>
      <p:sp>
        <p:nvSpPr>
          <p:cNvPr id="580" name="CustomShape 30"/>
          <p:cNvSpPr/>
          <p:nvPr/>
        </p:nvSpPr>
        <p:spPr>
          <a:xfrm>
            <a:off x="8281800" y="1832760"/>
            <a:ext cx="153360" cy="153360"/>
          </a:xfrm>
          <a:prstGeom prst="ellipse">
            <a:avLst/>
          </a:prstGeom>
          <a:noFill/>
          <a:ln w="28440">
            <a:solidFill>
              <a:srgbClr val="8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81" name="CustomShape 31"/>
          <p:cNvSpPr/>
          <p:nvPr/>
        </p:nvSpPr>
        <p:spPr>
          <a:xfrm>
            <a:off x="8281800" y="2715840"/>
            <a:ext cx="153360" cy="153360"/>
          </a:xfrm>
          <a:prstGeom prst="ellipse">
            <a:avLst/>
          </a:prstGeom>
          <a:noFill/>
          <a:ln w="2844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82" name="CustomShape 32"/>
          <p:cNvSpPr/>
          <p:nvPr/>
        </p:nvSpPr>
        <p:spPr>
          <a:xfrm>
            <a:off x="8281800" y="4608720"/>
            <a:ext cx="153360" cy="15336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83" name="CustomShape 33"/>
          <p:cNvSpPr/>
          <p:nvPr/>
        </p:nvSpPr>
        <p:spPr>
          <a:xfrm>
            <a:off x="549000" y="2421720"/>
            <a:ext cx="153360" cy="153360"/>
          </a:xfrm>
          <a:prstGeom prst="ellipse">
            <a:avLst/>
          </a:prstGeom>
          <a:noFill/>
          <a:ln w="28440">
            <a:solidFill>
              <a:srgbClr val="0faa9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84" name="CustomShape 34"/>
          <p:cNvSpPr/>
          <p:nvPr/>
        </p:nvSpPr>
        <p:spPr>
          <a:xfrm>
            <a:off x="549000" y="3453840"/>
            <a:ext cx="153360" cy="153360"/>
          </a:xfrm>
          <a:prstGeom prst="ellipse">
            <a:avLst/>
          </a:prstGeom>
          <a:noFill/>
          <a:ln w="2844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85" name="Line 35"/>
          <p:cNvSpPr/>
          <p:nvPr/>
        </p:nvSpPr>
        <p:spPr>
          <a:xfrm flipH="1" flipV="1">
            <a:off x="-75960" y="1269720"/>
            <a:ext cx="3794040" cy="33840"/>
          </a:xfrm>
          <a:prstGeom prst="line">
            <a:avLst/>
          </a:prstGeom>
          <a:ln w="6480">
            <a:solidFill>
              <a:srgbClr val="f42f5a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586" name="Imagen 53" descr=""/>
          <p:cNvPicPr/>
          <p:nvPr/>
        </p:nvPicPr>
        <p:blipFill>
          <a:blip r:embed="rId9"/>
          <a:stretch/>
        </p:blipFill>
        <p:spPr>
          <a:xfrm>
            <a:off x="8451720" y="461880"/>
            <a:ext cx="407160" cy="40716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7" name="Table 1"/>
          <p:cNvGraphicFramePr/>
          <p:nvPr/>
        </p:nvGraphicFramePr>
        <p:xfrm>
          <a:off x="1614600" y="1292760"/>
          <a:ext cx="5914800" cy="2857320"/>
        </p:xfrm>
        <a:graphic>
          <a:graphicData uri="http://schemas.openxmlformats.org/drawingml/2006/table">
            <a:tbl>
              <a:tblPr/>
              <a:tblGrid>
                <a:gridCol w="506880"/>
                <a:gridCol w="5407920"/>
              </a:tblGrid>
              <a:tr h="274320">
                <a:tc>
                  <a:txBody>
                    <a:bodyPr lIns="33120" rIns="33120" tIns="0" bIns="0" anchor="b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1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 anchor="b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País de la nacionalidad del usuario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2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Documento de identificación del usuario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3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Nombres y apellidos del usuario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4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Fecha de nacimiento del usuario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5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Edad probable del usuario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6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Sexo  del usuario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7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Género del usuario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93708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8</a:t>
                      </a:r>
                      <a:endParaRPr b="0" lang="es-CO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</a:rPr>
                        <a:t>9</a:t>
                      </a:r>
                      <a:endParaRPr b="0" lang="es-CO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Calibri"/>
                          <a:ea typeface="Calibri"/>
                        </a:rPr>
                        <a:t>10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Ocupación al momento de la atención</a:t>
                      </a:r>
                      <a:endParaRPr b="0" lang="es-CO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Voluntad anticipada </a:t>
                      </a:r>
                      <a:endParaRPr b="0" lang="es-CO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Categoría de la discapacidad  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</a:tbl>
          </a:graphicData>
        </a:graphic>
      </p:graphicFrame>
      <p:sp>
        <p:nvSpPr>
          <p:cNvPr id="588" name="CustomShape 2"/>
          <p:cNvSpPr/>
          <p:nvPr/>
        </p:nvSpPr>
        <p:spPr>
          <a:xfrm>
            <a:off x="448560" y="392400"/>
            <a:ext cx="6432120" cy="90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/>
          <a:p>
            <a:pPr>
              <a:lnSpc>
                <a:spcPct val="100000"/>
              </a:lnSpc>
            </a:pPr>
            <a:r>
              <a:rPr b="0" lang="es-CO" sz="28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Identificación del usuario </a:t>
            </a:r>
            <a:endParaRPr b="0" lang="es-CO" sz="2800" spc="-1" strike="noStrike"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9" name="Table 1"/>
          <p:cNvGraphicFramePr/>
          <p:nvPr/>
        </p:nvGraphicFramePr>
        <p:xfrm>
          <a:off x="1614600" y="1936440"/>
          <a:ext cx="5914800" cy="1977120"/>
        </p:xfrm>
        <a:graphic>
          <a:graphicData uri="http://schemas.openxmlformats.org/drawingml/2006/table">
            <a:tbl>
              <a:tblPr/>
              <a:tblGrid>
                <a:gridCol w="521280"/>
                <a:gridCol w="5393520"/>
              </a:tblGrid>
              <a:tr h="6055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11</a:t>
                      </a:r>
                      <a:endParaRPr b="0" lang="es-CO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12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País de residencia habitual </a:t>
                      </a:r>
                      <a:endParaRPr b="0" lang="es-CO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Municipio de residencia habitual  del usuario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13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Etnia a la que pertenece el usuario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14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Comunidad étnica a la que pertenece el usuario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15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Zona territorial donde reside el usuario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54864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16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Entidad que responde por el plan de beneficios en salud con cargo a la UPC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</a:tbl>
          </a:graphicData>
        </a:graphic>
      </p:graphicFrame>
      <p:sp>
        <p:nvSpPr>
          <p:cNvPr id="590" name="CustomShape 2"/>
          <p:cNvSpPr/>
          <p:nvPr/>
        </p:nvSpPr>
        <p:spPr>
          <a:xfrm>
            <a:off x="450000" y="392400"/>
            <a:ext cx="6432120" cy="90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/>
          <a:p>
            <a:pPr>
              <a:lnSpc>
                <a:spcPct val="100000"/>
              </a:lnSpc>
            </a:pPr>
            <a:r>
              <a:rPr b="0" lang="es-CO" sz="28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Identificación del usuario (Cont…)</a:t>
            </a:r>
            <a:endParaRPr b="0" lang="es-CO" sz="2800" spc="-1" strike="noStrike"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1" name="Table 1"/>
          <p:cNvGraphicFramePr/>
          <p:nvPr/>
        </p:nvGraphicFramePr>
        <p:xfrm>
          <a:off x="1628640" y="1731240"/>
          <a:ext cx="5900400" cy="2639880"/>
        </p:xfrm>
        <a:graphic>
          <a:graphicData uri="http://schemas.openxmlformats.org/drawingml/2006/table">
            <a:tbl>
              <a:tblPr/>
              <a:tblGrid>
                <a:gridCol w="421200"/>
                <a:gridCol w="5479200"/>
              </a:tblGrid>
              <a:tr h="93708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17</a:t>
                      </a:r>
                      <a:endParaRPr b="0" lang="es-CO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18</a:t>
                      </a:r>
                      <a:endParaRPr b="0" lang="es-CO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19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Fecha y hora de ingreso del usuario </a:t>
                      </a:r>
                      <a:endParaRPr b="0" lang="es-CO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Modalidad de aplicación o entrega </a:t>
                      </a:r>
                      <a:endParaRPr b="0" lang="es-CO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Entorno donde se realiza la atención 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6055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20</a:t>
                      </a:r>
                      <a:endParaRPr b="0" lang="es-CO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21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Vía de ingreso al servicio de salud</a:t>
                      </a:r>
                      <a:endParaRPr b="0" lang="es-CO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Causa que motiva la atención 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22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Fecha y hora del triage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23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Clasificación de triage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24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Diagnóstico principal de ingreso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743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25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8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Tipo de diagnóstico principal de ingreso</a:t>
                      </a:r>
                      <a:endParaRPr b="0" lang="es-CO" sz="18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</a:tbl>
          </a:graphicData>
        </a:graphic>
      </p:graphicFrame>
      <p:sp>
        <p:nvSpPr>
          <p:cNvPr id="592" name="CustomShape 2"/>
          <p:cNvSpPr/>
          <p:nvPr/>
        </p:nvSpPr>
        <p:spPr>
          <a:xfrm>
            <a:off x="482760" y="392400"/>
            <a:ext cx="6432120" cy="90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/>
          <a:p>
            <a:pPr>
              <a:lnSpc>
                <a:spcPct val="100000"/>
              </a:lnSpc>
            </a:pPr>
            <a:r>
              <a:rPr b="0" lang="es-CO" sz="28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Contacto con el servicio de salud</a:t>
            </a:r>
            <a:endParaRPr b="0" lang="es-CO" sz="2800" spc="-1" strike="noStrike"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" name="Table 1"/>
          <p:cNvGraphicFramePr/>
          <p:nvPr/>
        </p:nvGraphicFramePr>
        <p:xfrm>
          <a:off x="1614600" y="1330920"/>
          <a:ext cx="5914800" cy="2720160"/>
        </p:xfrm>
        <a:graphic>
          <a:graphicData uri="http://schemas.openxmlformats.org/drawingml/2006/table">
            <a:tbl>
              <a:tblPr/>
              <a:tblGrid>
                <a:gridCol w="514080"/>
                <a:gridCol w="5400720"/>
              </a:tblGrid>
              <a:tr h="21708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26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Tipo de tecnología en salud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1708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27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Fecha de entrega o aplicación de la tecnología en salud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1708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28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Identificación de la Tecnología de salud entregada o aplicada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1708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29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Finalidad de la tecnología de salud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1708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30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Descripción común del medicamento 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1708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31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Dosis de administración de la tecnología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7657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32</a:t>
                      </a:r>
                      <a:endParaRPr b="0" lang="es-CO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33</a:t>
                      </a:r>
                      <a:endParaRPr b="0" lang="es-CO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34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Vía de administración </a:t>
                      </a:r>
                      <a:endParaRPr b="0" lang="es-CO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Frecuencia de administración de la tecnología</a:t>
                      </a:r>
                      <a:endParaRPr b="0" lang="es-CO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Nro. de días de tratamiento 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1708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35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Número de unidades  entregadas o aplicadas de la tecnología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43488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36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4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Identificación de la persona de salud que entrega o aplica la tecnología de salud</a:t>
                      </a:r>
                      <a:endParaRPr b="0" lang="es-CO" sz="14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</a:tbl>
          </a:graphicData>
        </a:graphic>
      </p:graphicFrame>
      <p:sp>
        <p:nvSpPr>
          <p:cNvPr id="594" name="CustomShape 2"/>
          <p:cNvSpPr/>
          <p:nvPr/>
        </p:nvSpPr>
        <p:spPr>
          <a:xfrm>
            <a:off x="482760" y="392400"/>
            <a:ext cx="6432120" cy="90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/>
          <a:p>
            <a:pPr>
              <a:lnSpc>
                <a:spcPct val="100000"/>
              </a:lnSpc>
            </a:pPr>
            <a:r>
              <a:rPr b="0" lang="es-CO" sz="28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Tecnologías de salud aplicadas</a:t>
            </a:r>
            <a:endParaRPr b="0" lang="es-CO" sz="2800" spc="-1" strike="noStrike"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5" name="Table 1"/>
          <p:cNvGraphicFramePr/>
          <p:nvPr/>
        </p:nvGraphicFramePr>
        <p:xfrm>
          <a:off x="1577880" y="1537200"/>
          <a:ext cx="5914800" cy="2742840"/>
        </p:xfrm>
        <a:graphic>
          <a:graphicData uri="http://schemas.openxmlformats.org/drawingml/2006/table">
            <a:tbl>
              <a:tblPr/>
              <a:tblGrid>
                <a:gridCol w="529200"/>
                <a:gridCol w="5385600"/>
              </a:tblGrid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37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Tipo de diagnóstico principal de egreso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38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Diagnóstico principal egreso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39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Diagnóstico relacionado Nro. 1 de egreso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40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Diagnóstico relacionado Nro. 2  de egreso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41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Diagnóstico relacionado Nro. 3  de egreso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4572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42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Fecha del resultado de la valoración clínica o del resultado de laboratorio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4572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43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Instrumento de evaluación de valoración clínica o del resultado en salud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44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Resultado observado  en parámetro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45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Resultado observado  en valor numérico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2824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46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Diagnóstico de la complicación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</a:tbl>
          </a:graphicData>
        </a:graphic>
      </p:graphicFrame>
      <p:sp>
        <p:nvSpPr>
          <p:cNvPr id="596" name="CustomShape 2"/>
          <p:cNvSpPr/>
          <p:nvPr/>
        </p:nvSpPr>
        <p:spPr>
          <a:xfrm>
            <a:off x="482760" y="392400"/>
            <a:ext cx="6432120" cy="90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/>
          <a:p>
            <a:pPr>
              <a:lnSpc>
                <a:spcPct val="100000"/>
              </a:lnSpc>
            </a:pPr>
            <a:r>
              <a:rPr b="0" lang="es-CO" sz="28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Resultados de valoración clínica y de laboratorio</a:t>
            </a:r>
            <a:endParaRPr b="0" lang="es-CO" sz="2800" spc="-1" strike="noStrike">
              <a:latin typeface="Arial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7" name="Table 1"/>
          <p:cNvGraphicFramePr/>
          <p:nvPr/>
        </p:nvGraphicFramePr>
        <p:xfrm>
          <a:off x="1577880" y="1537200"/>
          <a:ext cx="5914800" cy="2628720"/>
        </p:xfrm>
        <a:graphic>
          <a:graphicData uri="http://schemas.openxmlformats.org/drawingml/2006/table">
            <a:tbl>
              <a:tblPr/>
              <a:tblGrid>
                <a:gridCol w="572040"/>
                <a:gridCol w="5342760"/>
              </a:tblGrid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47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Condición del usuario a la salida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48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Diagnóstico de la muerte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49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Fecha y hora de la finalización de la atención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50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Código del prestador de servicios de salud a donde se refiere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51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Tipo de incapacidad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52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Días de incapacidad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53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Días de licencia de maternidad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  <a:tr h="79992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54</a:t>
                      </a:r>
                      <a:endParaRPr b="0" lang="es-CO" sz="15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55</a:t>
                      </a:r>
                      <a:endParaRPr b="0" lang="es-CO" sz="15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56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Antecedente de alergias </a:t>
                      </a:r>
                      <a:endParaRPr b="0" lang="es-CO" sz="15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Antecedente familiar </a:t>
                      </a:r>
                      <a:endParaRPr b="0" lang="es-CO" sz="15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</a:rPr>
                        <a:t>Exposición a riesgos ocupacionales 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</a:tr>
              <a:tr h="228600">
                <a:tc>
                  <a:txBody>
                    <a:bodyPr lIns="33120" rIns="33120" tIns="0" bIns="0"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1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57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9fbfe"/>
                    </a:solidFill>
                  </a:tcPr>
                </a:tc>
                <a:tc>
                  <a:txBody>
                    <a:bodyPr lIns="33120" rIns="33120" tIns="0" bIns="0"/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b="0" lang="es-CO" sz="1500" spc="-1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</a:rPr>
                        <a:t>Identificación de  la persona que realizó el egreso</a:t>
                      </a:r>
                      <a:endParaRPr b="0" lang="es-CO" sz="1500" spc="-1" strike="noStrike">
                        <a:latin typeface="Arial"/>
                      </a:endParaRPr>
                    </a:p>
                  </a:txBody>
                  <a:tcPr marL="33120" marR="33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f8fe"/>
                    </a:solidFill>
                  </a:tcPr>
                </a:tc>
              </a:tr>
            </a:tbl>
          </a:graphicData>
        </a:graphic>
      </p:graphicFrame>
      <p:sp>
        <p:nvSpPr>
          <p:cNvPr id="598" name="CustomShape 2"/>
          <p:cNvSpPr/>
          <p:nvPr/>
        </p:nvSpPr>
        <p:spPr>
          <a:xfrm>
            <a:off x="482760" y="392400"/>
            <a:ext cx="6432120" cy="90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/>
          <a:p>
            <a:pPr>
              <a:lnSpc>
                <a:spcPct val="100000"/>
              </a:lnSpc>
            </a:pPr>
            <a:r>
              <a:rPr b="0" lang="es-CO" sz="28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Resultados de valoración clínica y de laboratorio (Cont…)</a:t>
            </a:r>
            <a:endParaRPr b="0" lang="es-CO" sz="2800" spc="-1" strike="noStrike">
              <a:latin typeface="Arial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CustomShape 1"/>
          <p:cNvSpPr/>
          <p:nvPr/>
        </p:nvSpPr>
        <p:spPr>
          <a:xfrm>
            <a:off x="3429720" y="3045600"/>
            <a:ext cx="654480" cy="569880"/>
          </a:xfrm>
          <a:prstGeom prst="ellipse">
            <a:avLst/>
          </a:prstGeom>
          <a:noFill/>
          <a:ln w="38160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600" name="CustomShape 2"/>
          <p:cNvSpPr/>
          <p:nvPr/>
        </p:nvSpPr>
        <p:spPr>
          <a:xfrm>
            <a:off x="4602960" y="3054960"/>
            <a:ext cx="654480" cy="569880"/>
          </a:xfrm>
          <a:prstGeom prst="ellipse">
            <a:avLst/>
          </a:prstGeom>
          <a:noFill/>
          <a:ln w="38160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601" name="CustomShape 3"/>
          <p:cNvSpPr/>
          <p:nvPr/>
        </p:nvSpPr>
        <p:spPr>
          <a:xfrm>
            <a:off x="5568840" y="3016800"/>
            <a:ext cx="654480" cy="569880"/>
          </a:xfrm>
          <a:prstGeom prst="ellipse">
            <a:avLst/>
          </a:prstGeom>
          <a:noFill/>
          <a:ln w="38160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602" name="CustomShape 4"/>
          <p:cNvSpPr/>
          <p:nvPr/>
        </p:nvSpPr>
        <p:spPr>
          <a:xfrm>
            <a:off x="2391480" y="3056760"/>
            <a:ext cx="654480" cy="569880"/>
          </a:xfrm>
          <a:prstGeom prst="ellipse">
            <a:avLst/>
          </a:prstGeom>
          <a:noFill/>
          <a:ln w="38160"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603" name="CustomShape 5"/>
          <p:cNvSpPr/>
          <p:nvPr/>
        </p:nvSpPr>
        <p:spPr>
          <a:xfrm rot="5400000">
            <a:off x="4190040" y="1054800"/>
            <a:ext cx="428400" cy="2602080"/>
          </a:xfrm>
          <a:prstGeom prst="can">
            <a:avLst>
              <a:gd name="adj" fmla="val 25000"/>
            </a:avLst>
          </a:prstGeom>
          <a:gradFill>
            <a:gsLst>
              <a:gs pos="0">
                <a:schemeClr val="accent3">
                  <a:satMod val="103000"/>
                  <a:tint val="94000"/>
                  <a:lumMod val="25000"/>
                  <a:lumOff val="75000"/>
                </a:schemeClr>
              </a:gs>
              <a:gs pos="84000">
                <a:schemeClr val="accent3">
                  <a:satMod val="110000"/>
                  <a:shade val="100000"/>
                  <a:lumMod val="5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  <a:lin ang="1620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  <p:txBody>
          <a:bodyPr lIns="0" rIns="0" tIns="0" bIns="0" anchor="ctr" vert="vert270" rot="16200000"/>
          <a:p>
            <a:pPr algn="ctr">
              <a:lnSpc>
                <a:spcPct val="100000"/>
              </a:lnSpc>
            </a:pPr>
            <a:r>
              <a:rPr b="1" lang="es-CO" sz="830" spc="-1" strike="noStrike">
                <a:solidFill>
                  <a:srgbClr val="073763"/>
                </a:solidFill>
                <a:latin typeface="Arial"/>
              </a:rPr>
              <a:t>PLATAFORMA DE INTEROPERABILIDAD DE LA HC</a:t>
            </a:r>
            <a:endParaRPr b="0" lang="es-CO" sz="830" spc="-1" strike="noStrike">
              <a:latin typeface="Arial"/>
            </a:endParaRPr>
          </a:p>
        </p:txBody>
      </p:sp>
      <p:pic>
        <p:nvPicPr>
          <p:cNvPr id="604" name="Imagen 5" descr=""/>
          <p:cNvPicPr/>
          <p:nvPr/>
        </p:nvPicPr>
        <p:blipFill>
          <a:blip r:embed="rId1"/>
          <a:srcRect l="5854" t="12749" r="6316" b="16604"/>
          <a:stretch/>
        </p:blipFill>
        <p:spPr>
          <a:xfrm>
            <a:off x="2501280" y="3128400"/>
            <a:ext cx="754920" cy="607320"/>
          </a:xfrm>
          <a:prstGeom prst="rect">
            <a:avLst/>
          </a:prstGeom>
          <a:ln>
            <a:noFill/>
          </a:ln>
        </p:spPr>
      </p:pic>
      <p:pic>
        <p:nvPicPr>
          <p:cNvPr id="605" name="Imagen 6" descr=""/>
          <p:cNvPicPr/>
          <p:nvPr/>
        </p:nvPicPr>
        <p:blipFill>
          <a:blip r:embed="rId2"/>
          <a:srcRect l="0" t="10629" r="0" b="12400"/>
          <a:stretch/>
        </p:blipFill>
        <p:spPr>
          <a:xfrm>
            <a:off x="3404160" y="3128400"/>
            <a:ext cx="1051920" cy="607320"/>
          </a:xfrm>
          <a:prstGeom prst="rect">
            <a:avLst/>
          </a:prstGeom>
          <a:ln>
            <a:noFill/>
          </a:ln>
        </p:spPr>
      </p:pic>
      <p:pic>
        <p:nvPicPr>
          <p:cNvPr id="606" name="Imagen 7" descr=""/>
          <p:cNvPicPr/>
          <p:nvPr/>
        </p:nvPicPr>
        <p:blipFill>
          <a:blip r:embed="rId3"/>
          <a:srcRect l="1724" t="0" r="3230" b="11022"/>
          <a:stretch/>
        </p:blipFill>
        <p:spPr>
          <a:xfrm>
            <a:off x="4746960" y="3115080"/>
            <a:ext cx="733320" cy="607320"/>
          </a:xfrm>
          <a:prstGeom prst="rect">
            <a:avLst/>
          </a:prstGeom>
          <a:ln>
            <a:noFill/>
          </a:ln>
        </p:spPr>
      </p:pic>
      <p:pic>
        <p:nvPicPr>
          <p:cNvPr id="607" name="Picture 4" descr=""/>
          <p:cNvPicPr/>
          <p:nvPr/>
        </p:nvPicPr>
        <p:blipFill>
          <a:blip r:embed="rId4"/>
          <a:srcRect l="0" t="12646" r="0" b="16377"/>
          <a:stretch/>
        </p:blipFill>
        <p:spPr>
          <a:xfrm>
            <a:off x="5655960" y="3088800"/>
            <a:ext cx="855720" cy="607320"/>
          </a:xfrm>
          <a:prstGeom prst="rect">
            <a:avLst/>
          </a:prstGeom>
          <a:ln>
            <a:noFill/>
          </a:ln>
        </p:spPr>
      </p:pic>
      <p:pic>
        <p:nvPicPr>
          <p:cNvPr id="608" name="Picture 8" descr=""/>
          <p:cNvPicPr/>
          <p:nvPr/>
        </p:nvPicPr>
        <p:blipFill>
          <a:blip r:embed="rId5"/>
          <a:stretch/>
        </p:blipFill>
        <p:spPr>
          <a:xfrm>
            <a:off x="3432240" y="3016800"/>
            <a:ext cx="269280" cy="202320"/>
          </a:xfrm>
          <a:prstGeom prst="rect">
            <a:avLst/>
          </a:prstGeom>
          <a:ln>
            <a:noFill/>
          </a:ln>
        </p:spPr>
      </p:pic>
      <p:pic>
        <p:nvPicPr>
          <p:cNvPr id="609" name="Picture 8" descr=""/>
          <p:cNvPicPr/>
          <p:nvPr/>
        </p:nvPicPr>
        <p:blipFill>
          <a:blip r:embed="rId6"/>
          <a:stretch/>
        </p:blipFill>
        <p:spPr>
          <a:xfrm>
            <a:off x="4612320" y="3016800"/>
            <a:ext cx="269280" cy="202320"/>
          </a:xfrm>
          <a:prstGeom prst="rect">
            <a:avLst/>
          </a:prstGeom>
          <a:ln>
            <a:noFill/>
          </a:ln>
        </p:spPr>
      </p:pic>
      <p:pic>
        <p:nvPicPr>
          <p:cNvPr id="610" name="Picture 8" descr=""/>
          <p:cNvPicPr/>
          <p:nvPr/>
        </p:nvPicPr>
        <p:blipFill>
          <a:blip r:embed="rId7"/>
          <a:stretch/>
        </p:blipFill>
        <p:spPr>
          <a:xfrm>
            <a:off x="5560920" y="3017160"/>
            <a:ext cx="269280" cy="202320"/>
          </a:xfrm>
          <a:prstGeom prst="rect">
            <a:avLst/>
          </a:prstGeom>
          <a:ln>
            <a:noFill/>
          </a:ln>
        </p:spPr>
      </p:pic>
      <p:pic>
        <p:nvPicPr>
          <p:cNvPr id="611" name="Picture 8" descr=""/>
          <p:cNvPicPr/>
          <p:nvPr/>
        </p:nvPicPr>
        <p:blipFill>
          <a:blip r:embed="rId8"/>
          <a:stretch/>
        </p:blipFill>
        <p:spPr>
          <a:xfrm>
            <a:off x="2391480" y="3016800"/>
            <a:ext cx="269280" cy="202320"/>
          </a:xfrm>
          <a:prstGeom prst="rect">
            <a:avLst/>
          </a:prstGeom>
          <a:ln>
            <a:noFill/>
          </a:ln>
        </p:spPr>
      </p:pic>
      <p:sp>
        <p:nvSpPr>
          <p:cNvPr id="612" name="CustomShape 6"/>
          <p:cNvSpPr/>
          <p:nvPr/>
        </p:nvSpPr>
        <p:spPr>
          <a:xfrm flipH="1" flipV="1" rot="5400000">
            <a:off x="2908440" y="2609640"/>
            <a:ext cx="571320" cy="487800"/>
          </a:xfrm>
          <a:prstGeom prst="bentConnector3">
            <a:avLst>
              <a:gd name="adj1" fmla="val 64247"/>
            </a:avLst>
          </a:prstGeom>
          <a:noFill/>
          <a:ln w="28440">
            <a:solidFill>
              <a:schemeClr val="accent1">
                <a:lumMod val="50000"/>
              </a:schemeClr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3" name="CustomShape 7"/>
          <p:cNvSpPr/>
          <p:nvPr/>
        </p:nvSpPr>
        <p:spPr>
          <a:xfrm flipV="1" rot="16200000">
            <a:off x="5364000" y="2484000"/>
            <a:ext cx="445320" cy="618840"/>
          </a:xfrm>
          <a:prstGeom prst="bentConnector3">
            <a:avLst>
              <a:gd name="adj1" fmla="val 50000"/>
            </a:avLst>
          </a:prstGeom>
          <a:noFill/>
          <a:ln w="28440">
            <a:solidFill>
              <a:schemeClr val="accent1">
                <a:lumMod val="50000"/>
              </a:schemeClr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4" name="CustomShape 8"/>
          <p:cNvSpPr/>
          <p:nvPr/>
        </p:nvSpPr>
        <p:spPr>
          <a:xfrm>
            <a:off x="2391480" y="3816360"/>
            <a:ext cx="4214520" cy="934560"/>
          </a:xfrm>
          <a:prstGeom prst="rect">
            <a:avLst/>
          </a:prstGeom>
          <a:noFill/>
          <a:ln w="3816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5" name="CustomShape 9"/>
          <p:cNvSpPr/>
          <p:nvPr/>
        </p:nvSpPr>
        <p:spPr>
          <a:xfrm>
            <a:off x="2504520" y="3956400"/>
            <a:ext cx="1012320" cy="643680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8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1620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51480" rIns="51480" tIns="25560" bIns="25560" anchor="ctr"/>
          <a:p>
            <a:pPr algn="ctr">
              <a:lnSpc>
                <a:spcPct val="100000"/>
              </a:lnSpc>
            </a:pPr>
            <a:r>
              <a:rPr b="1" lang="es-CO" sz="900" spc="-1" strike="noStrike">
                <a:solidFill>
                  <a:srgbClr val="073763"/>
                </a:solidFill>
                <a:latin typeface="Arial"/>
              </a:rPr>
              <a:t>ADMISIÓN DE USUARIOS</a:t>
            </a:r>
            <a:endParaRPr b="0" lang="es-CO" sz="900" spc="-1" strike="noStrike">
              <a:latin typeface="Arial"/>
            </a:endParaRPr>
          </a:p>
        </p:txBody>
      </p:sp>
      <p:sp>
        <p:nvSpPr>
          <p:cNvPr id="616" name="CustomShape 10"/>
          <p:cNvSpPr/>
          <p:nvPr/>
        </p:nvSpPr>
        <p:spPr>
          <a:xfrm>
            <a:off x="3987360" y="3969000"/>
            <a:ext cx="1012320" cy="631080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8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1620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51480" rIns="51480" tIns="25560" bIns="25560" anchor="ctr"/>
          <a:p>
            <a:pPr algn="ctr">
              <a:lnSpc>
                <a:spcPct val="100000"/>
              </a:lnSpc>
            </a:pPr>
            <a:r>
              <a:rPr b="1" lang="es-CO" sz="900" spc="-1" strike="noStrike">
                <a:solidFill>
                  <a:srgbClr val="073763"/>
                </a:solidFill>
                <a:latin typeface="Arial"/>
              </a:rPr>
              <a:t>ATENCIÓN EN SALUD</a:t>
            </a:r>
            <a:endParaRPr b="0" lang="es-CO" sz="900" spc="-1" strike="noStrike">
              <a:latin typeface="Arial"/>
            </a:endParaRPr>
          </a:p>
        </p:txBody>
      </p:sp>
      <p:sp>
        <p:nvSpPr>
          <p:cNvPr id="617" name="CustomShape 11"/>
          <p:cNvSpPr/>
          <p:nvPr/>
        </p:nvSpPr>
        <p:spPr>
          <a:xfrm>
            <a:off x="5517000" y="3956400"/>
            <a:ext cx="1012320" cy="643680"/>
          </a:xfrm>
          <a:prstGeom prst="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8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1620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51480" rIns="51480" tIns="25560" bIns="25560" anchor="ctr"/>
          <a:p>
            <a:pPr algn="ctr">
              <a:lnSpc>
                <a:spcPct val="100000"/>
              </a:lnSpc>
            </a:pPr>
            <a:r>
              <a:rPr b="1" lang="es-CO" sz="900" spc="-1" strike="noStrike">
                <a:solidFill>
                  <a:srgbClr val="073763"/>
                </a:solidFill>
                <a:latin typeface="Arial"/>
              </a:rPr>
              <a:t>CONDUCTA</a:t>
            </a:r>
            <a:endParaRPr b="0" lang="es-CO" sz="9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CO" sz="900" spc="-1" strike="noStrike">
                <a:solidFill>
                  <a:srgbClr val="073763"/>
                </a:solidFill>
                <a:latin typeface="Arial"/>
              </a:rPr>
              <a:t>SALIDA</a:t>
            </a:r>
            <a:endParaRPr b="0" lang="es-CO" sz="900" spc="-1" strike="noStrike">
              <a:latin typeface="Arial"/>
            </a:endParaRPr>
          </a:p>
        </p:txBody>
      </p:sp>
      <p:sp>
        <p:nvSpPr>
          <p:cNvPr id="618" name="CustomShape 12"/>
          <p:cNvSpPr/>
          <p:nvPr/>
        </p:nvSpPr>
        <p:spPr>
          <a:xfrm>
            <a:off x="4797360" y="3911760"/>
            <a:ext cx="526320" cy="221400"/>
          </a:xfrm>
          <a:prstGeom prst="flowChartTerminator">
            <a:avLst/>
          </a:prstGeom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  <p:txBody>
          <a:bodyPr lIns="51480" rIns="51480" tIns="25560" bIns="25560" anchor="ctr"/>
          <a:p>
            <a:pPr algn="ctr">
              <a:lnSpc>
                <a:spcPct val="100000"/>
              </a:lnSpc>
            </a:pPr>
            <a:r>
              <a:rPr b="0" lang="es-CO" sz="600" spc="-1" strike="noStrike">
                <a:solidFill>
                  <a:srgbClr val="073763"/>
                </a:solidFill>
                <a:latin typeface="Arial"/>
              </a:rPr>
              <a:t>Vista Resumida</a:t>
            </a:r>
            <a:endParaRPr b="0" lang="es-CO" sz="600" spc="-1" strike="noStrike">
              <a:latin typeface="Arial"/>
            </a:endParaRPr>
          </a:p>
        </p:txBody>
      </p:sp>
      <p:sp>
        <p:nvSpPr>
          <p:cNvPr id="619" name="CustomShape 13"/>
          <p:cNvSpPr/>
          <p:nvPr/>
        </p:nvSpPr>
        <p:spPr>
          <a:xfrm>
            <a:off x="4957200" y="4127400"/>
            <a:ext cx="526320" cy="221400"/>
          </a:xfrm>
          <a:prstGeom prst="flowChartTerminator">
            <a:avLst/>
          </a:prstGeom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  <p:txBody>
          <a:bodyPr lIns="51480" rIns="51480" tIns="25560" bIns="25560" anchor="ctr"/>
          <a:p>
            <a:pPr algn="ctr">
              <a:lnSpc>
                <a:spcPct val="100000"/>
              </a:lnSpc>
            </a:pPr>
            <a:r>
              <a:rPr b="0" lang="es-CO" sz="600" spc="-1" strike="noStrike">
                <a:solidFill>
                  <a:srgbClr val="073763"/>
                </a:solidFill>
                <a:latin typeface="Arial"/>
              </a:rPr>
              <a:t>Vista Detallada</a:t>
            </a:r>
            <a:endParaRPr b="0" lang="es-CO" sz="600" spc="-1" strike="noStrike">
              <a:latin typeface="Arial"/>
            </a:endParaRPr>
          </a:p>
        </p:txBody>
      </p:sp>
      <p:sp>
        <p:nvSpPr>
          <p:cNvPr id="620" name="CustomShape 14"/>
          <p:cNvSpPr/>
          <p:nvPr/>
        </p:nvSpPr>
        <p:spPr>
          <a:xfrm rot="10800000">
            <a:off x="2391840" y="3342240"/>
            <a:ext cx="112680" cy="936000"/>
          </a:xfrm>
          <a:prstGeom prst="bentConnector3">
            <a:avLst>
              <a:gd name="adj1" fmla="val 213702"/>
            </a:avLst>
          </a:prstGeom>
          <a:noFill/>
          <a:ln w="28440">
            <a:solidFill>
              <a:schemeClr val="accent1">
                <a:lumMod val="50000"/>
              </a:schemeClr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1" name="CustomShape 15"/>
          <p:cNvSpPr/>
          <p:nvPr/>
        </p:nvSpPr>
        <p:spPr>
          <a:xfrm>
            <a:off x="1401840" y="3659760"/>
            <a:ext cx="1024920" cy="30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1480" rIns="51480" tIns="25560" bIns="25560"/>
          <a:p>
            <a:pPr algn="ctr">
              <a:lnSpc>
                <a:spcPct val="100000"/>
              </a:lnSpc>
            </a:pPr>
            <a:r>
              <a:rPr b="1" lang="es-CO" sz="830" spc="-1" strike="noStrike">
                <a:solidFill>
                  <a:srgbClr val="073763"/>
                </a:solidFill>
                <a:latin typeface="Arial"/>
              </a:rPr>
              <a:t>¿Quién es?/</a:t>
            </a:r>
            <a:endParaRPr b="0" lang="es-CO" sz="83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CO" sz="830" spc="-1" strike="noStrike">
                <a:solidFill>
                  <a:srgbClr val="073763"/>
                </a:solidFill>
                <a:latin typeface="Arial"/>
              </a:rPr>
              <a:t>¿Quién paga?</a:t>
            </a:r>
            <a:endParaRPr b="0" lang="es-CO" sz="830" spc="-1" strike="noStrike">
              <a:latin typeface="Arial"/>
            </a:endParaRPr>
          </a:p>
        </p:txBody>
      </p:sp>
      <p:sp>
        <p:nvSpPr>
          <p:cNvPr id="622" name="CustomShape 16"/>
          <p:cNvSpPr/>
          <p:nvPr/>
        </p:nvSpPr>
        <p:spPr>
          <a:xfrm>
            <a:off x="1230480" y="561600"/>
            <a:ext cx="171000" cy="17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23" name="Imagen 61" descr=""/>
          <p:cNvPicPr/>
          <p:nvPr/>
        </p:nvPicPr>
        <p:blipFill>
          <a:blip r:embed="rId9"/>
          <a:srcRect l="27232" t="45690" r="48662" b="18679"/>
          <a:stretch/>
        </p:blipFill>
        <p:spPr>
          <a:xfrm>
            <a:off x="3302280" y="1502640"/>
            <a:ext cx="529560" cy="418680"/>
          </a:xfrm>
          <a:prstGeom prst="rect">
            <a:avLst/>
          </a:prstGeom>
          <a:ln>
            <a:noFill/>
          </a:ln>
        </p:spPr>
      </p:pic>
      <p:pic>
        <p:nvPicPr>
          <p:cNvPr id="624" name="Imagen 68" descr=""/>
          <p:cNvPicPr/>
          <p:nvPr/>
        </p:nvPicPr>
        <p:blipFill>
          <a:blip r:embed="rId10"/>
          <a:srcRect l="27232" t="45690" r="48662" b="18679"/>
          <a:stretch/>
        </p:blipFill>
        <p:spPr>
          <a:xfrm>
            <a:off x="4217400" y="1491120"/>
            <a:ext cx="529560" cy="430560"/>
          </a:xfrm>
          <a:prstGeom prst="rect">
            <a:avLst/>
          </a:prstGeom>
          <a:ln>
            <a:noFill/>
          </a:ln>
        </p:spPr>
      </p:pic>
      <p:pic>
        <p:nvPicPr>
          <p:cNvPr id="625" name="Imagen 69" descr=""/>
          <p:cNvPicPr/>
          <p:nvPr/>
        </p:nvPicPr>
        <p:blipFill>
          <a:blip r:embed="rId11"/>
          <a:srcRect l="27232" t="45690" r="48662" b="18679"/>
          <a:stretch/>
        </p:blipFill>
        <p:spPr>
          <a:xfrm>
            <a:off x="5106600" y="1614960"/>
            <a:ext cx="529560" cy="296280"/>
          </a:xfrm>
          <a:prstGeom prst="rect">
            <a:avLst/>
          </a:prstGeom>
          <a:ln>
            <a:noFill/>
          </a:ln>
        </p:spPr>
      </p:pic>
      <p:sp>
        <p:nvSpPr>
          <p:cNvPr id="626" name="CustomShape 17"/>
          <p:cNvSpPr/>
          <p:nvPr/>
        </p:nvSpPr>
        <p:spPr>
          <a:xfrm>
            <a:off x="3174120" y="1241640"/>
            <a:ext cx="785160" cy="30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1480" rIns="51480" tIns="25560" bIns="25560"/>
          <a:p>
            <a:pPr algn="ctr">
              <a:lnSpc>
                <a:spcPct val="100000"/>
              </a:lnSpc>
            </a:pPr>
            <a:r>
              <a:rPr b="1" lang="es-CO" sz="830" spc="-1" strike="noStrike">
                <a:solidFill>
                  <a:srgbClr val="073763"/>
                </a:solidFill>
                <a:latin typeface="Arial"/>
              </a:rPr>
              <a:t>Fuentes nacionales</a:t>
            </a:r>
            <a:endParaRPr b="0" lang="es-CO" sz="830" spc="-1" strike="noStrike">
              <a:latin typeface="Arial"/>
            </a:endParaRPr>
          </a:p>
        </p:txBody>
      </p:sp>
      <p:sp>
        <p:nvSpPr>
          <p:cNvPr id="627" name="CustomShape 18"/>
          <p:cNvSpPr/>
          <p:nvPr/>
        </p:nvSpPr>
        <p:spPr>
          <a:xfrm>
            <a:off x="4096440" y="1202040"/>
            <a:ext cx="785160" cy="30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1480" rIns="51480" tIns="25560" bIns="25560"/>
          <a:p>
            <a:pPr algn="ctr">
              <a:lnSpc>
                <a:spcPct val="100000"/>
              </a:lnSpc>
            </a:pPr>
            <a:r>
              <a:rPr b="1" lang="es-CO" sz="830" spc="-1" strike="noStrike">
                <a:solidFill>
                  <a:srgbClr val="073763"/>
                </a:solidFill>
                <a:latin typeface="Arial"/>
              </a:rPr>
              <a:t>Historial de Atenciones</a:t>
            </a:r>
            <a:endParaRPr b="0" lang="es-CO" sz="830" spc="-1" strike="noStrike">
              <a:latin typeface="Arial"/>
            </a:endParaRPr>
          </a:p>
        </p:txBody>
      </p:sp>
      <p:sp>
        <p:nvSpPr>
          <p:cNvPr id="628" name="CustomShape 19"/>
          <p:cNvSpPr/>
          <p:nvPr/>
        </p:nvSpPr>
        <p:spPr>
          <a:xfrm>
            <a:off x="4953960" y="1338120"/>
            <a:ext cx="785160" cy="30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1480" rIns="51480" tIns="25560" bIns="25560"/>
          <a:p>
            <a:pPr algn="ctr">
              <a:lnSpc>
                <a:spcPct val="100000"/>
              </a:lnSpc>
            </a:pPr>
            <a:r>
              <a:rPr b="1" lang="es-CO" sz="830" spc="-1" strike="noStrike">
                <a:solidFill>
                  <a:srgbClr val="073763"/>
                </a:solidFill>
                <a:latin typeface="Arial"/>
              </a:rPr>
              <a:t>Índice de pacientes</a:t>
            </a:r>
            <a:endParaRPr b="0" lang="es-CO" sz="830" spc="-1" strike="noStrike">
              <a:latin typeface="Arial"/>
            </a:endParaRPr>
          </a:p>
        </p:txBody>
      </p:sp>
      <p:pic>
        <p:nvPicPr>
          <p:cNvPr id="629" name="Picture 12" descr=""/>
          <p:cNvPicPr/>
          <p:nvPr/>
        </p:nvPicPr>
        <p:blipFill>
          <a:blip r:embed="rId12"/>
          <a:stretch/>
        </p:blipFill>
        <p:spPr>
          <a:xfrm>
            <a:off x="5946480" y="1394280"/>
            <a:ext cx="1153800" cy="683280"/>
          </a:xfrm>
          <a:prstGeom prst="rect">
            <a:avLst/>
          </a:prstGeom>
          <a:ln>
            <a:noFill/>
          </a:ln>
          <a:scene3d>
            <a:camera prst="orthographicFront"/>
            <a:lightRig dir="t" rig="threePt"/>
          </a:scene3d>
          <a:sp3d/>
        </p:spPr>
      </p:pic>
      <p:sp>
        <p:nvSpPr>
          <p:cNvPr id="630" name="CustomShape 20"/>
          <p:cNvSpPr/>
          <p:nvPr/>
        </p:nvSpPr>
        <p:spPr>
          <a:xfrm>
            <a:off x="3566880" y="1922040"/>
            <a:ext cx="720" cy="21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accent1">
                <a:lumMod val="50000"/>
              </a:schemeClr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1" name="CustomShape 21"/>
          <p:cNvSpPr/>
          <p:nvPr/>
        </p:nvSpPr>
        <p:spPr>
          <a:xfrm>
            <a:off x="4480560" y="1914120"/>
            <a:ext cx="720" cy="21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accent1">
                <a:lumMod val="50000"/>
              </a:schemeClr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2" name="CustomShape 22"/>
          <p:cNvSpPr/>
          <p:nvPr/>
        </p:nvSpPr>
        <p:spPr>
          <a:xfrm>
            <a:off x="5371560" y="1921680"/>
            <a:ext cx="720" cy="21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accent1">
                <a:lumMod val="50000"/>
              </a:schemeClr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3" name="CustomShape 23"/>
          <p:cNvSpPr/>
          <p:nvPr/>
        </p:nvSpPr>
        <p:spPr>
          <a:xfrm flipV="1">
            <a:off x="5705280" y="1800360"/>
            <a:ext cx="817920" cy="277920"/>
          </a:xfrm>
          <a:prstGeom prst="bentConnector2">
            <a:avLst/>
          </a:prstGeom>
          <a:noFill/>
          <a:ln w="28440">
            <a:solidFill>
              <a:schemeClr val="accent1">
                <a:lumMod val="50000"/>
              </a:schemeClr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4" name="CustomShape 24"/>
          <p:cNvSpPr/>
          <p:nvPr/>
        </p:nvSpPr>
        <p:spPr>
          <a:xfrm>
            <a:off x="7003440" y="1124640"/>
            <a:ext cx="778320" cy="75564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51480" rIns="51480" tIns="101160" bIns="101160" anchor="ctr"/>
          <a:p>
            <a:pPr>
              <a:lnSpc>
                <a:spcPct val="100000"/>
              </a:lnSpc>
            </a:pPr>
            <a:r>
              <a:rPr b="1" lang="es-CO" sz="600" spc="-1" strike="noStrike">
                <a:solidFill>
                  <a:srgbClr val="073763"/>
                </a:solidFill>
                <a:latin typeface="Arial"/>
              </a:rPr>
              <a:t>SERVICIOS DE INFORMACIÓN:</a:t>
            </a:r>
            <a:endParaRPr b="0" lang="es-CO" sz="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CO" sz="600" spc="-1" strike="noStrike">
              <a:latin typeface="Arial"/>
            </a:endParaRPr>
          </a:p>
          <a:p>
            <a:pPr marL="96480" indent="-96120">
              <a:lnSpc>
                <a:spcPct val="100000"/>
              </a:lnSpc>
              <a:buClr>
                <a:srgbClr val="073763"/>
              </a:buClr>
              <a:buFont typeface="Arial"/>
              <a:buChar char="•"/>
            </a:pPr>
            <a:r>
              <a:rPr b="0" lang="es-CO" sz="600" spc="-1" strike="noStrike">
                <a:solidFill>
                  <a:srgbClr val="073763"/>
                </a:solidFill>
                <a:latin typeface="Arial"/>
              </a:rPr>
              <a:t>Al individuo</a:t>
            </a:r>
            <a:endParaRPr b="0" lang="es-CO" sz="600" spc="-1" strike="noStrike">
              <a:latin typeface="Arial"/>
            </a:endParaRPr>
          </a:p>
          <a:p>
            <a:pPr marL="96480" indent="-96120">
              <a:lnSpc>
                <a:spcPct val="100000"/>
              </a:lnSpc>
              <a:buClr>
                <a:srgbClr val="073763"/>
              </a:buClr>
              <a:buFont typeface="Arial"/>
              <a:buChar char="•"/>
            </a:pPr>
            <a:r>
              <a:rPr b="0" lang="es-CO" sz="600" spc="-1" strike="noStrike">
                <a:solidFill>
                  <a:srgbClr val="073763"/>
                </a:solidFill>
                <a:latin typeface="Arial"/>
              </a:rPr>
              <a:t>A entidades del sector</a:t>
            </a:r>
            <a:endParaRPr b="0" lang="es-CO" sz="600" spc="-1" strike="noStrike">
              <a:latin typeface="Arial"/>
            </a:endParaRPr>
          </a:p>
          <a:p>
            <a:pPr marL="96480" indent="-96120">
              <a:lnSpc>
                <a:spcPct val="100000"/>
              </a:lnSpc>
              <a:buClr>
                <a:srgbClr val="073763"/>
              </a:buClr>
              <a:buFont typeface="Arial"/>
              <a:buChar char="•"/>
            </a:pPr>
            <a:r>
              <a:rPr b="0" lang="es-CO" sz="600" spc="-1" strike="noStrike">
                <a:solidFill>
                  <a:srgbClr val="073763"/>
                </a:solidFill>
                <a:latin typeface="Arial"/>
              </a:rPr>
              <a:t>A entidades </a:t>
            </a:r>
            <a:r>
              <a:rPr b="0" lang="es-CO" sz="600" spc="-1" strike="noStrike">
                <a:solidFill>
                  <a:srgbClr val="010101"/>
                </a:solidFill>
                <a:latin typeface="Arial"/>
              </a:rPr>
              <a:t>externas</a:t>
            </a:r>
            <a:endParaRPr b="0" lang="es-CO" sz="600" spc="-1" strike="noStrike">
              <a:latin typeface="Arial"/>
            </a:endParaRPr>
          </a:p>
        </p:txBody>
      </p:sp>
      <p:sp>
        <p:nvSpPr>
          <p:cNvPr id="635" name="CustomShape 25"/>
          <p:cNvSpPr/>
          <p:nvPr/>
        </p:nvSpPr>
        <p:spPr>
          <a:xfrm flipH="1">
            <a:off x="3756240" y="2570400"/>
            <a:ext cx="3960" cy="474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accent1">
                <a:lumMod val="50000"/>
              </a:schemeClr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6" name="CustomShape 26"/>
          <p:cNvSpPr/>
          <p:nvPr/>
        </p:nvSpPr>
        <p:spPr>
          <a:xfrm>
            <a:off x="4929120" y="2581200"/>
            <a:ext cx="720" cy="473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accent1">
                <a:lumMod val="50000"/>
              </a:schemeClr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7" name="CustomShape 27"/>
          <p:cNvSpPr/>
          <p:nvPr/>
        </p:nvSpPr>
        <p:spPr>
          <a:xfrm>
            <a:off x="5718600" y="2436840"/>
            <a:ext cx="910800" cy="1837800"/>
          </a:xfrm>
          <a:prstGeom prst="bentConnector3">
            <a:avLst>
              <a:gd name="adj1" fmla="val 106257"/>
            </a:avLst>
          </a:prstGeom>
          <a:noFill/>
          <a:ln w="28440">
            <a:solidFill>
              <a:schemeClr val="accent1">
                <a:lumMod val="50000"/>
              </a:schemeClr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38" name="Imagen 41" descr=""/>
          <p:cNvPicPr/>
          <p:nvPr/>
        </p:nvPicPr>
        <p:blipFill>
          <a:blip r:embed="rId13"/>
          <a:srcRect l="27232" t="69724" r="48662" b="21623"/>
          <a:stretch/>
        </p:blipFill>
        <p:spPr>
          <a:xfrm>
            <a:off x="4219920" y="1547280"/>
            <a:ext cx="524160" cy="92880"/>
          </a:xfrm>
          <a:prstGeom prst="rect">
            <a:avLst/>
          </a:prstGeom>
          <a:ln>
            <a:noFill/>
          </a:ln>
        </p:spPr>
      </p:pic>
      <p:pic>
        <p:nvPicPr>
          <p:cNvPr id="639" name="Imagen 42" descr=""/>
          <p:cNvPicPr/>
          <p:nvPr/>
        </p:nvPicPr>
        <p:blipFill>
          <a:blip r:embed="rId14"/>
          <a:srcRect l="27232" t="53205" r="48662" b="39068"/>
          <a:stretch/>
        </p:blipFill>
        <p:spPr>
          <a:xfrm>
            <a:off x="3304800" y="1539720"/>
            <a:ext cx="524160" cy="240840"/>
          </a:xfrm>
          <a:prstGeom prst="rect">
            <a:avLst/>
          </a:prstGeom>
          <a:ln>
            <a:noFill/>
          </a:ln>
        </p:spPr>
      </p:pic>
      <p:pic>
        <p:nvPicPr>
          <p:cNvPr id="640" name="Imagen 44" descr=""/>
          <p:cNvPicPr/>
          <p:nvPr/>
        </p:nvPicPr>
        <p:blipFill>
          <a:blip r:embed="rId15"/>
          <a:srcRect l="27232" t="70660" r="48662" b="18679"/>
          <a:stretch/>
        </p:blipFill>
        <p:spPr>
          <a:xfrm>
            <a:off x="5109120" y="1675440"/>
            <a:ext cx="524160" cy="231480"/>
          </a:xfrm>
          <a:prstGeom prst="rect">
            <a:avLst/>
          </a:prstGeom>
          <a:ln>
            <a:noFill/>
          </a:ln>
        </p:spPr>
      </p:pic>
      <p:sp>
        <p:nvSpPr>
          <p:cNvPr id="641" name="CustomShape 28"/>
          <p:cNvSpPr/>
          <p:nvPr/>
        </p:nvSpPr>
        <p:spPr>
          <a:xfrm>
            <a:off x="3819960" y="3761280"/>
            <a:ext cx="1207440" cy="18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1480" rIns="51480" tIns="25560" bIns="25560"/>
          <a:p>
            <a:pPr>
              <a:lnSpc>
                <a:spcPct val="100000"/>
              </a:lnSpc>
            </a:pPr>
            <a:r>
              <a:rPr b="1" lang="es-CO" sz="900" spc="-1" strike="noStrike">
                <a:solidFill>
                  <a:srgbClr val="073763"/>
                </a:solidFill>
                <a:latin typeface="Arial"/>
              </a:rPr>
              <a:t>Generación del dato</a:t>
            </a:r>
            <a:endParaRPr b="0" lang="es-CO" sz="900" spc="-1" strike="noStrike">
              <a:latin typeface="Arial"/>
            </a:endParaRPr>
          </a:p>
        </p:txBody>
      </p:sp>
      <p:sp>
        <p:nvSpPr>
          <p:cNvPr id="642" name="CustomShape 29"/>
          <p:cNvSpPr/>
          <p:nvPr/>
        </p:nvSpPr>
        <p:spPr>
          <a:xfrm>
            <a:off x="6683400" y="2984760"/>
            <a:ext cx="1011600" cy="32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1480" rIns="51480" tIns="25560" bIns="25560"/>
          <a:p>
            <a:pPr>
              <a:lnSpc>
                <a:spcPct val="100000"/>
              </a:lnSpc>
            </a:pPr>
            <a:r>
              <a:rPr b="1" lang="es-CO" sz="900" spc="-1" strike="noStrike">
                <a:solidFill>
                  <a:srgbClr val="073763"/>
                </a:solidFill>
                <a:latin typeface="Arial"/>
              </a:rPr>
              <a:t>Disposición del dato</a:t>
            </a:r>
            <a:endParaRPr b="0" lang="es-CO" sz="900" spc="-1" strike="noStrike">
              <a:latin typeface="Arial"/>
            </a:endParaRPr>
          </a:p>
        </p:txBody>
      </p:sp>
      <p:sp>
        <p:nvSpPr>
          <p:cNvPr id="643" name="CustomShape 30"/>
          <p:cNvSpPr/>
          <p:nvPr/>
        </p:nvSpPr>
        <p:spPr>
          <a:xfrm>
            <a:off x="1670760" y="2641680"/>
            <a:ext cx="1207800" cy="18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1480" rIns="51480" tIns="25560" bIns="25560"/>
          <a:p>
            <a:pPr>
              <a:lnSpc>
                <a:spcPct val="100000"/>
              </a:lnSpc>
            </a:pPr>
            <a:r>
              <a:rPr b="1" lang="es-CO" sz="900" spc="-1" strike="noStrike">
                <a:solidFill>
                  <a:srgbClr val="073763"/>
                </a:solidFill>
                <a:latin typeface="Arial"/>
              </a:rPr>
              <a:t>Transporte del dato</a:t>
            </a:r>
            <a:endParaRPr b="0" lang="es-CO" sz="900" spc="-1" strike="noStrike">
              <a:latin typeface="Arial"/>
            </a:endParaRPr>
          </a:p>
        </p:txBody>
      </p:sp>
      <p:sp>
        <p:nvSpPr>
          <p:cNvPr id="644" name="CustomShape 31"/>
          <p:cNvSpPr/>
          <p:nvPr/>
        </p:nvSpPr>
        <p:spPr>
          <a:xfrm>
            <a:off x="5665320" y="2477160"/>
            <a:ext cx="1207800" cy="32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1480" rIns="51480" tIns="25560" bIns="25560"/>
          <a:p>
            <a:pPr>
              <a:lnSpc>
                <a:spcPct val="100000"/>
              </a:lnSpc>
            </a:pPr>
            <a:r>
              <a:rPr b="1" lang="es-CO" sz="900" spc="-1" strike="noStrike">
                <a:solidFill>
                  <a:srgbClr val="073763"/>
                </a:solidFill>
                <a:latin typeface="Arial"/>
              </a:rPr>
              <a:t>Organización del dato</a:t>
            </a:r>
            <a:endParaRPr b="0" lang="es-CO" sz="900" spc="-1" strike="noStrike">
              <a:latin typeface="Arial"/>
            </a:endParaRPr>
          </a:p>
        </p:txBody>
      </p:sp>
      <p:sp>
        <p:nvSpPr>
          <p:cNvPr id="645" name="CustomShape 32"/>
          <p:cNvSpPr/>
          <p:nvPr/>
        </p:nvSpPr>
        <p:spPr>
          <a:xfrm>
            <a:off x="6579360" y="2078280"/>
            <a:ext cx="1207800" cy="32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1480" rIns="51480" tIns="25560" bIns="25560"/>
          <a:p>
            <a:pPr>
              <a:lnSpc>
                <a:spcPct val="100000"/>
              </a:lnSpc>
            </a:pPr>
            <a:r>
              <a:rPr b="1" lang="es-CO" sz="900" spc="-1" strike="noStrike">
                <a:solidFill>
                  <a:srgbClr val="073763"/>
                </a:solidFill>
                <a:latin typeface="Arial"/>
              </a:rPr>
              <a:t>Disposición de información</a:t>
            </a:r>
            <a:endParaRPr b="0" lang="es-CO" sz="900" spc="-1" strike="noStrike">
              <a:latin typeface="Arial"/>
            </a:endParaRPr>
          </a:p>
        </p:txBody>
      </p:sp>
      <p:sp>
        <p:nvSpPr>
          <p:cNvPr id="646" name="CustomShape 33"/>
          <p:cNvSpPr/>
          <p:nvPr/>
        </p:nvSpPr>
        <p:spPr>
          <a:xfrm>
            <a:off x="482760" y="392400"/>
            <a:ext cx="6432120" cy="90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/>
          <a:p>
            <a:pPr>
              <a:lnSpc>
                <a:spcPct val="100000"/>
              </a:lnSpc>
            </a:pPr>
            <a:r>
              <a:rPr b="0" lang="es-CO" sz="28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Integración al mecanismo de interoperablidad </a:t>
            </a:r>
            <a:endParaRPr b="0" lang="es-CO" sz="2800" spc="-1" strike="noStrike">
              <a:latin typeface="Ari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CustomShape 1"/>
          <p:cNvSpPr/>
          <p:nvPr/>
        </p:nvSpPr>
        <p:spPr>
          <a:xfrm>
            <a:off x="619200" y="528480"/>
            <a:ext cx="7846920" cy="64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>
            <a:normAutofit/>
          </a:bodyPr>
          <a:p>
            <a:pPr>
              <a:lnSpc>
                <a:spcPct val="100000"/>
              </a:lnSpc>
            </a:pPr>
            <a:r>
              <a:rPr b="0" lang="es-CO" sz="28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Aspectos claves para el desarrollo de la IHC  </a:t>
            </a:r>
            <a:endParaRPr b="0" lang="es-CO" sz="2800" spc="-1" strike="noStrike">
              <a:latin typeface="Arial"/>
            </a:endParaRPr>
          </a:p>
        </p:txBody>
      </p:sp>
      <p:sp>
        <p:nvSpPr>
          <p:cNvPr id="648" name="TextShape 2"/>
          <p:cNvSpPr txBox="1"/>
          <p:nvPr/>
        </p:nvSpPr>
        <p:spPr>
          <a:xfrm>
            <a:off x="619200" y="1433520"/>
            <a:ext cx="7846920" cy="3355200"/>
          </a:xfrm>
          <a:prstGeom prst="rect">
            <a:avLst/>
          </a:prstGeom>
          <a:noFill/>
          <a:ln>
            <a:noFill/>
          </a:ln>
        </p:spPr>
        <p:txBody>
          <a:bodyPr lIns="68400" rIns="68400" tIns="34200" bIns="34200">
            <a:normAutofit/>
          </a:bodyPr>
          <a:p>
            <a:pPr marL="385920" indent="-213840">
              <a:lnSpc>
                <a:spcPct val="100000"/>
              </a:lnSpc>
              <a:spcBef>
                <a:spcPts val="601"/>
              </a:spcBef>
              <a:buClr>
                <a:srgbClr val="0066cd"/>
              </a:buClr>
              <a:buFont typeface="Arial"/>
              <a:buChar char="•"/>
            </a:pPr>
            <a:r>
              <a:rPr b="1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Estrategia de Salud Digital. </a:t>
            </a:r>
            <a:r>
              <a:rPr b="0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Liderada por el MSPS, plan de prioridades, participación de los actores del sector. 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marL="385920" indent="-213840">
              <a:lnSpc>
                <a:spcPct val="100000"/>
              </a:lnSpc>
              <a:spcBef>
                <a:spcPts val="601"/>
              </a:spcBef>
              <a:buClr>
                <a:srgbClr val="0066cd"/>
              </a:buClr>
              <a:buFont typeface="Arial"/>
              <a:buChar char="•"/>
            </a:pPr>
            <a:r>
              <a:rPr b="1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Gobernanza para la transformación hacia la salud digital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marL="385920" indent="-213840">
              <a:lnSpc>
                <a:spcPct val="100000"/>
              </a:lnSpc>
              <a:spcBef>
                <a:spcPts val="601"/>
              </a:spcBef>
              <a:buClr>
                <a:srgbClr val="0066cd"/>
              </a:buClr>
              <a:buFont typeface="Arial"/>
              <a:buChar char="•"/>
            </a:pPr>
            <a:r>
              <a:rPr b="1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Orientación hacia modelo de continuidad asistencial. </a:t>
            </a:r>
            <a:r>
              <a:rPr b="0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Modelos de atención integral en salud. 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marL="385920" indent="-213840">
              <a:lnSpc>
                <a:spcPct val="100000"/>
              </a:lnSpc>
              <a:spcBef>
                <a:spcPts val="601"/>
              </a:spcBef>
              <a:buClr>
                <a:srgbClr val="0066cd"/>
              </a:buClr>
              <a:buFont typeface="Arial"/>
              <a:buChar char="•"/>
            </a:pPr>
            <a:r>
              <a:rPr b="1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Acceso a los servicios de salud por medios digitales. </a:t>
            </a:r>
            <a:r>
              <a:rPr b="0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Asegurar el desarrollo de los actores de salud en el mejoramiento de la oportunidad y acceso a los servicios de salud mediante servicios de la salud digital. 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marL="385920" indent="-213840">
              <a:lnSpc>
                <a:spcPct val="100000"/>
              </a:lnSpc>
              <a:spcBef>
                <a:spcPts val="601"/>
              </a:spcBef>
              <a:buClr>
                <a:srgbClr val="0066cd"/>
              </a:buClr>
              <a:buFont typeface="Arial"/>
              <a:buChar char="•"/>
            </a:pPr>
            <a:r>
              <a:rPr b="1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Divulgación y uso de la información del sistema de salud</a:t>
            </a:r>
            <a:r>
              <a:rPr b="0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, con garantías de seguridad y protección de datos respetando los derechos de los pacientes y desarrollo de proyectos que incorporen las TIC a uso de los datos de salud. 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marL="385920" indent="-213840">
              <a:lnSpc>
                <a:spcPct val="100000"/>
              </a:lnSpc>
              <a:spcBef>
                <a:spcPts val="601"/>
              </a:spcBef>
              <a:buClr>
                <a:srgbClr val="0066cd"/>
              </a:buClr>
              <a:buFont typeface="Arial"/>
              <a:buChar char="•"/>
            </a:pPr>
            <a:r>
              <a:rPr b="1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Financiación de la estrategia de transformación digital de salud</a:t>
            </a:r>
            <a:r>
              <a:rPr b="0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, impulso y articulación entre los ministerios en materia presupuestaria.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marL="385920" indent="-213840">
              <a:lnSpc>
                <a:spcPct val="100000"/>
              </a:lnSpc>
              <a:spcBef>
                <a:spcPts val="601"/>
              </a:spcBef>
              <a:buClr>
                <a:srgbClr val="0066cd"/>
              </a:buClr>
              <a:buFont typeface="Arial"/>
              <a:buChar char="•"/>
            </a:pPr>
            <a:r>
              <a:rPr b="1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Integración de las nuevas tecnologías </a:t>
            </a:r>
            <a:r>
              <a:rPr b="0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orientadas a la gestión clínica para la continuidad y seguridad de la atención, a la gestión individual del riesgo en salud, a la gestión de la salud pública; y al desarrollo de sistemas integrales centrados en el paciente.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marL="385920" indent="-213840">
              <a:lnSpc>
                <a:spcPct val="100000"/>
              </a:lnSpc>
              <a:spcBef>
                <a:spcPts val="601"/>
              </a:spcBef>
              <a:buClr>
                <a:srgbClr val="0066cd"/>
              </a:buClr>
              <a:buFont typeface="Arial"/>
              <a:buChar char="•"/>
            </a:pPr>
            <a:r>
              <a:rPr b="1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Formación del talento humano en salud. </a:t>
            </a:r>
            <a:r>
              <a:rPr b="0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Desarrollo de competencias digitales en el recurso humano en salud en el sector educativo y laboral. 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marL="385920" indent="-213840">
              <a:lnSpc>
                <a:spcPct val="100000"/>
              </a:lnSpc>
              <a:spcBef>
                <a:spcPts val="601"/>
              </a:spcBef>
              <a:buClr>
                <a:srgbClr val="0066cd"/>
              </a:buClr>
              <a:buFont typeface="Arial"/>
              <a:buChar char="•"/>
            </a:pPr>
            <a:r>
              <a:rPr b="1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Medir el impacto de la transformación digital del sector salud. </a:t>
            </a:r>
            <a:r>
              <a:rPr b="0" lang="es-CO" sz="1400" spc="-1" strike="noStrike">
                <a:solidFill>
                  <a:srgbClr val="0066cd"/>
                </a:solidFill>
                <a:latin typeface="Work Sans"/>
                <a:ea typeface="Work Sans"/>
              </a:rPr>
              <a:t>Medir sus resultados tecnologías para fortalecer modelos analíticos en el sector salud. </a:t>
            </a: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171000">
              <a:lnSpc>
                <a:spcPct val="90000"/>
              </a:lnSpc>
              <a:spcBef>
                <a:spcPts val="601"/>
              </a:spcBef>
            </a:pPr>
            <a:endParaRPr b="0" lang="es-CO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9" name="Imagen 3" descr=""/>
          <p:cNvPicPr/>
          <p:nvPr/>
        </p:nvPicPr>
        <p:blipFill>
          <a:blip r:embed="rId1"/>
          <a:stretch/>
        </p:blipFill>
        <p:spPr>
          <a:xfrm>
            <a:off x="1143000" y="365040"/>
            <a:ext cx="6857640" cy="4412880"/>
          </a:xfrm>
          <a:prstGeom prst="rect">
            <a:avLst/>
          </a:prstGeom>
          <a:ln>
            <a:noFill/>
          </a:ln>
        </p:spPr>
      </p:pic>
      <p:sp>
        <p:nvSpPr>
          <p:cNvPr id="650" name="CustomShape 1"/>
          <p:cNvSpPr/>
          <p:nvPr/>
        </p:nvSpPr>
        <p:spPr>
          <a:xfrm>
            <a:off x="1803960" y="3806280"/>
            <a:ext cx="5849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CO" sz="2000" spc="-1" strike="noStrike">
                <a:solidFill>
                  <a:srgbClr val="ffffff"/>
                </a:solidFill>
                <a:latin typeface="Arial"/>
              </a:rPr>
              <a:t>CONSTRUIR JUNTOS  ...... ESA ES LA CLAVE</a:t>
            </a:r>
            <a:endParaRPr b="0" lang="es-CO" sz="200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extShape 1"/>
          <p:cNvSpPr txBox="1"/>
          <p:nvPr/>
        </p:nvSpPr>
        <p:spPr>
          <a:xfrm>
            <a:off x="3768840" y="1402920"/>
            <a:ext cx="4752360" cy="838440"/>
          </a:xfrm>
          <a:prstGeom prst="rect">
            <a:avLst/>
          </a:prstGeom>
          <a:noFill/>
          <a:ln w="12600">
            <a:noFill/>
          </a:ln>
        </p:spPr>
        <p:txBody>
          <a:bodyPr lIns="34200" rIns="34200" tIns="34200" bIns="34200" anchor="ctr">
            <a:normAutofit/>
          </a:bodyPr>
          <a:p>
            <a:pPr algn="r">
              <a:lnSpc>
                <a:spcPct val="100000"/>
              </a:lnSpc>
            </a:pPr>
            <a:r>
              <a:rPr b="1" lang="es-CO" sz="3300" spc="-1" strike="noStrike">
                <a:solidFill>
                  <a:srgbClr val="ffffff"/>
                </a:solidFill>
                <a:latin typeface="Work Sans Light"/>
                <a:ea typeface="Work Sans SemiBold"/>
              </a:rPr>
              <a:t>Interoperabilidad de la </a:t>
            </a:r>
            <a:r>
              <a:rPr b="1" lang="es-CO" sz="3300" spc="-1" strike="noStrike">
                <a:solidFill>
                  <a:srgbClr val="ffffff"/>
                </a:solidFill>
                <a:latin typeface="Work Sans Light"/>
                <a:ea typeface="Work Sans Light"/>
              </a:rPr>
              <a:t>Historia Clínica</a:t>
            </a:r>
            <a:endParaRPr b="0" lang="es-CO" sz="3300" spc="-1" strike="noStrike">
              <a:solidFill>
                <a:srgbClr val="073763"/>
              </a:solidFill>
              <a:latin typeface="Arial"/>
            </a:endParaRPr>
          </a:p>
        </p:txBody>
      </p:sp>
      <p:sp>
        <p:nvSpPr>
          <p:cNvPr id="418" name="CustomShape 2"/>
          <p:cNvSpPr/>
          <p:nvPr/>
        </p:nvSpPr>
        <p:spPr>
          <a:xfrm>
            <a:off x="3327480" y="3084840"/>
            <a:ext cx="5193720" cy="650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/>
          <a:p>
            <a:pPr algn="r">
              <a:lnSpc>
                <a:spcPct val="115000"/>
              </a:lnSpc>
            </a:pPr>
            <a:r>
              <a:rPr b="0" lang="es-CO" sz="2000" spc="-1" strike="noStrike">
                <a:solidFill>
                  <a:srgbClr val="ffffff"/>
                </a:solidFill>
                <a:latin typeface="Work Sans"/>
                <a:ea typeface="Work Sans"/>
              </a:rPr>
              <a:t>Aicardo Oliveros Castrillón</a:t>
            </a:r>
            <a:endParaRPr b="0" lang="es-CO" sz="2000" spc="-1" strike="noStrike">
              <a:latin typeface="Arial"/>
            </a:endParaRPr>
          </a:p>
          <a:p>
            <a:pPr algn="r">
              <a:lnSpc>
                <a:spcPct val="115000"/>
              </a:lnSpc>
            </a:pPr>
            <a:r>
              <a:rPr b="0" lang="es-CO" sz="1200" spc="-1" strike="noStrike">
                <a:solidFill>
                  <a:srgbClr val="ffffff"/>
                </a:solidFill>
                <a:latin typeface="Work Sans"/>
                <a:ea typeface="Work Sans"/>
              </a:rPr>
              <a:t>Asesor OTIC Ministerio de Salud y Protección Social</a:t>
            </a:r>
            <a:endParaRPr b="0" lang="es-CO" sz="1200" spc="-1" strike="noStrike">
              <a:latin typeface="Arial"/>
            </a:endParaRPr>
          </a:p>
        </p:txBody>
      </p:sp>
      <p:sp>
        <p:nvSpPr>
          <p:cNvPr id="419" name="Line 3"/>
          <p:cNvSpPr/>
          <p:nvPr/>
        </p:nvSpPr>
        <p:spPr>
          <a:xfrm flipH="1">
            <a:off x="2863800" y="3713760"/>
            <a:ext cx="5657400" cy="0"/>
          </a:xfrm>
          <a:prstGeom prst="line">
            <a:avLst/>
          </a:prstGeom>
          <a:ln cap="rnd" w="6480">
            <a:solidFill>
              <a:schemeClr val="accent1"/>
            </a:solidFill>
            <a:custDash>
              <a:ds d="500000" sp="100000"/>
            </a:custDash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1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12600">
            <a:noFill/>
          </a:ln>
        </p:spPr>
      </p:pic>
      <p:sp>
        <p:nvSpPr>
          <p:cNvPr id="652" name="CustomShape 1"/>
          <p:cNvSpPr/>
          <p:nvPr/>
        </p:nvSpPr>
        <p:spPr>
          <a:xfrm>
            <a:off x="3876840" y="3747600"/>
            <a:ext cx="5082840" cy="698040"/>
          </a:xfrm>
          <a:prstGeom prst="rect">
            <a:avLst/>
          </a:prstGeom>
          <a:solidFill>
            <a:srgbClr val="6699f7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3" name="TextShape 2"/>
          <p:cNvSpPr txBox="1"/>
          <p:nvPr/>
        </p:nvSpPr>
        <p:spPr>
          <a:xfrm>
            <a:off x="4738680" y="3805920"/>
            <a:ext cx="4189320" cy="639720"/>
          </a:xfrm>
          <a:prstGeom prst="rect">
            <a:avLst/>
          </a:prstGeom>
          <a:noFill/>
          <a:ln w="12600">
            <a:noFill/>
          </a:ln>
        </p:spPr>
        <p:txBody>
          <a:bodyPr lIns="34200" rIns="34200" tIns="34200" bIns="34200" anchor="ctr"/>
          <a:p>
            <a:pPr algn="r">
              <a:lnSpc>
                <a:spcPct val="100000"/>
              </a:lnSpc>
            </a:pPr>
            <a:r>
              <a:rPr b="1" lang="es-CO" sz="3700" spc="-1" strike="noStrike">
                <a:solidFill>
                  <a:srgbClr val="ffffff"/>
                </a:solidFill>
                <a:latin typeface="Work Sans SemiBold"/>
                <a:ea typeface="Work Sans SemiBold"/>
              </a:rPr>
              <a:t>¡Gracias!</a:t>
            </a:r>
            <a:r>
              <a:rPr b="1" lang="es-CO" sz="3700" spc="-1" strike="noStrike">
                <a:solidFill>
                  <a:srgbClr val="ffffff"/>
                </a:solidFill>
                <a:latin typeface="Work Sans SemiBold"/>
                <a:ea typeface="Work Sans SemiBold"/>
              </a:rPr>
              <a:t>	</a:t>
            </a:r>
            <a:r>
              <a:rPr b="1" lang="es-CO" sz="3700" spc="-1" strike="noStrike">
                <a:solidFill>
                  <a:srgbClr val="ffffff"/>
                </a:solidFill>
                <a:latin typeface="Work Sans SemiBold"/>
                <a:ea typeface="Work Sans SemiBold"/>
              </a:rPr>
              <a:t>	</a:t>
            </a:r>
            <a:endParaRPr b="0" lang="es-CO" sz="3700" spc="-1" strike="noStrike">
              <a:solidFill>
                <a:srgbClr val="073763"/>
              </a:solidFill>
              <a:latin typeface="Arial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extShape 1"/>
          <p:cNvSpPr txBox="1"/>
          <p:nvPr/>
        </p:nvSpPr>
        <p:spPr>
          <a:xfrm>
            <a:off x="8899560" y="109440"/>
            <a:ext cx="244080" cy="283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438E3630-B7B1-4AD8-9855-4D3027FD58A9}" type="slidenum">
              <a:rPr b="0" lang="es-CO" sz="900" spc="-1" strike="noStrike">
                <a:solidFill>
                  <a:srgbClr val="8b8b8b"/>
                </a:solidFill>
                <a:latin typeface="Calibri Light"/>
              </a:rPr>
              <a:t>&lt;número&gt;</a:t>
            </a:fld>
            <a:endParaRPr b="0" lang="es-CO" sz="900" spc="-1" strike="noStrike">
              <a:latin typeface="Times New Roman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TextShape 1"/>
          <p:cNvSpPr txBox="1"/>
          <p:nvPr/>
        </p:nvSpPr>
        <p:spPr>
          <a:xfrm>
            <a:off x="500400" y="581040"/>
            <a:ext cx="7846920" cy="643320"/>
          </a:xfrm>
          <a:prstGeom prst="rect">
            <a:avLst/>
          </a:prstGeom>
          <a:noFill/>
          <a:ln>
            <a:noFill/>
          </a:ln>
        </p:spPr>
        <p:txBody>
          <a:bodyPr lIns="68400" rIns="68400" tIns="34200" bIns="34200" anchor="ctr"/>
          <a:p>
            <a:pPr>
              <a:lnSpc>
                <a:spcPct val="90000"/>
              </a:lnSpc>
            </a:pPr>
            <a:r>
              <a:rPr b="1" lang="es-CO" sz="30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Plan de Desarrollo de IHC</a:t>
            </a:r>
            <a:endParaRPr b="0" lang="es-CO" sz="3000" spc="-1" strike="noStrike">
              <a:solidFill>
                <a:srgbClr val="073763"/>
              </a:solidFill>
              <a:latin typeface="Arial"/>
            </a:endParaRPr>
          </a:p>
        </p:txBody>
      </p:sp>
      <p:sp>
        <p:nvSpPr>
          <p:cNvPr id="421" name="CustomShape 2"/>
          <p:cNvSpPr/>
          <p:nvPr/>
        </p:nvSpPr>
        <p:spPr>
          <a:xfrm rot="5400000">
            <a:off x="813600" y="2577240"/>
            <a:ext cx="934920" cy="155592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5">
              <a:hueOff val="0"/>
              <a:satOff val="0"/>
              <a:lumOff val="0"/>
              <a:alphaOff val="0"/>
            </a:schemeClr>
          </a:solidFill>
          <a:ln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22" name="CustomShape 3"/>
          <p:cNvSpPr/>
          <p:nvPr/>
        </p:nvSpPr>
        <p:spPr>
          <a:xfrm>
            <a:off x="657360" y="3042360"/>
            <a:ext cx="1404720" cy="123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/>
          <a:p>
            <a:pPr>
              <a:lnSpc>
                <a:spcPct val="90000"/>
              </a:lnSpc>
              <a:spcAft>
                <a:spcPts val="420"/>
              </a:spcAft>
            </a:pPr>
            <a:r>
              <a:rPr b="0" lang="es-CO" sz="1200" spc="-1" strike="noStrike">
                <a:solidFill>
                  <a:srgbClr val="073763"/>
                </a:solidFill>
                <a:latin typeface="Work Sans Light"/>
              </a:rPr>
              <a:t>Etapa inicial</a:t>
            </a:r>
            <a:endParaRPr b="0" lang="es-CO" sz="12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Avance de Estándares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Planeación 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Gobierno Digital MinTIC</a:t>
            </a:r>
            <a:endParaRPr b="0" lang="es-CO" sz="1000" spc="-1" strike="noStrike">
              <a:latin typeface="Arial"/>
            </a:endParaRPr>
          </a:p>
        </p:txBody>
      </p:sp>
      <p:sp>
        <p:nvSpPr>
          <p:cNvPr id="423" name="CustomShape 4"/>
          <p:cNvSpPr/>
          <p:nvPr/>
        </p:nvSpPr>
        <p:spPr>
          <a:xfrm>
            <a:off x="1797480" y="2462760"/>
            <a:ext cx="264600" cy="264600"/>
          </a:xfrm>
          <a:prstGeom prst="triangle">
            <a:avLst>
              <a:gd name="adj" fmla="val 100000"/>
            </a:avLst>
          </a:prstGeom>
          <a:solidFill>
            <a:schemeClr val="accent5">
              <a:hueOff val="-18683"/>
              <a:satOff val="-5024"/>
              <a:lumOff val="-3799"/>
              <a:alphaOff val="0"/>
            </a:schemeClr>
          </a:solidFill>
          <a:ln>
            <a:solidFill>
              <a:schemeClr val="accent5">
                <a:hueOff val="-18683"/>
                <a:satOff val="-5024"/>
                <a:lumOff val="-3799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24" name="CustomShape 5"/>
          <p:cNvSpPr/>
          <p:nvPr/>
        </p:nvSpPr>
        <p:spPr>
          <a:xfrm rot="5400000">
            <a:off x="2534040" y="2151720"/>
            <a:ext cx="934920" cy="155592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5">
              <a:hueOff val="-37366"/>
              <a:satOff val="-10047"/>
              <a:lumOff val="-7598"/>
              <a:alphaOff val="0"/>
            </a:schemeClr>
          </a:solidFill>
          <a:ln>
            <a:solidFill>
              <a:schemeClr val="accent5">
                <a:hueOff val="-37366"/>
                <a:satOff val="-10047"/>
                <a:lumOff val="-7598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25" name="CustomShape 6"/>
          <p:cNvSpPr/>
          <p:nvPr/>
        </p:nvSpPr>
        <p:spPr>
          <a:xfrm>
            <a:off x="2377440" y="2616840"/>
            <a:ext cx="1404720" cy="123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/>
          <a:p>
            <a:pPr>
              <a:lnSpc>
                <a:spcPct val="90000"/>
              </a:lnSpc>
              <a:spcAft>
                <a:spcPts val="420"/>
              </a:spcAft>
            </a:pPr>
            <a:r>
              <a:rPr b="0" lang="es-CO" sz="1200" spc="-1" strike="noStrike">
                <a:solidFill>
                  <a:srgbClr val="073763"/>
                </a:solidFill>
                <a:latin typeface="Work Sans Light"/>
              </a:rPr>
              <a:t>Etapa 1</a:t>
            </a:r>
            <a:endParaRPr b="0" lang="es-CO" sz="12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Política Pública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Modelo Operativo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Modelo de Madurez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Modelo de Fin. y Sostenibilidad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Acceso Ciud. + IPS</a:t>
            </a:r>
            <a:endParaRPr b="0" lang="es-CO" sz="1000" spc="-1" strike="noStrike">
              <a:latin typeface="Arial"/>
            </a:endParaRPr>
          </a:p>
        </p:txBody>
      </p:sp>
      <p:sp>
        <p:nvSpPr>
          <p:cNvPr id="426" name="CustomShape 7"/>
          <p:cNvSpPr/>
          <p:nvPr/>
        </p:nvSpPr>
        <p:spPr>
          <a:xfrm>
            <a:off x="3517560" y="2037240"/>
            <a:ext cx="264600" cy="264600"/>
          </a:xfrm>
          <a:prstGeom prst="triangle">
            <a:avLst>
              <a:gd name="adj" fmla="val 100000"/>
            </a:avLst>
          </a:prstGeom>
          <a:solidFill>
            <a:schemeClr val="accent5">
              <a:hueOff val="-56048"/>
              <a:satOff val="-15071"/>
              <a:lumOff val="-11397"/>
              <a:alphaOff val="0"/>
            </a:schemeClr>
          </a:solidFill>
          <a:ln>
            <a:solidFill>
              <a:schemeClr val="accent5">
                <a:hueOff val="-56048"/>
                <a:satOff val="-15071"/>
                <a:lumOff val="-11397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27" name="CustomShape 8"/>
          <p:cNvSpPr/>
          <p:nvPr/>
        </p:nvSpPr>
        <p:spPr>
          <a:xfrm rot="5400000">
            <a:off x="4254120" y="1725840"/>
            <a:ext cx="934920" cy="155592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5">
              <a:hueOff val="-74731"/>
              <a:satOff val="-20094"/>
              <a:lumOff val="-15196"/>
              <a:alphaOff val="0"/>
            </a:schemeClr>
          </a:solidFill>
          <a:ln>
            <a:solidFill>
              <a:schemeClr val="accent5">
                <a:hueOff val="-74731"/>
                <a:satOff val="-20094"/>
                <a:lumOff val="-15196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28" name="CustomShape 9"/>
          <p:cNvSpPr/>
          <p:nvPr/>
        </p:nvSpPr>
        <p:spPr>
          <a:xfrm>
            <a:off x="4097520" y="2190960"/>
            <a:ext cx="1404720" cy="123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/>
          <a:p>
            <a:pPr>
              <a:lnSpc>
                <a:spcPct val="90000"/>
              </a:lnSpc>
              <a:spcAft>
                <a:spcPts val="420"/>
              </a:spcAft>
            </a:pPr>
            <a:r>
              <a:rPr b="0" lang="es-CO" sz="1200" spc="-1" strike="noStrike">
                <a:solidFill>
                  <a:srgbClr val="073763"/>
                </a:solidFill>
                <a:latin typeface="Work Sans Light"/>
              </a:rPr>
              <a:t>Etapa 2</a:t>
            </a:r>
            <a:endParaRPr b="0" lang="es-CO" sz="12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Pilotos interop.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Infraestructura digital 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Desarrollo de competencias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Preparación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Adecuación </a:t>
            </a:r>
            <a:endParaRPr b="0" lang="es-CO" sz="10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150"/>
              </a:spcAft>
            </a:pPr>
            <a:endParaRPr b="0" lang="es-CO" sz="1000" spc="-1" strike="noStrike">
              <a:latin typeface="Arial"/>
            </a:endParaRPr>
          </a:p>
        </p:txBody>
      </p:sp>
      <p:sp>
        <p:nvSpPr>
          <p:cNvPr id="429" name="CustomShape 10"/>
          <p:cNvSpPr/>
          <p:nvPr/>
        </p:nvSpPr>
        <p:spPr>
          <a:xfrm>
            <a:off x="5237640" y="1611360"/>
            <a:ext cx="264600" cy="264600"/>
          </a:xfrm>
          <a:prstGeom prst="triangle">
            <a:avLst>
              <a:gd name="adj" fmla="val 100000"/>
            </a:avLst>
          </a:prstGeom>
          <a:solidFill>
            <a:schemeClr val="accent5">
              <a:hueOff val="-93414"/>
              <a:satOff val="-25118"/>
              <a:lumOff val="-18996"/>
              <a:alphaOff val="0"/>
            </a:schemeClr>
          </a:solidFill>
          <a:ln>
            <a:solidFill>
              <a:schemeClr val="accent5">
                <a:hueOff val="-93414"/>
                <a:satOff val="-25118"/>
                <a:lumOff val="-18996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30" name="CustomShape 11"/>
          <p:cNvSpPr/>
          <p:nvPr/>
        </p:nvSpPr>
        <p:spPr>
          <a:xfrm rot="5400000">
            <a:off x="5974200" y="1300320"/>
            <a:ext cx="934920" cy="155592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5">
              <a:hueOff val="-112097"/>
              <a:satOff val="-30142"/>
              <a:lumOff val="-22795"/>
              <a:alphaOff val="0"/>
            </a:schemeClr>
          </a:solidFill>
          <a:ln>
            <a:solidFill>
              <a:schemeClr val="accent5">
                <a:hueOff val="-112097"/>
                <a:satOff val="-30142"/>
                <a:lumOff val="-22795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31" name="CustomShape 12"/>
          <p:cNvSpPr/>
          <p:nvPr/>
        </p:nvSpPr>
        <p:spPr>
          <a:xfrm>
            <a:off x="5817960" y="1765440"/>
            <a:ext cx="1404720" cy="123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/>
          <a:p>
            <a:pPr>
              <a:lnSpc>
                <a:spcPct val="90000"/>
              </a:lnSpc>
              <a:spcAft>
                <a:spcPts val="420"/>
              </a:spcAft>
            </a:pPr>
            <a:r>
              <a:rPr b="0" lang="es-CO" sz="1200" spc="-1" strike="noStrike">
                <a:solidFill>
                  <a:srgbClr val="073763"/>
                </a:solidFill>
                <a:latin typeface="Work Sans Light"/>
              </a:rPr>
              <a:t>Etapa 3</a:t>
            </a:r>
            <a:endParaRPr b="0" lang="es-CO" sz="12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Preparación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Adecuación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Capacitación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Implementación Gradual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Analítica de Datos</a:t>
            </a:r>
            <a:endParaRPr b="0" lang="es-CO" sz="1000" spc="-1" strike="noStrike">
              <a:latin typeface="Arial"/>
            </a:endParaRPr>
          </a:p>
        </p:txBody>
      </p:sp>
      <p:sp>
        <p:nvSpPr>
          <p:cNvPr id="432" name="CustomShape 13"/>
          <p:cNvSpPr/>
          <p:nvPr/>
        </p:nvSpPr>
        <p:spPr>
          <a:xfrm>
            <a:off x="6958080" y="1185840"/>
            <a:ext cx="264600" cy="264600"/>
          </a:xfrm>
          <a:prstGeom prst="triangle">
            <a:avLst>
              <a:gd name="adj" fmla="val 100000"/>
            </a:avLst>
          </a:prstGeom>
          <a:solidFill>
            <a:schemeClr val="accent5">
              <a:hueOff val="-130780"/>
              <a:satOff val="-35165"/>
              <a:lumOff val="-26594"/>
              <a:alphaOff val="0"/>
            </a:schemeClr>
          </a:solidFill>
          <a:ln>
            <a:solidFill>
              <a:schemeClr val="accent5">
                <a:hueOff val="-130780"/>
                <a:satOff val="-35165"/>
                <a:lumOff val="-26594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33" name="CustomShape 14"/>
          <p:cNvSpPr/>
          <p:nvPr/>
        </p:nvSpPr>
        <p:spPr>
          <a:xfrm rot="5400000">
            <a:off x="7694640" y="874440"/>
            <a:ext cx="934920" cy="155592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5">
              <a:hueOff val="-149463"/>
              <a:satOff val="-40189"/>
              <a:lumOff val="-30393"/>
              <a:alphaOff val="0"/>
            </a:schemeClr>
          </a:solidFill>
          <a:ln>
            <a:solidFill>
              <a:schemeClr val="accent5">
                <a:hueOff val="-149463"/>
                <a:satOff val="-40189"/>
                <a:lumOff val="-30393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434" name="CustomShape 15"/>
          <p:cNvSpPr/>
          <p:nvPr/>
        </p:nvSpPr>
        <p:spPr>
          <a:xfrm>
            <a:off x="7538040" y="1339920"/>
            <a:ext cx="1404720" cy="123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/>
          <a:p>
            <a:pPr>
              <a:lnSpc>
                <a:spcPct val="90000"/>
              </a:lnSpc>
              <a:spcAft>
                <a:spcPts val="420"/>
              </a:spcAft>
            </a:pPr>
            <a:r>
              <a:rPr b="0" lang="es-CO" sz="1200" spc="-1" strike="noStrike">
                <a:solidFill>
                  <a:srgbClr val="073763"/>
                </a:solidFill>
                <a:latin typeface="Work Sans Light"/>
              </a:rPr>
              <a:t>Etapa 4</a:t>
            </a:r>
            <a:endParaRPr b="0" lang="es-CO" sz="12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Implementación y Adopción Nacional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Evolución de datos y modelo operativo</a:t>
            </a:r>
            <a:endParaRPr b="0" lang="es-CO" sz="1000" spc="-1" strike="noStrike">
              <a:latin typeface="Arial"/>
            </a:endParaRPr>
          </a:p>
          <a:p>
            <a:pPr lvl="1" marL="57240" indent="-56880">
              <a:lnSpc>
                <a:spcPct val="90000"/>
              </a:lnSpc>
              <a:spcAft>
                <a:spcPts val="150"/>
              </a:spcAft>
              <a:buClr>
                <a:srgbClr val="073763"/>
              </a:buClr>
              <a:buFont typeface="Symbol" charset="2"/>
              <a:buChar char=""/>
            </a:pPr>
            <a:r>
              <a:rPr b="0" lang="es-CO" sz="1000" spc="-1" strike="noStrike">
                <a:solidFill>
                  <a:srgbClr val="073763"/>
                </a:solidFill>
                <a:latin typeface="Work Sans Light"/>
              </a:rPr>
              <a:t>Analítica de Datos</a:t>
            </a:r>
            <a:endParaRPr b="0" lang="es-CO" sz="1000" spc="-1" strike="noStrike">
              <a:latin typeface="Arial"/>
            </a:endParaRPr>
          </a:p>
        </p:txBody>
      </p:sp>
      <p:sp>
        <p:nvSpPr>
          <p:cNvPr id="435" name="CustomShape 16"/>
          <p:cNvSpPr/>
          <p:nvPr/>
        </p:nvSpPr>
        <p:spPr>
          <a:xfrm>
            <a:off x="502920" y="4772880"/>
            <a:ext cx="8239320" cy="3488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s-CO" sz="1000" spc="-1" strike="noStrike">
                <a:solidFill>
                  <a:srgbClr val="ffffff"/>
                </a:solidFill>
                <a:latin typeface="Work Sans Light"/>
              </a:rPr>
              <a:t>Gestión del Cambio</a:t>
            </a:r>
            <a:endParaRPr b="0" lang="es-CO" sz="1000" spc="-1" strike="noStrike">
              <a:latin typeface="Arial"/>
            </a:endParaRPr>
          </a:p>
        </p:txBody>
      </p:sp>
      <p:sp>
        <p:nvSpPr>
          <p:cNvPr id="436" name="CustomShape 17"/>
          <p:cNvSpPr/>
          <p:nvPr/>
        </p:nvSpPr>
        <p:spPr>
          <a:xfrm>
            <a:off x="501480" y="4549320"/>
            <a:ext cx="7964640" cy="3488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s-CO" sz="1000" spc="-1" strike="noStrike">
                <a:solidFill>
                  <a:srgbClr val="ffffff"/>
                </a:solidFill>
                <a:latin typeface="Work Sans Light"/>
              </a:rPr>
              <a:t>Seguridad de los Datos</a:t>
            </a:r>
            <a:endParaRPr b="0" lang="es-CO" sz="1000" spc="-1" strike="noStrike">
              <a:latin typeface="Arial"/>
            </a:endParaRPr>
          </a:p>
        </p:txBody>
      </p:sp>
      <p:sp>
        <p:nvSpPr>
          <p:cNvPr id="437" name="CustomShape 18"/>
          <p:cNvSpPr/>
          <p:nvPr/>
        </p:nvSpPr>
        <p:spPr>
          <a:xfrm>
            <a:off x="500400" y="4293720"/>
            <a:ext cx="7696800" cy="4024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s-CO" sz="1000" spc="-1" strike="noStrike">
                <a:solidFill>
                  <a:srgbClr val="ffffff"/>
                </a:solidFill>
                <a:latin typeface="Work Sans Light"/>
              </a:rPr>
              <a:t>Infraestructura + Conectividad + Gobierno Digital</a:t>
            </a:r>
            <a:endParaRPr b="0" lang="es-CO" sz="1000" spc="-1" strike="noStrike">
              <a:latin typeface="Arial"/>
            </a:endParaRPr>
          </a:p>
        </p:txBody>
      </p:sp>
      <p:sp>
        <p:nvSpPr>
          <p:cNvPr id="438" name="CustomShape 19"/>
          <p:cNvSpPr/>
          <p:nvPr/>
        </p:nvSpPr>
        <p:spPr>
          <a:xfrm>
            <a:off x="703440" y="4055040"/>
            <a:ext cx="115992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CO" sz="1050" spc="-1" strike="noStrike">
                <a:solidFill>
                  <a:srgbClr val="000000"/>
                </a:solidFill>
                <a:latin typeface="Work Sans Light"/>
              </a:rPr>
              <a:t>2016 - 2018</a:t>
            </a:r>
            <a:endParaRPr b="0" lang="es-CO" sz="1050" spc="-1" strike="noStrike">
              <a:latin typeface="Arial"/>
            </a:endParaRPr>
          </a:p>
        </p:txBody>
      </p:sp>
      <p:sp>
        <p:nvSpPr>
          <p:cNvPr id="439" name="CustomShape 20"/>
          <p:cNvSpPr/>
          <p:nvPr/>
        </p:nvSpPr>
        <p:spPr>
          <a:xfrm>
            <a:off x="2253960" y="4055040"/>
            <a:ext cx="115992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CO" sz="1050" spc="-1" strike="noStrike">
                <a:solidFill>
                  <a:srgbClr val="000000"/>
                </a:solidFill>
                <a:latin typeface="Work Sans Light"/>
              </a:rPr>
              <a:t>2018 </a:t>
            </a:r>
            <a:r>
              <a:rPr b="0" lang="es-CO" sz="1050" spc="-1" strike="noStrike">
                <a:solidFill>
                  <a:srgbClr val="000000"/>
                </a:solidFill>
                <a:latin typeface="Work Sans Light"/>
              </a:rPr>
              <a:t>–</a:t>
            </a:r>
            <a:r>
              <a:rPr b="0" lang="es-CO" sz="1050" spc="-1" strike="noStrike">
                <a:solidFill>
                  <a:srgbClr val="000000"/>
                </a:solidFill>
                <a:latin typeface="Work Sans Light"/>
              </a:rPr>
              <a:t> 2020</a:t>
            </a:r>
            <a:endParaRPr b="0" lang="es-CO" sz="1050" spc="-1" strike="noStrike">
              <a:latin typeface="Arial"/>
            </a:endParaRPr>
          </a:p>
        </p:txBody>
      </p:sp>
      <p:sp>
        <p:nvSpPr>
          <p:cNvPr id="440" name="CustomShape 21"/>
          <p:cNvSpPr/>
          <p:nvPr/>
        </p:nvSpPr>
        <p:spPr>
          <a:xfrm>
            <a:off x="4025880" y="4054320"/>
            <a:ext cx="115992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CO" sz="1050" spc="-1" strike="noStrike">
                <a:solidFill>
                  <a:srgbClr val="000000"/>
                </a:solidFill>
                <a:latin typeface="Work Sans Light"/>
              </a:rPr>
              <a:t>2020 </a:t>
            </a:r>
            <a:r>
              <a:rPr b="0" lang="es-CO" sz="1050" spc="-1" strike="noStrike">
                <a:solidFill>
                  <a:srgbClr val="000000"/>
                </a:solidFill>
                <a:latin typeface="Work Sans Light"/>
              </a:rPr>
              <a:t>–</a:t>
            </a:r>
            <a:r>
              <a:rPr b="0" lang="es-CO" sz="1050" spc="-1" strike="noStrike">
                <a:solidFill>
                  <a:srgbClr val="000000"/>
                </a:solidFill>
                <a:latin typeface="Work Sans Light"/>
              </a:rPr>
              <a:t> 2022</a:t>
            </a:r>
            <a:endParaRPr b="0" lang="es-CO" sz="1050" spc="-1" strike="noStrike">
              <a:latin typeface="Arial"/>
            </a:endParaRPr>
          </a:p>
        </p:txBody>
      </p:sp>
      <p:sp>
        <p:nvSpPr>
          <p:cNvPr id="441" name="CustomShape 22"/>
          <p:cNvSpPr/>
          <p:nvPr/>
        </p:nvSpPr>
        <p:spPr>
          <a:xfrm>
            <a:off x="5713920" y="4063320"/>
            <a:ext cx="115992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CO" sz="1050" spc="-1" strike="noStrike">
                <a:solidFill>
                  <a:srgbClr val="000000"/>
                </a:solidFill>
                <a:latin typeface="Work Sans Light"/>
              </a:rPr>
              <a:t>2021 - 2022</a:t>
            </a:r>
            <a:endParaRPr b="0" lang="es-CO" sz="1050" spc="-1" strike="noStrike">
              <a:latin typeface="Arial"/>
            </a:endParaRPr>
          </a:p>
        </p:txBody>
      </p:sp>
      <p:sp>
        <p:nvSpPr>
          <p:cNvPr id="442" name="CustomShape 23"/>
          <p:cNvSpPr/>
          <p:nvPr/>
        </p:nvSpPr>
        <p:spPr>
          <a:xfrm>
            <a:off x="7502040" y="4063320"/>
            <a:ext cx="131832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CO" sz="1050" spc="-1" strike="noStrike">
                <a:solidFill>
                  <a:srgbClr val="000000"/>
                </a:solidFill>
                <a:latin typeface="Work Sans Light"/>
              </a:rPr>
              <a:t>2022 – futuro …</a:t>
            </a:r>
            <a:endParaRPr b="0" lang="es-CO" sz="1050" spc="-1" strike="noStrike">
              <a:latin typeface="Arial"/>
            </a:endParaRPr>
          </a:p>
        </p:txBody>
      </p:sp>
      <p:sp>
        <p:nvSpPr>
          <p:cNvPr id="443" name="CustomShape 24"/>
          <p:cNvSpPr/>
          <p:nvPr/>
        </p:nvSpPr>
        <p:spPr>
          <a:xfrm>
            <a:off x="5569200" y="2952360"/>
            <a:ext cx="3490560" cy="8917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34200" bIns="34200"/>
          <a:p>
            <a:pPr algn="ctr">
              <a:lnSpc>
                <a:spcPct val="100000"/>
              </a:lnSpc>
            </a:pPr>
            <a:r>
              <a:rPr b="0" lang="es-CO" sz="1800" spc="-1" strike="noStrike">
                <a:solidFill>
                  <a:srgbClr val="ffffff"/>
                </a:solidFill>
                <a:latin typeface="Work Sans Light"/>
              </a:rPr>
              <a:t>Trabajando sobre ejes y </a:t>
            </a:r>
            <a:br/>
            <a:r>
              <a:rPr b="0" lang="es-CO" sz="1800" spc="-1" strike="noStrike">
                <a:solidFill>
                  <a:srgbClr val="ffffff"/>
                </a:solidFill>
                <a:latin typeface="Work Sans Light"/>
              </a:rPr>
              <a:t>sub-temas para definir hitos y fechas específicas</a:t>
            </a:r>
            <a:endParaRPr b="0" lang="es-CO" sz="1800" spc="-1" strike="noStrike">
              <a:latin typeface="Arial"/>
            </a:endParaRPr>
          </a:p>
        </p:txBody>
      </p:sp>
      <p:sp>
        <p:nvSpPr>
          <p:cNvPr id="444" name="CustomShape 25"/>
          <p:cNvSpPr/>
          <p:nvPr/>
        </p:nvSpPr>
        <p:spPr>
          <a:xfrm>
            <a:off x="703440" y="2437920"/>
            <a:ext cx="49680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CO" sz="2400" spc="-1" strike="noStrike">
                <a:solidFill>
                  <a:srgbClr val="00b050"/>
                </a:solidFill>
                <a:latin typeface="Work Sans Light"/>
              </a:rPr>
              <a:t>✔</a:t>
            </a:r>
            <a:endParaRPr b="0" lang="es-CO" sz="2400" spc="-1" strike="noStrike">
              <a:latin typeface="Arial"/>
            </a:endParaRPr>
          </a:p>
        </p:txBody>
      </p:sp>
      <p:sp>
        <p:nvSpPr>
          <p:cNvPr id="445" name="CustomShape 26"/>
          <p:cNvSpPr/>
          <p:nvPr/>
        </p:nvSpPr>
        <p:spPr>
          <a:xfrm>
            <a:off x="2514960" y="1884600"/>
            <a:ext cx="338400" cy="4143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afdc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6" name="Line 27"/>
          <p:cNvSpPr/>
          <p:nvPr/>
        </p:nvSpPr>
        <p:spPr>
          <a:xfrm flipH="1">
            <a:off x="-50040" y="1210320"/>
            <a:ext cx="5236200" cy="360"/>
          </a:xfrm>
          <a:prstGeom prst="line">
            <a:avLst/>
          </a:prstGeom>
          <a:ln w="6480">
            <a:solidFill>
              <a:srgbClr val="f42f5a"/>
            </a:solidFill>
            <a:custDash>
              <a:ds d="500000" sp="100000"/>
            </a:custDash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CustomShape 1"/>
          <p:cNvSpPr/>
          <p:nvPr/>
        </p:nvSpPr>
        <p:spPr>
          <a:xfrm>
            <a:off x="3223800" y="1923840"/>
            <a:ext cx="1881360" cy="1621800"/>
          </a:xfrm>
          <a:prstGeom prst="triangle">
            <a:avLst>
              <a:gd name="adj" fmla="val 50000"/>
            </a:avLst>
          </a:prstGeom>
          <a:solidFill>
            <a:srgbClr val="3c78d8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48" name="CustomShape 2"/>
          <p:cNvSpPr/>
          <p:nvPr/>
        </p:nvSpPr>
        <p:spPr>
          <a:xfrm>
            <a:off x="5126400" y="1923840"/>
            <a:ext cx="1881360" cy="1621800"/>
          </a:xfrm>
          <a:prstGeom prst="triangle">
            <a:avLst>
              <a:gd name="adj" fmla="val 50000"/>
            </a:avLst>
          </a:prstGeom>
          <a:solidFill>
            <a:srgbClr val="3c78d8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49" name="CustomShape 3"/>
          <p:cNvSpPr/>
          <p:nvPr/>
        </p:nvSpPr>
        <p:spPr>
          <a:xfrm rot="10800000">
            <a:off x="4177440" y="1923840"/>
            <a:ext cx="1881360" cy="1621800"/>
          </a:xfrm>
          <a:prstGeom prst="triangle">
            <a:avLst>
              <a:gd name="adj" fmla="val 50000"/>
            </a:avLst>
          </a:prstGeom>
          <a:solidFill>
            <a:srgbClr val="2d6df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0" name="CustomShape 4"/>
          <p:cNvSpPr/>
          <p:nvPr/>
        </p:nvSpPr>
        <p:spPr>
          <a:xfrm>
            <a:off x="3510720" y="4490280"/>
            <a:ext cx="1600560" cy="43668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1" name="CustomShape 5"/>
          <p:cNvSpPr/>
          <p:nvPr/>
        </p:nvSpPr>
        <p:spPr>
          <a:xfrm>
            <a:off x="3510720" y="4148640"/>
            <a:ext cx="3195720" cy="32148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2" name="CustomShape 6"/>
          <p:cNvSpPr/>
          <p:nvPr/>
        </p:nvSpPr>
        <p:spPr>
          <a:xfrm>
            <a:off x="4177080" y="288000"/>
            <a:ext cx="1881360" cy="1621800"/>
          </a:xfrm>
          <a:prstGeom prst="triangle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3" name="TextShape 7"/>
          <p:cNvSpPr txBox="1"/>
          <p:nvPr/>
        </p:nvSpPr>
        <p:spPr>
          <a:xfrm>
            <a:off x="257760" y="1418760"/>
            <a:ext cx="1824840" cy="1198440"/>
          </a:xfrm>
          <a:prstGeom prst="rect">
            <a:avLst/>
          </a:prstGeom>
          <a:noFill/>
          <a:ln>
            <a:noFill/>
          </a:ln>
        </p:spPr>
        <p:txBody>
          <a:bodyPr lIns="68400" rIns="68400" tIns="34200" bIns="34200" anchor="ctr"/>
          <a:p>
            <a:pPr>
              <a:lnSpc>
                <a:spcPct val="90000"/>
              </a:lnSpc>
            </a:pPr>
            <a:r>
              <a:rPr b="1" lang="es-CO" sz="35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Historia </a:t>
            </a:r>
            <a:br/>
            <a:r>
              <a:rPr b="0" lang="es-CO" sz="37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Clínica</a:t>
            </a:r>
            <a:endParaRPr b="0" lang="es-CO" sz="37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454" name="CustomShape 8"/>
          <p:cNvSpPr/>
          <p:nvPr/>
        </p:nvSpPr>
        <p:spPr>
          <a:xfrm>
            <a:off x="4672800" y="1661760"/>
            <a:ext cx="1007280" cy="19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560" rIns="97560" tIns="48600" bIns="48600" anchor="ctr"/>
          <a:p>
            <a:pPr>
              <a:lnSpc>
                <a:spcPct val="100000"/>
              </a:lnSpc>
            </a:pPr>
            <a:r>
              <a:rPr b="0" lang="es-CO" sz="1200" spc="-1" strike="noStrike">
                <a:solidFill>
                  <a:srgbClr val="ffffff"/>
                </a:solidFill>
                <a:latin typeface="Work Sans Light"/>
                <a:ea typeface="Arial"/>
              </a:rPr>
              <a:t>Prestador</a:t>
            </a:r>
            <a:endParaRPr b="0" lang="es-CO" sz="1200" spc="-1" strike="noStrike">
              <a:latin typeface="Arial"/>
            </a:endParaRPr>
          </a:p>
        </p:txBody>
      </p:sp>
      <p:sp>
        <p:nvSpPr>
          <p:cNvPr id="455" name="CustomShape 9"/>
          <p:cNvSpPr/>
          <p:nvPr/>
        </p:nvSpPr>
        <p:spPr>
          <a:xfrm>
            <a:off x="3809160" y="3196440"/>
            <a:ext cx="863280" cy="30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560" rIns="97560" tIns="48600" bIns="48600" anchor="ctr"/>
          <a:p>
            <a:pPr>
              <a:lnSpc>
                <a:spcPct val="100000"/>
              </a:lnSpc>
            </a:pPr>
            <a:r>
              <a:rPr b="1" lang="es-CO" sz="1200" spc="-1" strike="noStrike">
                <a:solidFill>
                  <a:srgbClr val="ffffff"/>
                </a:solidFill>
                <a:latin typeface="Work Sans Light"/>
                <a:ea typeface="Arial"/>
              </a:rPr>
              <a:t>Paciente</a:t>
            </a:r>
            <a:endParaRPr b="0" lang="es-CO" sz="1200" spc="-1" strike="noStrike">
              <a:latin typeface="Arial"/>
            </a:endParaRPr>
          </a:p>
        </p:txBody>
      </p:sp>
      <p:sp>
        <p:nvSpPr>
          <p:cNvPr id="456" name="CustomShape 10"/>
          <p:cNvSpPr/>
          <p:nvPr/>
        </p:nvSpPr>
        <p:spPr>
          <a:xfrm>
            <a:off x="4672800" y="2013480"/>
            <a:ext cx="863280" cy="30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560" rIns="97560" tIns="48600" bIns="48600" anchor="ctr"/>
          <a:p>
            <a:pPr algn="ctr">
              <a:lnSpc>
                <a:spcPct val="100000"/>
              </a:lnSpc>
            </a:pPr>
            <a:r>
              <a:rPr b="1" lang="es-CO" sz="1200" spc="-1" strike="noStrike">
                <a:solidFill>
                  <a:srgbClr val="ffffff"/>
                </a:solidFill>
                <a:latin typeface="Work Sans Light"/>
                <a:ea typeface="Arial"/>
              </a:rPr>
              <a:t>Historia clínica</a:t>
            </a:r>
            <a:endParaRPr b="0" lang="es-CO" sz="1200" spc="-1" strike="noStrike">
              <a:latin typeface="Arial"/>
            </a:endParaRPr>
          </a:p>
        </p:txBody>
      </p:sp>
      <p:sp>
        <p:nvSpPr>
          <p:cNvPr id="457" name="Line 11"/>
          <p:cNvSpPr/>
          <p:nvPr/>
        </p:nvSpPr>
        <p:spPr>
          <a:xfrm flipH="1">
            <a:off x="-50040" y="2571480"/>
            <a:ext cx="2195280" cy="360"/>
          </a:xfrm>
          <a:prstGeom prst="line">
            <a:avLst/>
          </a:prstGeom>
          <a:ln w="6480">
            <a:solidFill>
              <a:srgbClr val="f42f5a"/>
            </a:solidFill>
            <a:custDash>
              <a:ds d="500000" sp="100000"/>
            </a:custDash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8" name="CustomShape 12"/>
          <p:cNvSpPr/>
          <p:nvPr/>
        </p:nvSpPr>
        <p:spPr>
          <a:xfrm>
            <a:off x="3551040" y="4576320"/>
            <a:ext cx="1482840" cy="30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560" rIns="97560" tIns="48600" bIns="48600" anchor="ctr"/>
          <a:p>
            <a:pPr algn="ctr">
              <a:lnSpc>
                <a:spcPct val="80000"/>
              </a:lnSpc>
            </a:pPr>
            <a:r>
              <a:rPr b="0" lang="es-CO" sz="1200" spc="-1" strike="noStrike">
                <a:solidFill>
                  <a:srgbClr val="ffffff"/>
                </a:solidFill>
                <a:latin typeface="Work Sans Light"/>
                <a:ea typeface="Arial"/>
              </a:rPr>
              <a:t>SE NECESITAN COMPARTIR</a:t>
            </a:r>
            <a:endParaRPr b="0" lang="es-CO" sz="1200" spc="-1" strike="noStrike">
              <a:latin typeface="Arial"/>
            </a:endParaRPr>
          </a:p>
        </p:txBody>
      </p:sp>
      <p:sp>
        <p:nvSpPr>
          <p:cNvPr id="459" name="CustomShape 13"/>
          <p:cNvSpPr/>
          <p:nvPr/>
        </p:nvSpPr>
        <p:spPr>
          <a:xfrm>
            <a:off x="5654520" y="3272760"/>
            <a:ext cx="807480" cy="22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560" rIns="97560" tIns="48600" bIns="48600" anchor="ctr"/>
          <a:p>
            <a:pPr algn="ctr">
              <a:lnSpc>
                <a:spcPct val="100000"/>
              </a:lnSpc>
            </a:pPr>
            <a:r>
              <a:rPr b="1" lang="es-CO" sz="1200" spc="-1" strike="noStrike">
                <a:solidFill>
                  <a:srgbClr val="ffffff"/>
                </a:solidFill>
                <a:latin typeface="Work Sans Light"/>
                <a:ea typeface="Arial"/>
              </a:rPr>
              <a:t>Médico</a:t>
            </a:r>
            <a:endParaRPr b="0" lang="es-CO" sz="1200" spc="-1" strike="noStrike">
              <a:latin typeface="Arial"/>
            </a:endParaRPr>
          </a:p>
        </p:txBody>
      </p:sp>
      <p:sp>
        <p:nvSpPr>
          <p:cNvPr id="460" name="CustomShape 14"/>
          <p:cNvSpPr/>
          <p:nvPr/>
        </p:nvSpPr>
        <p:spPr>
          <a:xfrm>
            <a:off x="4758120" y="3648600"/>
            <a:ext cx="719280" cy="440280"/>
          </a:xfrm>
          <a:prstGeom prst="downArrow">
            <a:avLst>
              <a:gd name="adj1" fmla="val 53753"/>
              <a:gd name="adj2" fmla="val 62264"/>
            </a:avLst>
          </a:prstGeom>
          <a:solidFill>
            <a:srgbClr val="f42f5a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1" name="CustomShape 15"/>
          <p:cNvSpPr/>
          <p:nvPr/>
        </p:nvSpPr>
        <p:spPr>
          <a:xfrm>
            <a:off x="5119920" y="4490280"/>
            <a:ext cx="1583640" cy="436680"/>
          </a:xfrm>
          <a:prstGeom prst="roundRect">
            <a:avLst>
              <a:gd name="adj" fmla="val 16667"/>
            </a:avLst>
          </a:prstGeom>
          <a:solidFill>
            <a:srgbClr val="f42f5a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2" name="CustomShape 16"/>
          <p:cNvSpPr/>
          <p:nvPr/>
        </p:nvSpPr>
        <p:spPr>
          <a:xfrm>
            <a:off x="5187240" y="4576320"/>
            <a:ext cx="1485360" cy="30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560" rIns="97560" tIns="48600" bIns="48600" anchor="ctr"/>
          <a:p>
            <a:pPr algn="ctr">
              <a:lnSpc>
                <a:spcPct val="80000"/>
              </a:lnSpc>
            </a:pPr>
            <a:r>
              <a:rPr b="0" lang="es-CO" sz="1200" spc="-1" strike="noStrike">
                <a:solidFill>
                  <a:srgbClr val="ffffff"/>
                </a:solidFill>
                <a:latin typeface="Work Sans Light"/>
                <a:ea typeface="Arial"/>
              </a:rPr>
              <a:t>NO SE REQUIERE COMPARTIR</a:t>
            </a:r>
            <a:endParaRPr b="0" lang="es-CO" sz="1200" spc="-1" strike="noStrike">
              <a:latin typeface="Arial"/>
            </a:endParaRPr>
          </a:p>
        </p:txBody>
      </p:sp>
      <p:pic>
        <p:nvPicPr>
          <p:cNvPr id="463" name="Imagen 33" descr=""/>
          <p:cNvPicPr/>
          <p:nvPr/>
        </p:nvPicPr>
        <p:blipFill>
          <a:blip r:embed="rId1"/>
          <a:stretch/>
        </p:blipFill>
        <p:spPr>
          <a:xfrm>
            <a:off x="4802760" y="2430000"/>
            <a:ext cx="617040" cy="615600"/>
          </a:xfrm>
          <a:prstGeom prst="rect">
            <a:avLst/>
          </a:prstGeom>
          <a:ln>
            <a:noFill/>
          </a:ln>
        </p:spPr>
      </p:pic>
      <p:sp>
        <p:nvSpPr>
          <p:cNvPr id="464" name="CustomShape 17"/>
          <p:cNvSpPr/>
          <p:nvPr/>
        </p:nvSpPr>
        <p:spPr>
          <a:xfrm>
            <a:off x="4684320" y="4157280"/>
            <a:ext cx="888480" cy="30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560" rIns="97560" tIns="48600" bIns="48600" anchor="ctr"/>
          <a:p>
            <a:pPr algn="ctr">
              <a:lnSpc>
                <a:spcPct val="100000"/>
              </a:lnSpc>
            </a:pPr>
            <a:r>
              <a:rPr b="0" lang="es-CO" sz="1500" spc="-1" strike="noStrike">
                <a:solidFill>
                  <a:srgbClr val="ffffff"/>
                </a:solidFill>
                <a:latin typeface="Work Sans Light"/>
                <a:ea typeface="Arial"/>
              </a:rPr>
              <a:t>DATOS</a:t>
            </a:r>
            <a:endParaRPr b="0" lang="es-CO" sz="1500" spc="-1" strike="noStrike">
              <a:latin typeface="Arial"/>
            </a:endParaRPr>
          </a:p>
        </p:txBody>
      </p:sp>
      <p:pic>
        <p:nvPicPr>
          <p:cNvPr id="465" name="Imagen 35" descr=""/>
          <p:cNvPicPr/>
          <p:nvPr/>
        </p:nvPicPr>
        <p:blipFill>
          <a:blip r:embed="rId2"/>
          <a:stretch/>
        </p:blipFill>
        <p:spPr>
          <a:xfrm>
            <a:off x="5669280" y="2430000"/>
            <a:ext cx="766080" cy="766080"/>
          </a:xfrm>
          <a:prstGeom prst="rect">
            <a:avLst/>
          </a:prstGeom>
          <a:ln>
            <a:noFill/>
          </a:ln>
        </p:spPr>
      </p:pic>
      <p:pic>
        <p:nvPicPr>
          <p:cNvPr id="466" name="Imagen 36" descr=""/>
          <p:cNvPicPr/>
          <p:nvPr/>
        </p:nvPicPr>
        <p:blipFill>
          <a:blip r:embed="rId3"/>
          <a:stretch/>
        </p:blipFill>
        <p:spPr>
          <a:xfrm>
            <a:off x="3812760" y="2431080"/>
            <a:ext cx="766080" cy="763920"/>
          </a:xfrm>
          <a:prstGeom prst="rect">
            <a:avLst/>
          </a:prstGeom>
          <a:ln>
            <a:noFill/>
          </a:ln>
        </p:spPr>
      </p:pic>
      <p:pic>
        <p:nvPicPr>
          <p:cNvPr id="467" name="Imagen 37" descr=""/>
          <p:cNvPicPr/>
          <p:nvPr/>
        </p:nvPicPr>
        <p:blipFill>
          <a:blip r:embed="rId4"/>
          <a:stretch/>
        </p:blipFill>
        <p:spPr>
          <a:xfrm>
            <a:off x="4718880" y="823320"/>
            <a:ext cx="766080" cy="763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TextShape 1"/>
          <p:cNvSpPr txBox="1"/>
          <p:nvPr/>
        </p:nvSpPr>
        <p:spPr>
          <a:xfrm>
            <a:off x="489960" y="717480"/>
            <a:ext cx="5885280" cy="482400"/>
          </a:xfrm>
          <a:prstGeom prst="rect">
            <a:avLst/>
          </a:prstGeom>
          <a:noFill/>
          <a:ln>
            <a:noFill/>
          </a:ln>
        </p:spPr>
        <p:txBody>
          <a:bodyPr lIns="68400" rIns="68400" tIns="34200" bIns="34200" anchor="ctr"/>
          <a:p>
            <a:pPr>
              <a:lnSpc>
                <a:spcPct val="90000"/>
              </a:lnSpc>
            </a:pPr>
            <a:r>
              <a:rPr b="0" lang="es-CO" sz="30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Interoperabilidad</a:t>
            </a:r>
            <a:endParaRPr b="0" lang="es-CO" sz="3000" spc="-1" strike="noStrike">
              <a:solidFill>
                <a:srgbClr val="073763"/>
              </a:solidFill>
              <a:latin typeface="Calibri Light"/>
            </a:endParaRPr>
          </a:p>
        </p:txBody>
      </p:sp>
      <p:sp>
        <p:nvSpPr>
          <p:cNvPr id="469" name="CustomShape 2"/>
          <p:cNvSpPr/>
          <p:nvPr/>
        </p:nvSpPr>
        <p:spPr>
          <a:xfrm>
            <a:off x="4055400" y="2688480"/>
            <a:ext cx="1033200" cy="103320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6480" rIns="6480" tIns="6480" bIns="6480" anchor="ctr"/>
          <a:p>
            <a:pPr algn="ctr">
              <a:lnSpc>
                <a:spcPct val="90000"/>
              </a:lnSpc>
              <a:spcAft>
                <a:spcPts val="349"/>
              </a:spcAft>
            </a:pPr>
            <a:r>
              <a:rPr b="0" lang="es-CO" sz="1000" spc="-1" strike="noStrike">
                <a:solidFill>
                  <a:srgbClr val="ffffff"/>
                </a:solidFill>
                <a:latin typeface="Calibri"/>
              </a:rPr>
              <a:t>DATOS QUE SE COMPARTEN</a:t>
            </a:r>
            <a:endParaRPr b="0" lang="es-CO" sz="1000" spc="-1" strike="noStrike">
              <a:latin typeface="Arial"/>
            </a:endParaRPr>
          </a:p>
        </p:txBody>
      </p:sp>
      <p:sp>
        <p:nvSpPr>
          <p:cNvPr id="470" name="CustomShape 3"/>
          <p:cNvSpPr/>
          <p:nvPr/>
        </p:nvSpPr>
        <p:spPr>
          <a:xfrm rot="16200000">
            <a:off x="4415760" y="2515680"/>
            <a:ext cx="312120" cy="33120"/>
          </a:xfrm>
          <a:custGeom>
            <a:avLst/>
            <a:gdLst/>
            <a:ahLst/>
            <a:rect l="l" t="t" r="r" b="b"/>
            <a:pathLst>
              <a:path w="312532" h="0">
                <a:moveTo>
                  <a:pt x="0" y="16721"/>
                </a:moveTo>
                <a:lnTo>
                  <a:pt x="312532" y="16721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</p:sp>
      <p:sp>
        <p:nvSpPr>
          <p:cNvPr id="471" name="CustomShape 4"/>
          <p:cNvSpPr/>
          <p:nvPr/>
        </p:nvSpPr>
        <p:spPr>
          <a:xfrm>
            <a:off x="4055400" y="1342440"/>
            <a:ext cx="1033200" cy="1033200"/>
          </a:xfrm>
          <a:prstGeom prst="ellipse">
            <a:avLst/>
          </a:prstGeom>
          <a:solidFill>
            <a:srgbClr val="f52e63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10080" rIns="10080" tIns="10080" bIns="10080" anchor="ctr"/>
          <a:p>
            <a:pPr algn="ctr">
              <a:lnSpc>
                <a:spcPct val="90000"/>
              </a:lnSpc>
              <a:spcAft>
                <a:spcPts val="561"/>
              </a:spcAft>
            </a:pPr>
            <a:r>
              <a:rPr b="0" lang="es-CO" sz="1600" spc="-1" strike="noStrike">
                <a:solidFill>
                  <a:srgbClr val="ffffff"/>
                </a:solidFill>
                <a:latin typeface="Calibri"/>
              </a:rPr>
              <a:t>IPS # 1</a:t>
            </a:r>
            <a:endParaRPr b="0" lang="es-CO" sz="1600" spc="-1" strike="noStrike">
              <a:latin typeface="Arial"/>
            </a:endParaRPr>
          </a:p>
        </p:txBody>
      </p:sp>
      <p:sp>
        <p:nvSpPr>
          <p:cNvPr id="472" name="CustomShape 5"/>
          <p:cNvSpPr/>
          <p:nvPr/>
        </p:nvSpPr>
        <p:spPr>
          <a:xfrm rot="20520000">
            <a:off x="5055480" y="2980080"/>
            <a:ext cx="312120" cy="33120"/>
          </a:xfrm>
          <a:custGeom>
            <a:avLst/>
            <a:gdLst/>
            <a:ahLst/>
            <a:rect l="l" t="t" r="r" b="b"/>
            <a:pathLst>
              <a:path w="312532" h="0">
                <a:moveTo>
                  <a:pt x="0" y="16721"/>
                </a:moveTo>
                <a:lnTo>
                  <a:pt x="312532" y="16721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</p:sp>
      <p:sp>
        <p:nvSpPr>
          <p:cNvPr id="473" name="CustomShape 6"/>
          <p:cNvSpPr/>
          <p:nvPr/>
        </p:nvSpPr>
        <p:spPr>
          <a:xfrm>
            <a:off x="5335560" y="2272320"/>
            <a:ext cx="1033200" cy="1033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10080" rIns="10080" tIns="10080" bIns="10080" anchor="ctr"/>
          <a:p>
            <a:pPr algn="ctr">
              <a:lnSpc>
                <a:spcPct val="90000"/>
              </a:lnSpc>
              <a:spcAft>
                <a:spcPts val="561"/>
              </a:spcAft>
            </a:pPr>
            <a:r>
              <a:rPr b="0" lang="es-CO" sz="1600" spc="-1" strike="noStrike">
                <a:solidFill>
                  <a:srgbClr val="ffffff"/>
                </a:solidFill>
                <a:latin typeface="Calibri"/>
              </a:rPr>
              <a:t>IPS # 2</a:t>
            </a:r>
            <a:endParaRPr b="0" lang="es-CO" sz="1600" spc="-1" strike="noStrike">
              <a:latin typeface="Arial"/>
            </a:endParaRPr>
          </a:p>
        </p:txBody>
      </p:sp>
      <p:sp>
        <p:nvSpPr>
          <p:cNvPr id="474" name="CustomShape 7"/>
          <p:cNvSpPr/>
          <p:nvPr/>
        </p:nvSpPr>
        <p:spPr>
          <a:xfrm rot="3240000">
            <a:off x="4811400" y="3732480"/>
            <a:ext cx="312120" cy="33120"/>
          </a:xfrm>
          <a:custGeom>
            <a:avLst/>
            <a:gdLst/>
            <a:ahLst/>
            <a:rect l="l" t="t" r="r" b="b"/>
            <a:pathLst>
              <a:path w="312532" h="0">
                <a:moveTo>
                  <a:pt x="0" y="16721"/>
                </a:moveTo>
                <a:lnTo>
                  <a:pt x="312532" y="16721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</p:sp>
      <p:sp>
        <p:nvSpPr>
          <p:cNvPr id="475" name="CustomShape 8"/>
          <p:cNvSpPr/>
          <p:nvPr/>
        </p:nvSpPr>
        <p:spPr>
          <a:xfrm>
            <a:off x="4846320" y="3777480"/>
            <a:ext cx="1033200" cy="10332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10080" rIns="10080" tIns="10080" bIns="10080" anchor="ctr"/>
          <a:p>
            <a:pPr algn="ctr">
              <a:lnSpc>
                <a:spcPct val="90000"/>
              </a:lnSpc>
              <a:spcAft>
                <a:spcPts val="561"/>
              </a:spcAft>
            </a:pPr>
            <a:r>
              <a:rPr b="0" lang="es-CO" sz="1600" spc="-1" strike="noStrike">
                <a:solidFill>
                  <a:srgbClr val="ffffff"/>
                </a:solidFill>
                <a:latin typeface="Calibri"/>
              </a:rPr>
              <a:t>IPS # 3</a:t>
            </a:r>
            <a:endParaRPr b="0" lang="es-CO" sz="1600" spc="-1" strike="noStrike">
              <a:latin typeface="Arial"/>
            </a:endParaRPr>
          </a:p>
        </p:txBody>
      </p:sp>
      <p:sp>
        <p:nvSpPr>
          <p:cNvPr id="476" name="CustomShape 9"/>
          <p:cNvSpPr/>
          <p:nvPr/>
        </p:nvSpPr>
        <p:spPr>
          <a:xfrm rot="7560000">
            <a:off x="4020480" y="3732840"/>
            <a:ext cx="312120" cy="33120"/>
          </a:xfrm>
          <a:custGeom>
            <a:avLst/>
            <a:gdLst/>
            <a:ahLst/>
            <a:rect l="l" t="t" r="r" b="b"/>
            <a:pathLst>
              <a:path w="312532" h="0">
                <a:moveTo>
                  <a:pt x="0" y="16721"/>
                </a:moveTo>
                <a:lnTo>
                  <a:pt x="312532" y="16721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</p:sp>
      <p:sp>
        <p:nvSpPr>
          <p:cNvPr id="477" name="CustomShape 10"/>
          <p:cNvSpPr/>
          <p:nvPr/>
        </p:nvSpPr>
        <p:spPr>
          <a:xfrm>
            <a:off x="3264120" y="3777480"/>
            <a:ext cx="1033200" cy="1033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10080" rIns="10080" tIns="10080" bIns="10080" anchor="ctr"/>
          <a:p>
            <a:pPr algn="ctr">
              <a:lnSpc>
                <a:spcPct val="90000"/>
              </a:lnSpc>
              <a:spcAft>
                <a:spcPts val="561"/>
              </a:spcAft>
            </a:pPr>
            <a:r>
              <a:rPr b="0" lang="es-CO" sz="1600" spc="-1" strike="noStrike">
                <a:solidFill>
                  <a:srgbClr val="ffffff"/>
                </a:solidFill>
                <a:latin typeface="Calibri"/>
              </a:rPr>
              <a:t>IPS # 4</a:t>
            </a:r>
            <a:endParaRPr b="0" lang="es-CO" sz="1600" spc="-1" strike="noStrike">
              <a:latin typeface="Arial"/>
            </a:endParaRPr>
          </a:p>
        </p:txBody>
      </p:sp>
      <p:sp>
        <p:nvSpPr>
          <p:cNvPr id="478" name="CustomShape 11"/>
          <p:cNvSpPr/>
          <p:nvPr/>
        </p:nvSpPr>
        <p:spPr>
          <a:xfrm rot="11880000">
            <a:off x="3775680" y="2980800"/>
            <a:ext cx="312120" cy="33120"/>
          </a:xfrm>
          <a:custGeom>
            <a:avLst/>
            <a:gdLst/>
            <a:ahLst/>
            <a:rect l="l" t="t" r="r" b="b"/>
            <a:pathLst>
              <a:path w="312532" h="0">
                <a:moveTo>
                  <a:pt x="0" y="16721"/>
                </a:moveTo>
                <a:lnTo>
                  <a:pt x="312532" y="16721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</p:sp>
      <p:sp>
        <p:nvSpPr>
          <p:cNvPr id="479" name="CustomShape 12"/>
          <p:cNvSpPr/>
          <p:nvPr/>
        </p:nvSpPr>
        <p:spPr>
          <a:xfrm>
            <a:off x="2775240" y="2272320"/>
            <a:ext cx="1033200" cy="1033200"/>
          </a:xfrm>
          <a:prstGeom prst="ellipse">
            <a:avLst/>
          </a:prstGeom>
          <a:solidFill>
            <a:srgbClr val="f52e63">
              <a:alpha val="58000"/>
            </a:srgb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</a:ln>
        </p:spPr>
        <p:style>
          <a:lnRef idx="2"/>
          <a:fillRef idx="0"/>
          <a:effectRef idx="0"/>
          <a:fontRef idx="minor"/>
        </p:style>
        <p:txBody>
          <a:bodyPr lIns="10080" rIns="10080" tIns="10080" bIns="10080" anchor="ctr"/>
          <a:p>
            <a:pPr algn="ctr">
              <a:lnSpc>
                <a:spcPct val="90000"/>
              </a:lnSpc>
              <a:spcAft>
                <a:spcPts val="561"/>
              </a:spcAft>
            </a:pPr>
            <a:r>
              <a:rPr b="0" lang="es-CO" sz="1600" spc="-1" strike="noStrike">
                <a:solidFill>
                  <a:srgbClr val="ffffff"/>
                </a:solidFill>
                <a:latin typeface="Calibri"/>
              </a:rPr>
              <a:t>IPS # 5</a:t>
            </a:r>
            <a:endParaRPr b="0" lang="es-CO" sz="1600" spc="-1" strike="noStrike">
              <a:latin typeface="Arial"/>
            </a:endParaRPr>
          </a:p>
        </p:txBody>
      </p:sp>
      <p:pic>
        <p:nvPicPr>
          <p:cNvPr id="480" name="Imagen 9" descr=""/>
          <p:cNvPicPr/>
          <p:nvPr/>
        </p:nvPicPr>
        <p:blipFill>
          <a:blip r:embed="rId1"/>
          <a:srcRect l="10184" t="1319" r="0" b="1233"/>
          <a:stretch/>
        </p:blipFill>
        <p:spPr>
          <a:xfrm>
            <a:off x="4212000" y="459000"/>
            <a:ext cx="719280" cy="870120"/>
          </a:xfrm>
          <a:prstGeom prst="rect">
            <a:avLst/>
          </a:prstGeom>
          <a:ln>
            <a:noFill/>
          </a:ln>
        </p:spPr>
      </p:pic>
      <p:pic>
        <p:nvPicPr>
          <p:cNvPr id="481" name="Imagen 10" descr=""/>
          <p:cNvPicPr/>
          <p:nvPr/>
        </p:nvPicPr>
        <p:blipFill>
          <a:blip r:embed="rId2"/>
          <a:srcRect l="10184" t="1319" r="0" b="1233"/>
          <a:stretch/>
        </p:blipFill>
        <p:spPr>
          <a:xfrm>
            <a:off x="2523240" y="3953520"/>
            <a:ext cx="719280" cy="870120"/>
          </a:xfrm>
          <a:prstGeom prst="rect">
            <a:avLst/>
          </a:prstGeom>
          <a:ln>
            <a:noFill/>
          </a:ln>
        </p:spPr>
      </p:pic>
      <p:pic>
        <p:nvPicPr>
          <p:cNvPr id="482" name="Imagen 11" descr=""/>
          <p:cNvPicPr/>
          <p:nvPr/>
        </p:nvPicPr>
        <p:blipFill>
          <a:blip r:embed="rId3"/>
          <a:srcRect l="10184" t="1319" r="0" b="1233"/>
          <a:stretch/>
        </p:blipFill>
        <p:spPr>
          <a:xfrm>
            <a:off x="5901120" y="3953520"/>
            <a:ext cx="719280" cy="870120"/>
          </a:xfrm>
          <a:prstGeom prst="rect">
            <a:avLst/>
          </a:prstGeom>
          <a:ln>
            <a:noFill/>
          </a:ln>
        </p:spPr>
      </p:pic>
      <p:pic>
        <p:nvPicPr>
          <p:cNvPr id="483" name="Imagen 12" descr=""/>
          <p:cNvPicPr/>
          <p:nvPr/>
        </p:nvPicPr>
        <p:blipFill>
          <a:blip r:embed="rId4"/>
          <a:srcRect l="10184" t="1319" r="0" b="1233"/>
          <a:stretch/>
        </p:blipFill>
        <p:spPr>
          <a:xfrm>
            <a:off x="1958040" y="2206080"/>
            <a:ext cx="719280" cy="870120"/>
          </a:xfrm>
          <a:prstGeom prst="rect">
            <a:avLst/>
          </a:prstGeom>
          <a:ln>
            <a:noFill/>
          </a:ln>
        </p:spPr>
      </p:pic>
      <p:pic>
        <p:nvPicPr>
          <p:cNvPr id="484" name="Imagen 13" descr=""/>
          <p:cNvPicPr/>
          <p:nvPr/>
        </p:nvPicPr>
        <p:blipFill>
          <a:blip r:embed="rId5"/>
          <a:srcRect l="10184" t="1319" r="0" b="1233"/>
          <a:stretch/>
        </p:blipFill>
        <p:spPr>
          <a:xfrm>
            <a:off x="6466320" y="2206080"/>
            <a:ext cx="719280" cy="870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TextShape 1"/>
          <p:cNvSpPr txBox="1"/>
          <p:nvPr/>
        </p:nvSpPr>
        <p:spPr>
          <a:xfrm>
            <a:off x="602280" y="462960"/>
            <a:ext cx="7846920" cy="643320"/>
          </a:xfrm>
          <a:prstGeom prst="rect">
            <a:avLst/>
          </a:prstGeom>
          <a:noFill/>
          <a:ln>
            <a:noFill/>
          </a:ln>
        </p:spPr>
        <p:txBody>
          <a:bodyPr lIns="68400" rIns="68400" tIns="34200" bIns="34200" anchor="ctr"/>
          <a:p>
            <a:pPr>
              <a:lnSpc>
                <a:spcPct val="90000"/>
              </a:lnSpc>
            </a:pPr>
            <a:r>
              <a:rPr b="0" lang="es-CO" sz="30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Modelo Operativo – Fases IHC </a:t>
            </a:r>
            <a:br/>
            <a:r>
              <a:rPr b="0" lang="es-CO" sz="20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(Temporalidad y Alcance)</a:t>
            </a:r>
            <a:endParaRPr b="0" lang="es-CO" sz="2000" spc="-1" strike="noStrike">
              <a:solidFill>
                <a:srgbClr val="073763"/>
              </a:solidFill>
              <a:latin typeface="Arial"/>
            </a:endParaRPr>
          </a:p>
        </p:txBody>
      </p:sp>
      <p:sp>
        <p:nvSpPr>
          <p:cNvPr id="486" name="CustomShape 2"/>
          <p:cNvSpPr/>
          <p:nvPr/>
        </p:nvSpPr>
        <p:spPr>
          <a:xfrm>
            <a:off x="789120" y="2508480"/>
            <a:ext cx="1042560" cy="48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200000"/>
              </a:lnSpc>
            </a:pPr>
            <a:r>
              <a:rPr b="0" lang="es-CO" sz="1300" spc="-1" strike="noStrike">
                <a:solidFill>
                  <a:srgbClr val="1f3f7d"/>
                </a:solidFill>
                <a:latin typeface="Work Sans"/>
              </a:rPr>
              <a:t>Usuario</a:t>
            </a:r>
            <a:endParaRPr b="0" lang="es-CO" sz="1300" spc="-1" strike="noStrike">
              <a:latin typeface="Arial"/>
            </a:endParaRPr>
          </a:p>
        </p:txBody>
      </p:sp>
      <p:sp>
        <p:nvSpPr>
          <p:cNvPr id="487" name="CustomShape 3"/>
          <p:cNvSpPr/>
          <p:nvPr/>
        </p:nvSpPr>
        <p:spPr>
          <a:xfrm>
            <a:off x="2730600" y="1253880"/>
            <a:ext cx="68112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s-CO" sz="1400" spc="-1" strike="noStrike">
                <a:solidFill>
                  <a:srgbClr val="1f3f7d"/>
                </a:solidFill>
                <a:latin typeface="Work Sans"/>
              </a:rPr>
              <a:t>Fase 1</a:t>
            </a:r>
            <a:endParaRPr b="0" lang="es-CO" sz="1400" spc="-1" strike="noStrike">
              <a:latin typeface="Arial"/>
            </a:endParaRPr>
          </a:p>
        </p:txBody>
      </p:sp>
      <p:sp>
        <p:nvSpPr>
          <p:cNvPr id="488" name="Line 4"/>
          <p:cNvSpPr/>
          <p:nvPr/>
        </p:nvSpPr>
        <p:spPr>
          <a:xfrm>
            <a:off x="1914120" y="1521720"/>
            <a:ext cx="14400" cy="3546000"/>
          </a:xfrm>
          <a:prstGeom prst="line">
            <a:avLst/>
          </a:prstGeom>
          <a:ln>
            <a:solidFill>
              <a:srgbClr val="bd0a4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9" name="Line 5"/>
          <p:cNvSpPr/>
          <p:nvPr/>
        </p:nvSpPr>
        <p:spPr>
          <a:xfrm>
            <a:off x="619200" y="2590920"/>
            <a:ext cx="7847280" cy="360"/>
          </a:xfrm>
          <a:prstGeom prst="line">
            <a:avLst/>
          </a:prstGeom>
          <a:ln>
            <a:solidFill>
              <a:srgbClr val="bd0a4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0" name="CustomShape 6"/>
          <p:cNvSpPr/>
          <p:nvPr/>
        </p:nvSpPr>
        <p:spPr>
          <a:xfrm>
            <a:off x="1920600" y="1648440"/>
            <a:ext cx="2521080" cy="82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57040" indent="-256680">
              <a:lnSpc>
                <a:spcPct val="100000"/>
              </a:lnSpc>
              <a:buClr>
                <a:srgbClr val="1f3f7d"/>
              </a:buClr>
              <a:buFont typeface="Work Sans"/>
              <a:buChar char="‐"/>
            </a:pPr>
            <a:r>
              <a:rPr b="0" lang="es-CO" sz="1200" spc="-1" strike="noStrike">
                <a:solidFill>
                  <a:srgbClr val="1f3f7d"/>
                </a:solidFill>
                <a:latin typeface="Work Sans"/>
              </a:rPr>
              <a:t>Datos vitales para dar continuidad a la atención</a:t>
            </a:r>
            <a:endParaRPr b="0" lang="es-CO" sz="1200" spc="-1" strike="noStrike">
              <a:latin typeface="Arial"/>
            </a:endParaRPr>
          </a:p>
          <a:p>
            <a:pPr marL="257040" indent="-256680">
              <a:lnSpc>
                <a:spcPct val="100000"/>
              </a:lnSpc>
              <a:buClr>
                <a:srgbClr val="1f3f7d"/>
              </a:buClr>
              <a:buFont typeface="Work Sans"/>
              <a:buChar char="‐"/>
            </a:pPr>
            <a:r>
              <a:rPr b="0" lang="es-CO" sz="1200" spc="-1" strike="noStrike">
                <a:solidFill>
                  <a:srgbClr val="1f3f7d"/>
                </a:solidFill>
                <a:latin typeface="Work Sans"/>
              </a:rPr>
              <a:t>Fortalecimiento de la calidad de los datos</a:t>
            </a:r>
            <a:endParaRPr b="0" lang="es-CO" sz="1200" spc="-1" strike="noStrike">
              <a:latin typeface="Arial"/>
            </a:endParaRPr>
          </a:p>
        </p:txBody>
      </p:sp>
      <p:sp>
        <p:nvSpPr>
          <p:cNvPr id="491" name="Line 7"/>
          <p:cNvSpPr/>
          <p:nvPr/>
        </p:nvSpPr>
        <p:spPr>
          <a:xfrm>
            <a:off x="4295520" y="1512360"/>
            <a:ext cx="360" cy="3576960"/>
          </a:xfrm>
          <a:prstGeom prst="line">
            <a:avLst/>
          </a:prstGeom>
          <a:ln>
            <a:solidFill>
              <a:srgbClr val="bd0a4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2" name="Line 8"/>
          <p:cNvSpPr/>
          <p:nvPr/>
        </p:nvSpPr>
        <p:spPr>
          <a:xfrm>
            <a:off x="619200" y="2967480"/>
            <a:ext cx="7847280" cy="360"/>
          </a:xfrm>
          <a:prstGeom prst="line">
            <a:avLst/>
          </a:prstGeom>
          <a:ln>
            <a:solidFill>
              <a:srgbClr val="bd0a4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3" name="Line 9"/>
          <p:cNvSpPr/>
          <p:nvPr/>
        </p:nvSpPr>
        <p:spPr>
          <a:xfrm>
            <a:off x="619200" y="3389040"/>
            <a:ext cx="7847280" cy="360"/>
          </a:xfrm>
          <a:prstGeom prst="line">
            <a:avLst/>
          </a:prstGeom>
          <a:ln>
            <a:solidFill>
              <a:srgbClr val="bd0a4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4" name="Line 10"/>
          <p:cNvSpPr/>
          <p:nvPr/>
        </p:nvSpPr>
        <p:spPr>
          <a:xfrm>
            <a:off x="619200" y="3801240"/>
            <a:ext cx="7847280" cy="360"/>
          </a:xfrm>
          <a:prstGeom prst="line">
            <a:avLst/>
          </a:prstGeom>
          <a:ln>
            <a:solidFill>
              <a:srgbClr val="bd0a4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5" name="Line 11"/>
          <p:cNvSpPr/>
          <p:nvPr/>
        </p:nvSpPr>
        <p:spPr>
          <a:xfrm>
            <a:off x="619200" y="4240440"/>
            <a:ext cx="7847280" cy="360"/>
          </a:xfrm>
          <a:prstGeom prst="line">
            <a:avLst/>
          </a:prstGeom>
          <a:ln>
            <a:solidFill>
              <a:srgbClr val="bd0a4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6" name="Line 12"/>
          <p:cNvSpPr/>
          <p:nvPr/>
        </p:nvSpPr>
        <p:spPr>
          <a:xfrm>
            <a:off x="619200" y="4671000"/>
            <a:ext cx="7847280" cy="360"/>
          </a:xfrm>
          <a:prstGeom prst="line">
            <a:avLst/>
          </a:prstGeom>
          <a:ln>
            <a:solidFill>
              <a:srgbClr val="bd0a4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7" name="CustomShape 13"/>
          <p:cNvSpPr/>
          <p:nvPr/>
        </p:nvSpPr>
        <p:spPr>
          <a:xfrm>
            <a:off x="565200" y="2223360"/>
            <a:ext cx="83664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s-CO" sz="1400" spc="-1" strike="noStrike">
                <a:solidFill>
                  <a:srgbClr val="1f3f7d"/>
                </a:solidFill>
                <a:latin typeface="Work Sans"/>
              </a:rPr>
              <a:t>¿Quién?</a:t>
            </a:r>
            <a:endParaRPr b="0" lang="es-CO" sz="1400" spc="-1" strike="noStrike">
              <a:latin typeface="Arial"/>
            </a:endParaRPr>
          </a:p>
        </p:txBody>
      </p:sp>
      <p:sp>
        <p:nvSpPr>
          <p:cNvPr id="498" name="Line 14"/>
          <p:cNvSpPr/>
          <p:nvPr/>
        </p:nvSpPr>
        <p:spPr>
          <a:xfrm flipH="1" flipV="1">
            <a:off x="619200" y="1632600"/>
            <a:ext cx="1294920" cy="958320"/>
          </a:xfrm>
          <a:prstGeom prst="line">
            <a:avLst/>
          </a:prstGeom>
          <a:ln>
            <a:solidFill>
              <a:srgbClr val="bd0a4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9" name="CustomShape 15"/>
          <p:cNvSpPr/>
          <p:nvPr/>
        </p:nvSpPr>
        <p:spPr>
          <a:xfrm>
            <a:off x="1090800" y="1536120"/>
            <a:ext cx="9252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CO" sz="1400" spc="-1" strike="noStrike">
                <a:solidFill>
                  <a:srgbClr val="1f3f7d"/>
                </a:solidFill>
                <a:latin typeface="Work Sans"/>
              </a:rPr>
              <a:t>¿Para</a:t>
            </a:r>
            <a:endParaRPr b="0" lang="es-CO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CO" sz="1400" spc="-1" strike="noStrike">
                <a:solidFill>
                  <a:srgbClr val="1f3f7d"/>
                </a:solidFill>
                <a:latin typeface="Work Sans"/>
              </a:rPr>
              <a:t>    </a:t>
            </a:r>
            <a:r>
              <a:rPr b="1" lang="es-CO" sz="1400" spc="-1" strike="noStrike">
                <a:solidFill>
                  <a:srgbClr val="1f3f7d"/>
                </a:solidFill>
                <a:latin typeface="Work Sans"/>
              </a:rPr>
              <a:t>qué?</a:t>
            </a:r>
            <a:endParaRPr b="0" lang="es-CO" sz="1400" spc="-1" strike="noStrike">
              <a:latin typeface="Arial"/>
            </a:endParaRPr>
          </a:p>
        </p:txBody>
      </p:sp>
      <p:sp>
        <p:nvSpPr>
          <p:cNvPr id="500" name="CustomShape 16"/>
          <p:cNvSpPr/>
          <p:nvPr/>
        </p:nvSpPr>
        <p:spPr>
          <a:xfrm>
            <a:off x="543240" y="2905920"/>
            <a:ext cx="1308240" cy="48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200000"/>
              </a:lnSpc>
            </a:pPr>
            <a:r>
              <a:rPr b="0" lang="es-CO" sz="1300" spc="-1" strike="noStrike">
                <a:solidFill>
                  <a:srgbClr val="1f3f7d"/>
                </a:solidFill>
                <a:latin typeface="Work Sans"/>
              </a:rPr>
              <a:t>Prestadores</a:t>
            </a:r>
            <a:endParaRPr b="0" lang="es-CO" sz="1300" spc="-1" strike="noStrike">
              <a:latin typeface="Arial"/>
            </a:endParaRPr>
          </a:p>
        </p:txBody>
      </p:sp>
      <p:sp>
        <p:nvSpPr>
          <p:cNvPr id="501" name="CustomShape 17"/>
          <p:cNvSpPr/>
          <p:nvPr/>
        </p:nvSpPr>
        <p:spPr>
          <a:xfrm>
            <a:off x="457200" y="3313440"/>
            <a:ext cx="1394280" cy="48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200000"/>
              </a:lnSpc>
            </a:pPr>
            <a:r>
              <a:rPr b="0" lang="es-CO" sz="1300" spc="-1" strike="noStrike">
                <a:solidFill>
                  <a:srgbClr val="1f3f7d"/>
                </a:solidFill>
                <a:latin typeface="Work Sans"/>
              </a:rPr>
              <a:t>Pagadores</a:t>
            </a:r>
            <a:endParaRPr b="0" lang="es-CO" sz="1300" spc="-1" strike="noStrike">
              <a:latin typeface="Arial"/>
            </a:endParaRPr>
          </a:p>
        </p:txBody>
      </p:sp>
      <p:sp>
        <p:nvSpPr>
          <p:cNvPr id="502" name="CustomShape 18"/>
          <p:cNvSpPr/>
          <p:nvPr/>
        </p:nvSpPr>
        <p:spPr>
          <a:xfrm>
            <a:off x="543240" y="3779280"/>
            <a:ext cx="130824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s-CO" sz="1300" spc="-1" strike="noStrike">
                <a:solidFill>
                  <a:srgbClr val="1f3f7d"/>
                </a:solidFill>
                <a:latin typeface="Work Sans"/>
              </a:rPr>
              <a:t>Entidades de Gobierno</a:t>
            </a:r>
            <a:endParaRPr b="0" lang="es-CO" sz="1300" spc="-1" strike="noStrike">
              <a:latin typeface="Arial"/>
            </a:endParaRPr>
          </a:p>
        </p:txBody>
      </p:sp>
      <p:sp>
        <p:nvSpPr>
          <p:cNvPr id="503" name="CustomShape 19"/>
          <p:cNvSpPr/>
          <p:nvPr/>
        </p:nvSpPr>
        <p:spPr>
          <a:xfrm>
            <a:off x="747000" y="4637160"/>
            <a:ext cx="110484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s-CO" sz="1300" spc="-1" strike="noStrike">
                <a:solidFill>
                  <a:srgbClr val="1f3f7d"/>
                </a:solidFill>
                <a:latin typeface="Work Sans"/>
              </a:rPr>
              <a:t>Otros </a:t>
            </a:r>
            <a:endParaRPr b="0" lang="es-CO" sz="13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es-CO" sz="1300" spc="-1" strike="noStrike">
                <a:solidFill>
                  <a:srgbClr val="1f3f7d"/>
                </a:solidFill>
                <a:latin typeface="Work Sans"/>
              </a:rPr>
              <a:t>Actores</a:t>
            </a:r>
            <a:endParaRPr b="0" lang="es-CO" sz="1300" spc="-1" strike="noStrike">
              <a:latin typeface="Arial"/>
            </a:endParaRPr>
          </a:p>
        </p:txBody>
      </p:sp>
      <p:sp>
        <p:nvSpPr>
          <p:cNvPr id="504" name="Line 20"/>
          <p:cNvSpPr/>
          <p:nvPr/>
        </p:nvSpPr>
        <p:spPr>
          <a:xfrm>
            <a:off x="6581880" y="1548000"/>
            <a:ext cx="360" cy="3528720"/>
          </a:xfrm>
          <a:prstGeom prst="line">
            <a:avLst/>
          </a:prstGeom>
          <a:ln>
            <a:solidFill>
              <a:srgbClr val="bd0a4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5" name="CustomShape 21"/>
          <p:cNvSpPr/>
          <p:nvPr/>
        </p:nvSpPr>
        <p:spPr>
          <a:xfrm>
            <a:off x="5042880" y="1277280"/>
            <a:ext cx="68112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s-CO" sz="1400" spc="-1" strike="noStrike">
                <a:solidFill>
                  <a:srgbClr val="1f3f7d"/>
                </a:solidFill>
                <a:latin typeface="Work Sans"/>
              </a:rPr>
              <a:t>Fase 2</a:t>
            </a:r>
            <a:endParaRPr b="0" lang="es-CO" sz="1400" spc="-1" strike="noStrike">
              <a:latin typeface="Arial"/>
            </a:endParaRPr>
          </a:p>
        </p:txBody>
      </p:sp>
      <p:sp>
        <p:nvSpPr>
          <p:cNvPr id="506" name="CustomShape 22"/>
          <p:cNvSpPr/>
          <p:nvPr/>
        </p:nvSpPr>
        <p:spPr>
          <a:xfrm>
            <a:off x="6897600" y="1296720"/>
            <a:ext cx="134244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CO" sz="1400" spc="-1" strike="noStrike">
                <a:solidFill>
                  <a:srgbClr val="1f3f7d"/>
                </a:solidFill>
                <a:latin typeface="Work Sans"/>
              </a:rPr>
              <a:t>Fase 3</a:t>
            </a:r>
            <a:endParaRPr b="0" lang="es-CO" sz="1400" spc="-1" strike="noStrike">
              <a:latin typeface="Arial"/>
            </a:endParaRPr>
          </a:p>
        </p:txBody>
      </p:sp>
      <p:sp>
        <p:nvSpPr>
          <p:cNvPr id="507" name="CustomShape 23"/>
          <p:cNvSpPr/>
          <p:nvPr/>
        </p:nvSpPr>
        <p:spPr>
          <a:xfrm>
            <a:off x="4374360" y="1650240"/>
            <a:ext cx="2352240" cy="82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CO" sz="1200" spc="-1" strike="noStrike">
                <a:solidFill>
                  <a:srgbClr val="1f3f7d"/>
                </a:solidFill>
                <a:latin typeface="Work Sans"/>
              </a:rPr>
              <a:t>- Gestión Administrativa de Riesgo, entre otras</a:t>
            </a:r>
            <a:endParaRPr b="0" lang="es-CO" sz="1200" spc="-1" strike="noStrike">
              <a:latin typeface="Arial"/>
            </a:endParaRPr>
          </a:p>
          <a:p>
            <a:pPr marL="257040" indent="-256680">
              <a:lnSpc>
                <a:spcPct val="100000"/>
              </a:lnSpc>
              <a:buClr>
                <a:srgbClr val="1f3f7d"/>
              </a:buClr>
              <a:buFont typeface="StarSymbol"/>
              <a:buChar char="-"/>
            </a:pPr>
            <a:r>
              <a:rPr b="0" lang="es-CO" sz="1200" spc="-1" strike="noStrike">
                <a:solidFill>
                  <a:srgbClr val="1f3f7d"/>
                </a:solidFill>
                <a:latin typeface="Work Sans"/>
              </a:rPr>
              <a:t>Control y Seguimiento</a:t>
            </a:r>
            <a:endParaRPr b="0" lang="es-CO" sz="1200" spc="-1" strike="noStrike">
              <a:latin typeface="Arial"/>
            </a:endParaRPr>
          </a:p>
          <a:p>
            <a:pPr marL="257040" indent="-256680">
              <a:lnSpc>
                <a:spcPct val="100000"/>
              </a:lnSpc>
              <a:buClr>
                <a:srgbClr val="1f3f7d"/>
              </a:buClr>
              <a:buFont typeface="StarSymbol"/>
              <a:buChar char="-"/>
            </a:pPr>
            <a:r>
              <a:rPr b="0" lang="es-CO" sz="1200" spc="-1" strike="noStrike">
                <a:solidFill>
                  <a:srgbClr val="1f3f7d"/>
                </a:solidFill>
                <a:latin typeface="Work Sans"/>
              </a:rPr>
              <a:t>IVC</a:t>
            </a:r>
            <a:endParaRPr b="0" lang="es-CO" sz="1200" spc="-1" strike="noStrike">
              <a:latin typeface="Arial"/>
            </a:endParaRPr>
          </a:p>
        </p:txBody>
      </p:sp>
      <p:sp>
        <p:nvSpPr>
          <p:cNvPr id="508" name="CustomShape 24"/>
          <p:cNvSpPr/>
          <p:nvPr/>
        </p:nvSpPr>
        <p:spPr>
          <a:xfrm>
            <a:off x="6604920" y="1730520"/>
            <a:ext cx="2048400" cy="63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1f3f7d"/>
              </a:buClr>
              <a:buFont typeface="StarSymbol"/>
              <a:buChar char="-"/>
            </a:pPr>
            <a:r>
              <a:rPr b="0" lang="es-CO" sz="1200" spc="-1" strike="noStrike">
                <a:solidFill>
                  <a:srgbClr val="1f3f7d"/>
                </a:solidFill>
                <a:latin typeface="Work Sans"/>
              </a:rPr>
              <a:t>Estudios e Investigación</a:t>
            </a:r>
            <a:endParaRPr b="0" lang="es-CO" sz="12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3f7d"/>
              </a:buClr>
              <a:buFont typeface="StarSymbol"/>
              <a:buChar char="-"/>
            </a:pPr>
            <a:r>
              <a:rPr b="0" lang="es-CO" sz="1200" spc="-1" strike="noStrike">
                <a:solidFill>
                  <a:srgbClr val="1f3f7d"/>
                </a:solidFill>
                <a:latin typeface="Work Sans"/>
              </a:rPr>
              <a:t>Otros usos</a:t>
            </a:r>
            <a:endParaRPr b="0" lang="es-CO" sz="1200" spc="-1" strike="noStrike">
              <a:latin typeface="Arial"/>
            </a:endParaRPr>
          </a:p>
        </p:txBody>
      </p:sp>
      <p:sp>
        <p:nvSpPr>
          <p:cNvPr id="509" name="CustomShape 25"/>
          <p:cNvSpPr/>
          <p:nvPr/>
        </p:nvSpPr>
        <p:spPr>
          <a:xfrm>
            <a:off x="457200" y="4219200"/>
            <a:ext cx="14065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s-CO" sz="1200" spc="-1" strike="noStrike">
                <a:solidFill>
                  <a:srgbClr val="1f3f7d"/>
                </a:solidFill>
                <a:latin typeface="Work Sans"/>
              </a:rPr>
              <a:t>Regímenes Esp. y de Excepción</a:t>
            </a:r>
            <a:endParaRPr b="0" lang="es-CO" sz="1200" spc="-1" strike="noStrike">
              <a:latin typeface="Arial"/>
            </a:endParaRPr>
          </a:p>
        </p:txBody>
      </p:sp>
      <p:sp>
        <p:nvSpPr>
          <p:cNvPr id="510" name="CustomShape 26"/>
          <p:cNvSpPr/>
          <p:nvPr/>
        </p:nvSpPr>
        <p:spPr>
          <a:xfrm>
            <a:off x="1864080" y="1246680"/>
            <a:ext cx="2498040" cy="3768120"/>
          </a:xfrm>
          <a:prstGeom prst="roundRect">
            <a:avLst>
              <a:gd name="adj" fmla="val 16667"/>
            </a:avLst>
          </a:prstGeom>
          <a:noFill/>
          <a:ln w="19080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1" name="Imagen 77" descr=""/>
          <p:cNvPicPr/>
          <p:nvPr/>
        </p:nvPicPr>
        <p:blipFill>
          <a:blip r:embed="rId1"/>
          <a:stretch/>
        </p:blipFill>
        <p:spPr>
          <a:xfrm>
            <a:off x="2972520" y="267660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12" name="Imagen 79" descr=""/>
          <p:cNvPicPr/>
          <p:nvPr/>
        </p:nvPicPr>
        <p:blipFill>
          <a:blip r:embed="rId2"/>
          <a:stretch/>
        </p:blipFill>
        <p:spPr>
          <a:xfrm>
            <a:off x="2972520" y="307512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13" name="Imagen 80" descr=""/>
          <p:cNvPicPr/>
          <p:nvPr/>
        </p:nvPicPr>
        <p:blipFill>
          <a:blip r:embed="rId3"/>
          <a:stretch/>
        </p:blipFill>
        <p:spPr>
          <a:xfrm>
            <a:off x="2972520" y="434412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14" name="Imagen 90" descr=""/>
          <p:cNvPicPr/>
          <p:nvPr/>
        </p:nvPicPr>
        <p:blipFill>
          <a:blip r:embed="rId4"/>
          <a:stretch/>
        </p:blipFill>
        <p:spPr>
          <a:xfrm>
            <a:off x="5299920" y="267552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15" name="Imagen 93" descr=""/>
          <p:cNvPicPr/>
          <p:nvPr/>
        </p:nvPicPr>
        <p:blipFill>
          <a:blip r:embed="rId5"/>
          <a:stretch/>
        </p:blipFill>
        <p:spPr>
          <a:xfrm>
            <a:off x="5299920" y="307764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16" name="Imagen 94" descr=""/>
          <p:cNvPicPr/>
          <p:nvPr/>
        </p:nvPicPr>
        <p:blipFill>
          <a:blip r:embed="rId6"/>
          <a:stretch/>
        </p:blipFill>
        <p:spPr>
          <a:xfrm>
            <a:off x="5299920" y="348768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17" name="Imagen 95" descr=""/>
          <p:cNvPicPr/>
          <p:nvPr/>
        </p:nvPicPr>
        <p:blipFill>
          <a:blip r:embed="rId7"/>
          <a:stretch/>
        </p:blipFill>
        <p:spPr>
          <a:xfrm>
            <a:off x="5292000" y="434412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18" name="Imagen 96" descr=""/>
          <p:cNvPicPr/>
          <p:nvPr/>
        </p:nvPicPr>
        <p:blipFill>
          <a:blip r:embed="rId8"/>
          <a:stretch/>
        </p:blipFill>
        <p:spPr>
          <a:xfrm>
            <a:off x="5296320" y="390492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19" name="Imagen 97" descr=""/>
          <p:cNvPicPr/>
          <p:nvPr/>
        </p:nvPicPr>
        <p:blipFill>
          <a:blip r:embed="rId9"/>
          <a:stretch/>
        </p:blipFill>
        <p:spPr>
          <a:xfrm>
            <a:off x="7454880" y="267552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20" name="Imagen 134" descr=""/>
          <p:cNvPicPr/>
          <p:nvPr/>
        </p:nvPicPr>
        <p:blipFill>
          <a:blip r:embed="rId10"/>
          <a:stretch/>
        </p:blipFill>
        <p:spPr>
          <a:xfrm>
            <a:off x="7454880" y="306684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21" name="Imagen 135" descr=""/>
          <p:cNvPicPr/>
          <p:nvPr/>
        </p:nvPicPr>
        <p:blipFill>
          <a:blip r:embed="rId11"/>
          <a:stretch/>
        </p:blipFill>
        <p:spPr>
          <a:xfrm>
            <a:off x="7454880" y="348768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22" name="Imagen 136" descr=""/>
          <p:cNvPicPr/>
          <p:nvPr/>
        </p:nvPicPr>
        <p:blipFill>
          <a:blip r:embed="rId12"/>
          <a:stretch/>
        </p:blipFill>
        <p:spPr>
          <a:xfrm>
            <a:off x="7454880" y="433188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23" name="Imagen 137" descr=""/>
          <p:cNvPicPr/>
          <p:nvPr/>
        </p:nvPicPr>
        <p:blipFill>
          <a:blip r:embed="rId13"/>
          <a:stretch/>
        </p:blipFill>
        <p:spPr>
          <a:xfrm>
            <a:off x="7454880" y="390024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24" name="Imagen 138" descr=""/>
          <p:cNvPicPr/>
          <p:nvPr/>
        </p:nvPicPr>
        <p:blipFill>
          <a:blip r:embed="rId14"/>
          <a:stretch/>
        </p:blipFill>
        <p:spPr>
          <a:xfrm>
            <a:off x="7454880" y="4791600"/>
            <a:ext cx="228240" cy="223200"/>
          </a:xfrm>
          <a:prstGeom prst="rect">
            <a:avLst/>
          </a:prstGeom>
          <a:ln>
            <a:noFill/>
          </a:ln>
        </p:spPr>
      </p:pic>
      <p:pic>
        <p:nvPicPr>
          <p:cNvPr id="525" name="Imagen 43" descr=""/>
          <p:cNvPicPr/>
          <p:nvPr/>
        </p:nvPicPr>
        <p:blipFill>
          <a:blip r:embed="rId15"/>
          <a:stretch/>
        </p:blipFill>
        <p:spPr>
          <a:xfrm>
            <a:off x="8449920" y="472320"/>
            <a:ext cx="407160" cy="407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CustomShape 1"/>
          <p:cNvSpPr/>
          <p:nvPr/>
        </p:nvSpPr>
        <p:spPr>
          <a:xfrm>
            <a:off x="725040" y="2407320"/>
            <a:ext cx="2425680" cy="1438920"/>
          </a:xfrm>
          <a:prstGeom prst="irregularSeal2">
            <a:avLst/>
          </a:prstGeom>
          <a:ln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CO" sz="1200" spc="-1" strike="noStrike">
                <a:solidFill>
                  <a:srgbClr val="dceafb"/>
                </a:solidFill>
                <a:latin typeface="Arial"/>
                <a:ea typeface="Arial"/>
              </a:rPr>
              <a:t>Historia Clínica Institucional </a:t>
            </a:r>
            <a:endParaRPr b="0" lang="es-CO" sz="1200" spc="-1" strike="noStrike">
              <a:latin typeface="Arial"/>
            </a:endParaRPr>
          </a:p>
        </p:txBody>
      </p:sp>
      <p:sp>
        <p:nvSpPr>
          <p:cNvPr id="527" name="TextShape 2"/>
          <p:cNvSpPr txBox="1"/>
          <p:nvPr/>
        </p:nvSpPr>
        <p:spPr>
          <a:xfrm>
            <a:off x="894600" y="649800"/>
            <a:ext cx="5885280" cy="482400"/>
          </a:xfrm>
          <a:prstGeom prst="rect">
            <a:avLst/>
          </a:prstGeom>
          <a:noFill/>
          <a:ln w="12600">
            <a:noFill/>
          </a:ln>
        </p:spPr>
        <p:txBody>
          <a:bodyPr lIns="34200" rIns="34200" tIns="34200" bIns="34200" anchor="ctr"/>
          <a:p>
            <a:pPr>
              <a:lnSpc>
                <a:spcPct val="100000"/>
              </a:lnSpc>
            </a:pPr>
            <a:r>
              <a:rPr b="0" lang="es-CO" sz="30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Supuestos Básicos</a:t>
            </a:r>
            <a:endParaRPr b="0" lang="es-CO" sz="3000" spc="-1" strike="noStrike">
              <a:solidFill>
                <a:srgbClr val="073763"/>
              </a:solidFill>
              <a:latin typeface="Arial"/>
            </a:endParaRPr>
          </a:p>
        </p:txBody>
      </p:sp>
      <p:sp>
        <p:nvSpPr>
          <p:cNvPr id="528" name="CustomShape 3"/>
          <p:cNvSpPr/>
          <p:nvPr/>
        </p:nvSpPr>
        <p:spPr>
          <a:xfrm>
            <a:off x="3320640" y="1655280"/>
            <a:ext cx="5211000" cy="523800"/>
          </a:xfrm>
          <a:prstGeom prst="roundRect">
            <a:avLst>
              <a:gd name="adj" fmla="val 16667"/>
            </a:avLst>
          </a:prstGeom>
          <a:solidFill>
            <a:srgbClr val="f52e63"/>
          </a:solidFill>
          <a:ln>
            <a:solidFill>
              <a:schemeClr val="lt2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67320" rIns="41760" tIns="67320" bIns="67320" anchor="ctr"/>
          <a:p>
            <a:pPr>
              <a:lnSpc>
                <a:spcPct val="90000"/>
              </a:lnSpc>
              <a:spcAft>
                <a:spcPts val="386"/>
              </a:spcAft>
            </a:pPr>
            <a:r>
              <a:rPr b="0" lang="es-CO" sz="1100" spc="-1" strike="noStrike">
                <a:solidFill>
                  <a:srgbClr val="dceafb"/>
                </a:solidFill>
                <a:latin typeface="Arial"/>
                <a:ea typeface="Arial"/>
              </a:rPr>
              <a:t>La IPS deben tener historia clínica, automatizada o no </a:t>
            </a:r>
            <a:endParaRPr b="0" lang="es-CO" sz="1100" spc="-1" strike="noStrike">
              <a:latin typeface="Arial"/>
            </a:endParaRPr>
          </a:p>
        </p:txBody>
      </p:sp>
      <p:sp>
        <p:nvSpPr>
          <p:cNvPr id="529" name="CustomShape 4"/>
          <p:cNvSpPr/>
          <p:nvPr/>
        </p:nvSpPr>
        <p:spPr>
          <a:xfrm>
            <a:off x="3320640" y="2260080"/>
            <a:ext cx="5211000" cy="5238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lt2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67320" rIns="41760" tIns="67320" bIns="67320" anchor="ctr"/>
          <a:p>
            <a:pPr>
              <a:lnSpc>
                <a:spcPct val="90000"/>
              </a:lnSpc>
              <a:spcAft>
                <a:spcPts val="386"/>
              </a:spcAft>
            </a:pPr>
            <a:r>
              <a:rPr b="0" lang="es-CO" sz="1100" spc="-1" strike="noStrike">
                <a:solidFill>
                  <a:srgbClr val="dceafb"/>
                </a:solidFill>
                <a:latin typeface="Arial"/>
                <a:ea typeface="Arial"/>
              </a:rPr>
              <a:t>La historia clínica es única en la institución y permite la trazabilidad de la atención al paciente</a:t>
            </a:r>
            <a:endParaRPr b="0" lang="es-CO" sz="1100" spc="-1" strike="noStrike">
              <a:latin typeface="Arial"/>
            </a:endParaRPr>
          </a:p>
        </p:txBody>
      </p:sp>
      <p:sp>
        <p:nvSpPr>
          <p:cNvPr id="530" name="CustomShape 5"/>
          <p:cNvSpPr/>
          <p:nvPr/>
        </p:nvSpPr>
        <p:spPr>
          <a:xfrm>
            <a:off x="3320640" y="2864880"/>
            <a:ext cx="5211000" cy="523800"/>
          </a:xfrm>
          <a:prstGeom prst="roundRect">
            <a:avLst>
              <a:gd name="adj" fmla="val 16667"/>
            </a:avLst>
          </a:prstGeom>
          <a:solidFill>
            <a:srgbClr val="f52e63"/>
          </a:solidFill>
          <a:ln>
            <a:solidFill>
              <a:schemeClr val="lt2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67320" rIns="41760" tIns="67320" bIns="67320" anchor="ctr"/>
          <a:p>
            <a:pPr>
              <a:lnSpc>
                <a:spcPct val="90000"/>
              </a:lnSpc>
              <a:spcAft>
                <a:spcPts val="386"/>
              </a:spcAft>
            </a:pPr>
            <a:r>
              <a:rPr b="0" lang="es-CO" sz="1100" spc="-1" strike="noStrike">
                <a:solidFill>
                  <a:srgbClr val="dceafb"/>
                </a:solidFill>
                <a:latin typeface="Arial"/>
                <a:ea typeface="Arial"/>
              </a:rPr>
              <a:t>La historia clínica institucional es diferente a los datos que se pueden compartir  </a:t>
            </a:r>
            <a:endParaRPr b="0" lang="es-CO" sz="1100" spc="-1" strike="noStrike">
              <a:latin typeface="Arial"/>
            </a:endParaRPr>
          </a:p>
        </p:txBody>
      </p:sp>
      <p:sp>
        <p:nvSpPr>
          <p:cNvPr id="531" name="CustomShape 6"/>
          <p:cNvSpPr/>
          <p:nvPr/>
        </p:nvSpPr>
        <p:spPr>
          <a:xfrm>
            <a:off x="3320640" y="3469680"/>
            <a:ext cx="5211000" cy="5238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lt2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67320" rIns="41760" tIns="67320" bIns="67320" anchor="ctr"/>
          <a:p>
            <a:pPr>
              <a:lnSpc>
                <a:spcPct val="90000"/>
              </a:lnSpc>
              <a:spcAft>
                <a:spcPts val="386"/>
              </a:spcAft>
            </a:pPr>
            <a:r>
              <a:rPr b="0" lang="es-CO" sz="1100" spc="-1" strike="noStrike">
                <a:solidFill>
                  <a:srgbClr val="dceafb"/>
                </a:solidFill>
                <a:latin typeface="Arial"/>
                <a:ea typeface="Arial"/>
              </a:rPr>
              <a:t>El conjunto de datos que se defina debe permitir interoperar datos clínicos y administrativos</a:t>
            </a:r>
            <a:endParaRPr b="0" lang="es-CO" sz="1100" spc="-1" strike="noStrike">
              <a:latin typeface="Arial"/>
            </a:endParaRPr>
          </a:p>
        </p:txBody>
      </p:sp>
      <p:sp>
        <p:nvSpPr>
          <p:cNvPr id="532" name="CustomShape 7"/>
          <p:cNvSpPr/>
          <p:nvPr/>
        </p:nvSpPr>
        <p:spPr>
          <a:xfrm>
            <a:off x="3320640" y="4074480"/>
            <a:ext cx="5211000" cy="523800"/>
          </a:xfrm>
          <a:prstGeom prst="roundRect">
            <a:avLst>
              <a:gd name="adj" fmla="val 16667"/>
            </a:avLst>
          </a:prstGeom>
          <a:solidFill>
            <a:srgbClr val="f52e63"/>
          </a:solidFill>
          <a:ln>
            <a:solidFill>
              <a:schemeClr val="lt2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67320" rIns="41760" tIns="67320" bIns="67320" anchor="ctr"/>
          <a:p>
            <a:pPr>
              <a:lnSpc>
                <a:spcPct val="90000"/>
              </a:lnSpc>
              <a:spcAft>
                <a:spcPts val="386"/>
              </a:spcAft>
            </a:pPr>
            <a:r>
              <a:rPr b="0" lang="es-CO" sz="1100" spc="-1" strike="noStrike">
                <a:solidFill>
                  <a:srgbClr val="dceafb"/>
                </a:solidFill>
                <a:latin typeface="Arial"/>
                <a:ea typeface="Arial"/>
              </a:rPr>
              <a:t>El conjunto de datos se genera a partir de los procesos de gestión de la historia clínica institucional</a:t>
            </a:r>
            <a:endParaRPr b="0" lang="es-CO" sz="11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TextShape 1"/>
          <p:cNvSpPr txBox="1"/>
          <p:nvPr/>
        </p:nvSpPr>
        <p:spPr>
          <a:xfrm>
            <a:off x="1725840" y="1523880"/>
            <a:ext cx="5757840" cy="2725920"/>
          </a:xfrm>
          <a:prstGeom prst="rect">
            <a:avLst/>
          </a:prstGeom>
          <a:noFill/>
          <a:ln w="12600">
            <a:noFill/>
          </a:ln>
        </p:spPr>
        <p:txBody>
          <a:bodyPr lIns="34200" rIns="34200" tIns="34200" bIns="34200" anchor="ctr">
            <a:normAutofit/>
          </a:bodyPr>
          <a:p>
            <a:pPr algn="ctr">
              <a:lnSpc>
                <a:spcPct val="100000"/>
              </a:lnSpc>
            </a:pPr>
            <a:r>
              <a:rPr b="0" lang="es-CO" sz="30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Conjunto de datos relevantes y documentos de la historia clínica</a:t>
            </a:r>
            <a:br/>
            <a:r>
              <a:rPr b="0" lang="es-CO" sz="30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que den cuenta de la situación de salud de la persona y del proceso de atención en salud, contribuyendo a la continuidad y a la seguridad de la atención.</a:t>
            </a:r>
            <a:endParaRPr b="0" lang="es-CO" sz="3000" spc="-1" strike="noStrike">
              <a:solidFill>
                <a:srgbClr val="073763"/>
              </a:solidFill>
              <a:latin typeface="Arial"/>
            </a:endParaRPr>
          </a:p>
        </p:txBody>
      </p:sp>
      <p:sp>
        <p:nvSpPr>
          <p:cNvPr id="534" name="CustomShape 2"/>
          <p:cNvSpPr/>
          <p:nvPr/>
        </p:nvSpPr>
        <p:spPr>
          <a:xfrm>
            <a:off x="602280" y="462960"/>
            <a:ext cx="7846920" cy="64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34200" rIns="34200" tIns="34200" bIns="34200" anchor="ctr">
            <a:normAutofit/>
          </a:bodyPr>
          <a:p>
            <a:pPr>
              <a:lnSpc>
                <a:spcPct val="100000"/>
              </a:lnSpc>
            </a:pPr>
            <a:r>
              <a:rPr b="0" lang="es-CO" sz="30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Enfoque</a:t>
            </a:r>
            <a:endParaRPr b="0" lang="es-CO" sz="3000" spc="-1" strike="noStrike"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5" name="Imagen 5" descr=""/>
          <p:cNvPicPr/>
          <p:nvPr/>
        </p:nvPicPr>
        <p:blipFill>
          <a:blip r:embed="rId1"/>
          <a:srcRect l="0" t="5452" r="0" b="3985"/>
          <a:stretch/>
        </p:blipFill>
        <p:spPr>
          <a:xfrm>
            <a:off x="2263680" y="1594440"/>
            <a:ext cx="4819320" cy="2862000"/>
          </a:xfrm>
          <a:prstGeom prst="rect">
            <a:avLst/>
          </a:prstGeom>
          <a:ln>
            <a:noFill/>
          </a:ln>
        </p:spPr>
      </p:pic>
      <p:sp>
        <p:nvSpPr>
          <p:cNvPr id="536" name="CustomShape 1"/>
          <p:cNvSpPr/>
          <p:nvPr/>
        </p:nvSpPr>
        <p:spPr>
          <a:xfrm>
            <a:off x="1280160" y="1716120"/>
            <a:ext cx="971640" cy="701640"/>
          </a:xfrm>
          <a:prstGeom prst="wedgeRoundRectCallout">
            <a:avLst>
              <a:gd name="adj1" fmla="val 86845"/>
              <a:gd name="adj2" fmla="val 106200"/>
              <a:gd name="adj3" fmla="val 16667"/>
            </a:avLst>
          </a:prstGeom>
          <a:solidFill>
            <a:srgbClr val="f52e6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CO" sz="830" spc="-1" strike="noStrike">
                <a:solidFill>
                  <a:srgbClr val="073763"/>
                </a:solidFill>
                <a:latin typeface="Arial"/>
                <a:ea typeface="Arial"/>
              </a:rPr>
              <a:t>¿Quien es la persona? </a:t>
            </a:r>
            <a:endParaRPr b="0" lang="es-CO" sz="830" spc="-1" strike="noStrike">
              <a:latin typeface="Arial"/>
            </a:endParaRPr>
          </a:p>
        </p:txBody>
      </p:sp>
      <p:sp>
        <p:nvSpPr>
          <p:cNvPr id="537" name="CustomShape 2"/>
          <p:cNvSpPr/>
          <p:nvPr/>
        </p:nvSpPr>
        <p:spPr>
          <a:xfrm>
            <a:off x="980640" y="3592800"/>
            <a:ext cx="1322640" cy="701640"/>
          </a:xfrm>
          <a:prstGeom prst="wedgeRoundRectCallout">
            <a:avLst>
              <a:gd name="adj1" fmla="val 60854"/>
              <a:gd name="adj2" fmla="val -116154"/>
              <a:gd name="adj3" fmla="val 16667"/>
            </a:avLst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CO" sz="830" spc="-1" strike="noStrike">
                <a:solidFill>
                  <a:srgbClr val="073763"/>
                </a:solidFill>
                <a:latin typeface="Arial"/>
                <a:ea typeface="Arial"/>
              </a:rPr>
              <a:t>¿Qué Institución y cuando se realiza el procedimiento?</a:t>
            </a:r>
            <a:endParaRPr b="0" lang="es-CO" sz="830" spc="-1" strike="noStrike">
              <a:latin typeface="Arial"/>
            </a:endParaRPr>
          </a:p>
        </p:txBody>
      </p:sp>
      <p:sp>
        <p:nvSpPr>
          <p:cNvPr id="538" name="CustomShape 3"/>
          <p:cNvSpPr/>
          <p:nvPr/>
        </p:nvSpPr>
        <p:spPr>
          <a:xfrm>
            <a:off x="3165840" y="1389960"/>
            <a:ext cx="1109520" cy="701640"/>
          </a:xfrm>
          <a:prstGeom prst="wedgeRoundRectCallout">
            <a:avLst>
              <a:gd name="adj1" fmla="val 2373"/>
              <a:gd name="adj2" fmla="val 138332"/>
              <a:gd name="adj3" fmla="val 16667"/>
            </a:avLst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CO" sz="830" spc="-1" strike="noStrike">
                <a:solidFill>
                  <a:srgbClr val="073763"/>
                </a:solidFill>
                <a:latin typeface="Arial"/>
                <a:ea typeface="Arial"/>
              </a:rPr>
              <a:t>¿Qué procedimiento o servicio de salud  se realiza?</a:t>
            </a:r>
            <a:endParaRPr b="0" lang="es-CO" sz="830" spc="-1" strike="noStrike">
              <a:latin typeface="Arial"/>
            </a:endParaRPr>
          </a:p>
        </p:txBody>
      </p:sp>
      <p:sp>
        <p:nvSpPr>
          <p:cNvPr id="539" name="CustomShape 4"/>
          <p:cNvSpPr/>
          <p:nvPr/>
        </p:nvSpPr>
        <p:spPr>
          <a:xfrm>
            <a:off x="3386160" y="3700800"/>
            <a:ext cx="1237320" cy="701640"/>
          </a:xfrm>
          <a:prstGeom prst="wedgeRoundRectCallout">
            <a:avLst>
              <a:gd name="adj1" fmla="val 35301"/>
              <a:gd name="adj2" fmla="val -115028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CO" sz="830" spc="-1" strike="noStrike">
                <a:solidFill>
                  <a:srgbClr val="073763"/>
                </a:solidFill>
                <a:latin typeface="Arial"/>
                <a:ea typeface="Arial"/>
              </a:rPr>
              <a:t>¿Cuál es la causa y  finalidad  que motivan el procedimiento?</a:t>
            </a:r>
            <a:endParaRPr b="0" lang="es-CO" sz="830" spc="-1" strike="noStrike">
              <a:latin typeface="Arial"/>
            </a:endParaRPr>
          </a:p>
        </p:txBody>
      </p:sp>
      <p:sp>
        <p:nvSpPr>
          <p:cNvPr id="540" name="CustomShape 5"/>
          <p:cNvSpPr/>
          <p:nvPr/>
        </p:nvSpPr>
        <p:spPr>
          <a:xfrm>
            <a:off x="5845320" y="3700800"/>
            <a:ext cx="1237320" cy="701640"/>
          </a:xfrm>
          <a:prstGeom prst="wedgeRoundRectCallout">
            <a:avLst>
              <a:gd name="adj1" fmla="val -107161"/>
              <a:gd name="adj2" fmla="val -116154"/>
              <a:gd name="adj3" fmla="val 16667"/>
            </a:avLst>
          </a:prstGeom>
          <a:solidFill>
            <a:srgbClr val="f52e6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CO" sz="830" spc="-1" strike="noStrike">
                <a:solidFill>
                  <a:srgbClr val="073763"/>
                </a:solidFill>
                <a:latin typeface="Arial"/>
                <a:ea typeface="Arial"/>
              </a:rPr>
              <a:t>¿Qué profesional de salud realiza el procedimiento?</a:t>
            </a:r>
            <a:endParaRPr b="0" lang="es-CO" sz="830" spc="-1" strike="noStrike">
              <a:latin typeface="Arial"/>
            </a:endParaRPr>
          </a:p>
        </p:txBody>
      </p:sp>
      <p:sp>
        <p:nvSpPr>
          <p:cNvPr id="541" name="CustomShape 6"/>
          <p:cNvSpPr/>
          <p:nvPr/>
        </p:nvSpPr>
        <p:spPr>
          <a:xfrm>
            <a:off x="5626800" y="1810440"/>
            <a:ext cx="1212840" cy="701640"/>
          </a:xfrm>
          <a:prstGeom prst="wedgeRoundRectCallout">
            <a:avLst>
              <a:gd name="adj1" fmla="val -56107"/>
              <a:gd name="adj2" fmla="val 9077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CO" sz="830" spc="-1" strike="noStrike">
                <a:solidFill>
                  <a:srgbClr val="073763"/>
                </a:solidFill>
                <a:latin typeface="Arial"/>
                <a:ea typeface="Arial"/>
              </a:rPr>
              <a:t>¿Cuál es el resultado de un procedimiento específico?</a:t>
            </a:r>
            <a:endParaRPr b="0" lang="es-CO" sz="830" spc="-1" strike="noStrike">
              <a:latin typeface="Arial"/>
            </a:endParaRPr>
          </a:p>
        </p:txBody>
      </p:sp>
      <p:sp>
        <p:nvSpPr>
          <p:cNvPr id="542" name="CustomShape 7"/>
          <p:cNvSpPr/>
          <p:nvPr/>
        </p:nvSpPr>
        <p:spPr>
          <a:xfrm>
            <a:off x="585360" y="541800"/>
            <a:ext cx="7846920" cy="643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34200" rIns="34200" tIns="34200" bIns="34200" anchor="ctr">
            <a:normAutofit/>
          </a:bodyPr>
          <a:p>
            <a:pPr>
              <a:lnSpc>
                <a:spcPct val="100000"/>
              </a:lnSpc>
            </a:pPr>
            <a:r>
              <a:rPr b="0" lang="es-CO" sz="3200" spc="-1" strike="noStrike">
                <a:solidFill>
                  <a:srgbClr val="0066cd"/>
                </a:solidFill>
                <a:latin typeface="Work Sans Light"/>
                <a:ea typeface="Work Sans Light"/>
              </a:rPr>
              <a:t>Preguntas estratégicas de base para definir propuesta inicial de elementos de datos</a:t>
            </a:r>
            <a:endParaRPr b="0" lang="es-CO" sz="32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</TotalTime>
  <Application>LibreOffice/5.4.6.2$Windows_X86_64 LibreOffice_project/4014ce260a04f1026ba855d3b8d91541c224eab8</Application>
  <Words>1833</Words>
  <Paragraphs>363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Sandra Eugenia Gallegos Mejia</dc:creator>
  <dc:description/>
  <dc:language>es-CO</dc:language>
  <cp:lastModifiedBy/>
  <dcterms:modified xsi:type="dcterms:W3CDTF">2020-06-08T18:41:50Z</dcterms:modified>
  <cp:revision>120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13</vt:i4>
  </property>
  <property fmtid="{D5CDD505-2E9C-101B-9397-08002B2CF9AE}" pid="8" name="PresentationFormat">
    <vt:lpwstr>Presentación en pantalla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31</vt:i4>
  </property>
</Properties>
</file>