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9.png" ContentType="image/png"/>
  <Override PartName="/ppt/media/image31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wmf" ContentType="image/x-wmf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2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2000" spc="-1" strike="noStrike">
                <a:latin typeface="Arial"/>
              </a:rPr>
              <a:t>Pulse para editar el formato de las notas</a:t>
            </a:r>
            <a:endParaRPr b="0" lang="es-CO" sz="20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1400" spc="-1" strike="noStrike">
                <a:latin typeface="Times New Roman"/>
              </a:rPr>
              <a:t>&lt;cabecera&gt;</a:t>
            </a:r>
            <a:endParaRPr b="0" lang="es-CO" sz="1400" spc="-1" strike="noStrike">
              <a:latin typeface="Times New Roman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CO" sz="1400" spc="-1" strike="noStrike">
                <a:latin typeface="Times New Roman"/>
              </a:rPr>
              <a:t>&lt;fecha/hora&gt;</a:t>
            </a:r>
            <a:endParaRPr b="0" lang="es-CO" sz="1400" spc="-1" strike="noStrike">
              <a:latin typeface="Times New Roman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CO" sz="1400" spc="-1" strike="noStrike">
                <a:latin typeface="Times New Roman"/>
              </a:rPr>
              <a:t>&lt;pie de página&gt;</a:t>
            </a:r>
            <a:endParaRPr b="0" lang="es-CO" sz="1400" spc="-1" strike="noStrike">
              <a:latin typeface="Times New Roman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EB0F413-5F18-4FE2-B60A-4337A2827A27}" type="slidenum">
              <a:rPr b="0" lang="es-CO" sz="1400" spc="-1" strike="noStrike">
                <a:latin typeface="Times New Roman"/>
              </a:rPr>
              <a:t>&lt;número&gt;</a:t>
            </a:fld>
            <a:endParaRPr b="0" lang="es-CO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5144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100" spc="-1" strike="noStrike">
                <a:latin typeface="Arial"/>
              </a:rPr>
              <a:t>Calidad, que abarca</a:t>
            </a:r>
            <a:endParaRPr b="0" lang="es-CO" sz="1100" spc="-1" strike="noStrike">
              <a:latin typeface="Arial"/>
            </a:endParaRPr>
          </a:p>
          <a:p>
            <a:pPr marL="5144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100" spc="-1" strike="noStrike">
                <a:latin typeface="Arial"/>
              </a:rPr>
              <a:t>Las TICs como habilitadoras</a:t>
            </a:r>
            <a:endParaRPr b="0" lang="es-CO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100" spc="-1" strike="noStrike">
              <a:latin typeface="Arial"/>
            </a:endParaRPr>
          </a:p>
          <a:p>
            <a:pPr marL="5144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100" spc="-1" strike="noStrike">
                <a:latin typeface="Arial"/>
              </a:rPr>
              <a:t>Hoy dos temas:</a:t>
            </a:r>
            <a:endParaRPr b="0" lang="es-CO" sz="1100" spc="-1" strike="noStrike">
              <a:latin typeface="Arial"/>
            </a:endParaRPr>
          </a:p>
          <a:p>
            <a:pPr lvl="1" marL="9716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100" spc="-1" strike="noStrike">
                <a:latin typeface="Arial"/>
              </a:rPr>
              <a:t>Telesalud require de estándares – Proyecto IHC</a:t>
            </a:r>
            <a:endParaRPr b="0" lang="es-CO" sz="1100" spc="-1" strike="noStrike">
              <a:latin typeface="Arial"/>
            </a:endParaRPr>
          </a:p>
          <a:p>
            <a:pPr lvl="1" marL="9716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100" spc="-1" strike="noStrike">
                <a:latin typeface="Arial"/>
              </a:rPr>
              <a:t>Telesalud require marco jurídico claro </a:t>
            </a:r>
            <a:endParaRPr b="0" lang="es-CO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100" spc="-1" strike="noStrike">
              <a:latin typeface="Arial"/>
            </a:endParaRPr>
          </a:p>
          <a:p>
            <a:pPr marL="5144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100" spc="-1" strike="noStrike">
                <a:latin typeface="Arial"/>
              </a:rPr>
              <a:t>Mención a experiencias exitosas en Colombia </a:t>
            </a:r>
            <a:endParaRPr b="0" lang="es-CO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170760" y="2735280"/>
            <a:ext cx="914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639480" y="225756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63948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170760" y="2735280"/>
            <a:ext cx="44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48000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789240" y="225756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78924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648000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6170760" y="2735280"/>
            <a:ext cx="2941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ubTitle"/>
          </p:nvPr>
        </p:nvSpPr>
        <p:spPr>
          <a:xfrm>
            <a:off x="6170760" y="1347120"/>
            <a:ext cx="914040" cy="27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2f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8336520" y="33120"/>
            <a:ext cx="548280" cy="284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6482880" y="0"/>
            <a:ext cx="2665800" cy="514332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1098360" y="4856040"/>
            <a:ext cx="4292640" cy="273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CO" sz="600" spc="-1" strike="noStrike">
                <a:solidFill>
                  <a:srgbClr val="ffffff"/>
                </a:solidFill>
                <a:latin typeface="Work Sans"/>
                <a:ea typeface="Work Sans"/>
              </a:rPr>
              <a:t>Esta presentación es propiedad intelectual controlada y producida por la Presidencia de la República.</a:t>
            </a:r>
            <a:endParaRPr b="0" lang="es-CO" sz="600" spc="-1" strike="noStrike">
              <a:latin typeface="Arial"/>
            </a:endParaRPr>
          </a:p>
        </p:txBody>
      </p:sp>
      <p:pic>
        <p:nvPicPr>
          <p:cNvPr id="3" name="Imagen 6" descr=""/>
          <p:cNvPicPr/>
          <p:nvPr/>
        </p:nvPicPr>
        <p:blipFill>
          <a:blip r:embed="rId2"/>
          <a:stretch/>
        </p:blipFill>
        <p:spPr>
          <a:xfrm>
            <a:off x="3735360" y="2113200"/>
            <a:ext cx="4230360" cy="916920"/>
          </a:xfrm>
          <a:prstGeom prst="rect">
            <a:avLst/>
          </a:prstGeom>
          <a:ln w="12600">
            <a:noFill/>
          </a:ln>
        </p:spPr>
      </p:pic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590680" y="109080"/>
            <a:ext cx="294120" cy="28404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9978B5D5-CCC3-4CAA-BB40-450430AD2CAC}" type="slidenum">
              <a:rPr b="0" lang="es-CO" sz="700" spc="-1" strike="noStrike">
                <a:solidFill>
                  <a:srgbClr val="0054bc"/>
                </a:solidFill>
                <a:latin typeface="Work Sans"/>
                <a:ea typeface="Work Sans"/>
              </a:rPr>
              <a:t>&lt;número&gt;</a:t>
            </a:fld>
            <a:endParaRPr b="0" lang="es-CO" sz="700" spc="-1" strike="noStrike">
              <a:latin typeface="Times New Roman"/>
            </a:endParaRPr>
          </a:p>
        </p:txBody>
      </p:sp>
      <p:sp>
        <p:nvSpPr>
          <p:cNvPr id="5" name="CustomShape 5"/>
          <p:cNvSpPr/>
          <p:nvPr/>
        </p:nvSpPr>
        <p:spPr>
          <a:xfrm>
            <a:off x="8336520" y="33120"/>
            <a:ext cx="548280" cy="284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6"/>
          <p:cNvSpPr/>
          <p:nvPr/>
        </p:nvSpPr>
        <p:spPr>
          <a:xfrm>
            <a:off x="6482880" y="0"/>
            <a:ext cx="2665800" cy="514332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Imagen 1" descr=""/>
          <p:cNvPicPr/>
          <p:nvPr/>
        </p:nvPicPr>
        <p:blipFill>
          <a:blip r:embed="rId3"/>
          <a:stretch/>
        </p:blipFill>
        <p:spPr>
          <a:xfrm>
            <a:off x="3735360" y="2113200"/>
            <a:ext cx="4230360" cy="916920"/>
          </a:xfrm>
          <a:prstGeom prst="rect">
            <a:avLst/>
          </a:prstGeom>
          <a:ln w="12600">
            <a:noFill/>
          </a:ln>
        </p:spPr>
      </p:pic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 lIns="34200" rIns="34200" tIns="34200" bIns="34200">
            <a:normAutofit/>
          </a:bodyPr>
          <a:p>
            <a:pPr marL="457200" indent="-361440">
              <a:lnSpc>
                <a:spcPct val="90000"/>
              </a:lnSpc>
              <a:spcBef>
                <a:spcPts val="799"/>
              </a:spcBef>
              <a:buClr>
                <a:srgbClr val="0054bc"/>
              </a:buClr>
              <a:buFont typeface="Arial"/>
              <a:buChar char="•"/>
            </a:pPr>
            <a:r>
              <a:rPr b="0" lang="es-CO" sz="2100" spc="-1" strike="noStrike">
                <a:solidFill>
                  <a:srgbClr val="0054bc"/>
                </a:solidFill>
                <a:latin typeface="Work Sans"/>
                <a:ea typeface="Work Sans"/>
              </a:rPr>
              <a:t>Nivel de texto 1</a:t>
            </a:r>
            <a:endParaRPr b="0" lang="es-CO" sz="2100" spc="-1" strike="noStrike">
              <a:solidFill>
                <a:srgbClr val="0054bc"/>
              </a:solidFill>
              <a:latin typeface="Work Sans"/>
            </a:endParaRPr>
          </a:p>
          <a:p>
            <a:pPr lvl="1" marL="971640" indent="-399600">
              <a:lnSpc>
                <a:spcPct val="100000"/>
              </a:lnSpc>
              <a:spcBef>
                <a:spcPts val="799"/>
              </a:spcBef>
              <a:buClr>
                <a:srgbClr val="0054bc"/>
              </a:buClr>
              <a:buFont typeface="Arial"/>
              <a:buChar char="•"/>
            </a:pPr>
            <a:r>
              <a:rPr b="0" lang="es-CO" sz="2100" spc="-1" strike="noStrike">
                <a:solidFill>
                  <a:srgbClr val="0054bc"/>
                </a:solidFill>
                <a:latin typeface="Work Sans"/>
                <a:ea typeface="Work Sans"/>
              </a:rPr>
              <a:t>Nivel de texto 2</a:t>
            </a:r>
            <a:endParaRPr b="0" lang="es-CO" sz="2100" spc="-1" strike="noStrike">
              <a:solidFill>
                <a:srgbClr val="0054bc"/>
              </a:solidFill>
              <a:latin typeface="Work Sans"/>
            </a:endParaRPr>
          </a:p>
          <a:p>
            <a:pPr lvl="2" marL="1501200" indent="-452880">
              <a:lnSpc>
                <a:spcPct val="100000"/>
              </a:lnSpc>
              <a:spcBef>
                <a:spcPts val="799"/>
              </a:spcBef>
              <a:buClr>
                <a:srgbClr val="0054bc"/>
              </a:buClr>
              <a:buFont typeface="Arial"/>
              <a:buChar char="•"/>
            </a:pPr>
            <a:r>
              <a:rPr b="0" lang="es-CO" sz="2100" spc="-1" strike="noStrike">
                <a:solidFill>
                  <a:srgbClr val="0054bc"/>
                </a:solidFill>
                <a:latin typeface="Work Sans"/>
                <a:ea typeface="Work Sans"/>
              </a:rPr>
              <a:t>Nivel de texto 3</a:t>
            </a:r>
            <a:endParaRPr b="0" lang="es-CO" sz="2100" spc="-1" strike="noStrike">
              <a:solidFill>
                <a:srgbClr val="0054bc"/>
              </a:solidFill>
              <a:latin typeface="Work Sans"/>
            </a:endParaRPr>
          </a:p>
          <a:p>
            <a:pPr lvl="3" marL="1987560" indent="-475920">
              <a:lnSpc>
                <a:spcPct val="100000"/>
              </a:lnSpc>
              <a:spcBef>
                <a:spcPts val="799"/>
              </a:spcBef>
              <a:buClr>
                <a:srgbClr val="0054bc"/>
              </a:buClr>
              <a:buFont typeface="Arial"/>
              <a:buChar char="•"/>
            </a:pPr>
            <a:r>
              <a:rPr b="0" lang="es-CO" sz="2100" spc="-1" strike="noStrike">
                <a:solidFill>
                  <a:srgbClr val="0054bc"/>
                </a:solidFill>
                <a:latin typeface="Work Sans"/>
                <a:ea typeface="Work Sans"/>
              </a:rPr>
              <a:t>Nivel de texto 4</a:t>
            </a:r>
            <a:endParaRPr b="0" lang="es-CO" sz="2100" spc="-1" strike="noStrike">
              <a:solidFill>
                <a:srgbClr val="0054bc"/>
              </a:solidFill>
              <a:latin typeface="Work Sans"/>
            </a:endParaRPr>
          </a:p>
          <a:p>
            <a:pPr lvl="4" marL="2444760" indent="-475920">
              <a:lnSpc>
                <a:spcPct val="100000"/>
              </a:lnSpc>
              <a:spcBef>
                <a:spcPts val="799"/>
              </a:spcBef>
              <a:buClr>
                <a:srgbClr val="0054bc"/>
              </a:buClr>
              <a:buFont typeface="Arial"/>
              <a:buChar char="•"/>
            </a:pPr>
            <a:r>
              <a:rPr b="0" lang="es-CO" sz="2100" spc="-1" strike="noStrike">
                <a:solidFill>
                  <a:srgbClr val="0054bc"/>
                </a:solidFill>
                <a:latin typeface="Work Sans"/>
                <a:ea typeface="Work Sans"/>
              </a:rPr>
              <a:t>Nivel de texto 5</a:t>
            </a:r>
            <a:endParaRPr b="0" lang="es-CO" sz="2100" spc="-1" strike="noStrike">
              <a:solidFill>
                <a:srgbClr val="0054bc"/>
              </a:solidFill>
              <a:latin typeface="Work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CO" sz="1400" spc="-1" strike="noStrike">
                <a:solidFill>
                  <a:srgbClr val="073763"/>
                </a:solidFill>
                <a:latin typeface="Arial"/>
              </a:rPr>
              <a:t>Pulse para editar el formato del texto de título</a:t>
            </a:r>
            <a:endParaRPr b="0" lang="es-CO" sz="1400" spc="-1" strike="noStrike">
              <a:solidFill>
                <a:srgbClr val="073763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2f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8336520" y="54720"/>
            <a:ext cx="54828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r">
              <a:lnSpc>
                <a:spcPct val="100000"/>
              </a:lnSpc>
            </a:pPr>
            <a:fld id="{4762B10F-0924-4D35-9530-DEB7727E1385}" type="slidenum">
              <a:rPr b="0" lang="es-CO" sz="700" spc="-1" strike="noStrike">
                <a:solidFill>
                  <a:srgbClr val="0054bc"/>
                </a:solidFill>
                <a:latin typeface="Work Sans"/>
                <a:ea typeface="Work Sans"/>
              </a:rPr>
              <a:t>&lt;número&gt;</a:t>
            </a:fld>
            <a:endParaRPr b="0" lang="es-CO" sz="700" spc="-1" strike="noStrike"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8336520" y="-21600"/>
            <a:ext cx="54828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r">
              <a:lnSpc>
                <a:spcPct val="100000"/>
              </a:lnSpc>
            </a:pPr>
            <a:fld id="{309C9002-2C08-403D-BC7E-E62CA1E4520E}" type="slidenum">
              <a:rPr b="0" lang="es-CO" sz="700" spc="-1" strike="noStrike">
                <a:solidFill>
                  <a:srgbClr val="ffffff"/>
                </a:solidFill>
                <a:latin typeface="Work Sans"/>
                <a:ea typeface="Work Sans"/>
              </a:rPr>
              <a:t>&lt;número&gt;</a:t>
            </a:fld>
            <a:endParaRPr b="0" lang="es-CO" sz="700" spc="-1" strike="noStrike">
              <a:latin typeface="Arial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6482880" y="0"/>
            <a:ext cx="2665800" cy="514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2" name="Imagen 1" descr=""/>
          <p:cNvPicPr/>
          <p:nvPr/>
        </p:nvPicPr>
        <p:blipFill>
          <a:blip r:embed="rId2"/>
          <a:stretch/>
        </p:blipFill>
        <p:spPr>
          <a:xfrm>
            <a:off x="3735360" y="2113200"/>
            <a:ext cx="4230360" cy="916920"/>
          </a:xfrm>
          <a:prstGeom prst="rect">
            <a:avLst/>
          </a:prstGeom>
          <a:ln>
            <a:noFill/>
          </a:ln>
        </p:spPr>
      </p:pic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170760" y="2257560"/>
            <a:ext cx="914040" cy="914040"/>
          </a:xfrm>
          <a:prstGeom prst="rect">
            <a:avLst/>
          </a:prstGeom>
        </p:spPr>
        <p:txBody>
          <a:bodyPr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100" spc="-1" strike="noStrike">
                <a:solidFill>
                  <a:srgbClr val="000000"/>
                </a:solidFill>
                <a:latin typeface="Calibri"/>
              </a:rPr>
              <a:t>Editar el estilo de texto del patrón</a:t>
            </a:r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CO" sz="1800" spc="-1" strike="noStrike">
              <a:solidFill>
                <a:srgbClr val="000000"/>
              </a:solidFill>
              <a:latin typeface="Calibri"/>
            </a:endParaRPr>
          </a:p>
          <a:p>
            <a:pPr lvl="2" marL="857160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15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CO" sz="1500" spc="-1" strike="noStrike">
              <a:solidFill>
                <a:srgbClr val="000000"/>
              </a:solidFill>
              <a:latin typeface="Calibri"/>
            </a:endParaRPr>
          </a:p>
          <a:p>
            <a:pPr lvl="3" marL="1200240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135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CO" sz="1350" spc="-1" strike="noStrike">
              <a:solidFill>
                <a:srgbClr val="000000"/>
              </a:solidFill>
              <a:latin typeface="Calibri"/>
            </a:endParaRPr>
          </a:p>
          <a:p>
            <a:pPr lvl="4" marL="1542960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135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CO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CO" sz="1400" spc="-1" strike="noStrike">
                <a:solidFill>
                  <a:srgbClr val="073763"/>
                </a:solidFill>
                <a:latin typeface="Calibri Light"/>
              </a:rPr>
              <a:t>Pulse para editar el formato del texto de título</a:t>
            </a:r>
            <a:endParaRPr b="0" lang="es-CO" sz="14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d6d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 hidden="1"/>
          <p:cNvSpPr/>
          <p:nvPr/>
        </p:nvSpPr>
        <p:spPr>
          <a:xfrm>
            <a:off x="8336520" y="33120"/>
            <a:ext cx="548280" cy="284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 hidden="1"/>
          <p:cNvSpPr/>
          <p:nvPr/>
        </p:nvSpPr>
        <p:spPr>
          <a:xfrm>
            <a:off x="6482880" y="0"/>
            <a:ext cx="2665800" cy="514332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 hidden="1"/>
          <p:cNvSpPr/>
          <p:nvPr/>
        </p:nvSpPr>
        <p:spPr>
          <a:xfrm>
            <a:off x="1098360" y="4856040"/>
            <a:ext cx="4292640" cy="273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CO" sz="600" spc="-1" strike="noStrike">
                <a:solidFill>
                  <a:srgbClr val="ffffff"/>
                </a:solidFill>
                <a:latin typeface="Work Sans"/>
                <a:ea typeface="Work Sans"/>
              </a:rPr>
              <a:t>Esta presentación es propiedad intelectual controlada y producida por la Presidencia de la República.</a:t>
            </a:r>
            <a:endParaRPr b="0" lang="es-CO" sz="600" spc="-1" strike="noStrike">
              <a:latin typeface="Arial"/>
            </a:endParaRPr>
          </a:p>
        </p:txBody>
      </p:sp>
      <p:pic>
        <p:nvPicPr>
          <p:cNvPr id="49" name="Imagen 6" descr=""/>
          <p:cNvPicPr/>
          <p:nvPr/>
        </p:nvPicPr>
        <p:blipFill>
          <a:blip r:embed="rId2"/>
          <a:stretch/>
        </p:blipFill>
        <p:spPr>
          <a:xfrm>
            <a:off x="3735360" y="2113200"/>
            <a:ext cx="4230360" cy="916920"/>
          </a:xfrm>
          <a:prstGeom prst="rect">
            <a:avLst/>
          </a:prstGeom>
          <a:ln w="12600">
            <a:noFill/>
          </a:ln>
        </p:spPr>
      </p:pic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3768840" y="1733040"/>
            <a:ext cx="4752360" cy="643320"/>
          </a:xfrm>
          <a:prstGeom prst="rect">
            <a:avLst/>
          </a:prstGeom>
        </p:spPr>
        <p:txBody>
          <a:bodyPr lIns="34200" rIns="34200" tIns="34200" bIns="34200" anchor="ctr">
            <a:normAutofit/>
          </a:bodyPr>
          <a:p>
            <a:pPr>
              <a:lnSpc>
                <a:spcPct val="100000"/>
              </a:lnSpc>
            </a:pPr>
            <a:r>
              <a:rPr b="0" lang="es-CO" sz="3000" spc="-1" strike="noStrike">
                <a:solidFill>
                  <a:srgbClr val="ffffff"/>
                </a:solidFill>
                <a:latin typeface="Work Sans Light"/>
                <a:ea typeface="Work Sans Light"/>
              </a:rPr>
              <a:t>Texto del título</a:t>
            </a:r>
            <a:endParaRPr b="0" lang="es-CO" sz="3000" spc="-1" strike="noStrike">
              <a:solidFill>
                <a:srgbClr val="073763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3761280" y="2553480"/>
            <a:ext cx="4759920" cy="1328040"/>
          </a:xfrm>
          <a:prstGeom prst="rect">
            <a:avLst/>
          </a:prstGeom>
        </p:spPr>
        <p:txBody>
          <a:bodyPr lIns="34200" rIns="34200" tIns="34200" bIns="34200">
            <a:normAutofit/>
          </a:bodyPr>
          <a:p>
            <a:pPr marL="228600">
              <a:lnSpc>
                <a:spcPct val="100000"/>
              </a:lnSpc>
              <a:spcBef>
                <a:spcPts val="799"/>
              </a:spcBef>
            </a:pPr>
            <a:r>
              <a:rPr b="0" lang="es-CO" sz="1500" spc="-1" strike="noStrike">
                <a:solidFill>
                  <a:srgbClr val="ffffff"/>
                </a:solidFill>
                <a:latin typeface="Work Sans"/>
                <a:ea typeface="Work Sans"/>
              </a:rPr>
              <a:t>Nivel de texto 1</a:t>
            </a:r>
            <a:endParaRPr b="0" lang="es-CO" sz="1500" spc="-1" strike="noStrike">
              <a:solidFill>
                <a:srgbClr val="0054bc"/>
              </a:solidFill>
              <a:latin typeface="Work Sans"/>
            </a:endParaRPr>
          </a:p>
          <a:p>
            <a:pPr lvl="1" marL="861480" indent="-26424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es-CO" sz="1500" spc="-1" strike="noStrike">
                <a:solidFill>
                  <a:srgbClr val="ffffff"/>
                </a:solidFill>
                <a:latin typeface="Work Sans"/>
                <a:ea typeface="Work Sans"/>
              </a:rPr>
              <a:t>Nivel de texto 2</a:t>
            </a:r>
            <a:endParaRPr b="0" lang="es-CO" sz="1500" spc="-1" strike="noStrike">
              <a:solidFill>
                <a:srgbClr val="0054bc"/>
              </a:solidFill>
              <a:latin typeface="Work Sans"/>
            </a:endParaRPr>
          </a:p>
          <a:p>
            <a:pPr lvl="2" marL="1371600" indent="-3171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es-CO" sz="1500" spc="-1" strike="noStrike">
                <a:solidFill>
                  <a:srgbClr val="ffffff"/>
                </a:solidFill>
                <a:latin typeface="Work Sans"/>
                <a:ea typeface="Work Sans"/>
              </a:rPr>
              <a:t>Nivel de texto 3</a:t>
            </a:r>
            <a:endParaRPr b="0" lang="es-CO" sz="1500" spc="-1" strike="noStrike">
              <a:solidFill>
                <a:srgbClr val="0054bc"/>
              </a:solidFill>
              <a:latin typeface="Work Sans"/>
            </a:endParaRPr>
          </a:p>
          <a:p>
            <a:pPr lvl="3" marL="1851480" indent="-33984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es-CO" sz="1500" spc="-1" strike="noStrike">
                <a:solidFill>
                  <a:srgbClr val="ffffff"/>
                </a:solidFill>
                <a:latin typeface="Work Sans"/>
                <a:ea typeface="Work Sans"/>
              </a:rPr>
              <a:t>Nivel de texto 4</a:t>
            </a:r>
            <a:endParaRPr b="0" lang="es-CO" sz="1500" spc="-1" strike="noStrike">
              <a:solidFill>
                <a:srgbClr val="0054bc"/>
              </a:solidFill>
              <a:latin typeface="Work Sans"/>
            </a:endParaRPr>
          </a:p>
          <a:p>
            <a:pPr lvl="4" marL="2308680" indent="-33984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es-CO" sz="1500" spc="-1" strike="noStrike">
                <a:solidFill>
                  <a:srgbClr val="ffffff"/>
                </a:solidFill>
                <a:latin typeface="Work Sans"/>
                <a:ea typeface="Work Sans"/>
              </a:rPr>
              <a:t>Nivel de texto 5</a:t>
            </a:r>
            <a:endParaRPr b="0" lang="es-CO" sz="1500" spc="-1" strike="noStrike">
              <a:solidFill>
                <a:srgbClr val="0054bc"/>
              </a:solidFill>
              <a:latin typeface="Work Sans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sldNum"/>
          </p:nvPr>
        </p:nvSpPr>
        <p:spPr>
          <a:xfrm>
            <a:off x="4419720" y="4627440"/>
            <a:ext cx="2133360" cy="279000"/>
          </a:xfrm>
          <a:prstGeom prst="rect">
            <a:avLst/>
          </a:prstGeom>
        </p:spPr>
        <p:txBody>
          <a:bodyPr lIns="34200" rIns="34200" tIns="34200" bIns="34200" anchor="ctr"/>
          <a:p>
            <a:pPr algn="r">
              <a:lnSpc>
                <a:spcPct val="100000"/>
              </a:lnSpc>
            </a:pPr>
            <a:fld id="{FB0DA228-C5FC-430A-BD9D-56E46645C023}" type="slidenum">
              <a:rPr b="0" lang="es-CO" sz="900" spc="-1" strike="noStrike">
                <a:solidFill>
                  <a:srgbClr val="888e9d"/>
                </a:solidFill>
                <a:latin typeface="Work Sans"/>
                <a:ea typeface="Work Sans"/>
              </a:rPr>
              <a:t>&lt;número&gt;</a:t>
            </a:fld>
            <a:endParaRPr b="0" lang="es-CO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19200" y="646920"/>
            <a:ext cx="7846920" cy="643320"/>
          </a:xfrm>
          <a:prstGeom prst="rect">
            <a:avLst/>
          </a:prstGeom>
        </p:spPr>
        <p:txBody>
          <a:bodyPr lIns="68400" rIns="68400" tIns="34200" bIns="34200" anchor="ctr"/>
          <a:p>
            <a:r>
              <a:rPr b="0" lang="es-CO" sz="3000" spc="-1" strike="noStrike">
                <a:solidFill>
                  <a:srgbClr val="073763"/>
                </a:solidFill>
                <a:latin typeface="Calibri Light"/>
              </a:rPr>
              <a:t>Pulse para editar el formato del texto de título</a:t>
            </a:r>
            <a:endParaRPr b="0" lang="es-CO" sz="30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67560" y="98640"/>
            <a:ext cx="213660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/>
          <a:p>
            <a:pPr>
              <a:lnSpc>
                <a:spcPct val="100000"/>
              </a:lnSpc>
            </a:pPr>
            <a:r>
              <a:rPr b="0" lang="es-CO" sz="6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Ministerio de Salud y Protección Social de Colombia</a:t>
            </a:r>
            <a:endParaRPr b="0" lang="es-CO" sz="6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1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CO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5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CO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35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CO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35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CO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CO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CO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CO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 hidden="1"/>
          <p:cNvSpPr/>
          <p:nvPr/>
        </p:nvSpPr>
        <p:spPr>
          <a:xfrm>
            <a:off x="8336520" y="33120"/>
            <a:ext cx="548280" cy="284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2" hidden="1"/>
          <p:cNvSpPr/>
          <p:nvPr/>
        </p:nvSpPr>
        <p:spPr>
          <a:xfrm>
            <a:off x="6482880" y="0"/>
            <a:ext cx="2665800" cy="514332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" hidden="1"/>
          <p:cNvSpPr/>
          <p:nvPr/>
        </p:nvSpPr>
        <p:spPr>
          <a:xfrm>
            <a:off x="1098360" y="4856040"/>
            <a:ext cx="4292640" cy="273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CO" sz="600" spc="-1" strike="noStrike">
                <a:solidFill>
                  <a:srgbClr val="ffffff"/>
                </a:solidFill>
                <a:latin typeface="Work Sans"/>
                <a:ea typeface="Work Sans"/>
              </a:rPr>
              <a:t>Esta presentación es propiedad intelectual controlada y producida por la Presidencia de la República.</a:t>
            </a:r>
            <a:endParaRPr b="0" lang="es-CO" sz="600" spc="-1" strike="noStrike">
              <a:latin typeface="Arial"/>
            </a:endParaRPr>
          </a:p>
        </p:txBody>
      </p:sp>
      <p:pic>
        <p:nvPicPr>
          <p:cNvPr id="131" name="Imagen 6" descr=""/>
          <p:cNvPicPr/>
          <p:nvPr/>
        </p:nvPicPr>
        <p:blipFill>
          <a:blip r:embed="rId2"/>
          <a:stretch/>
        </p:blipFill>
        <p:spPr>
          <a:xfrm>
            <a:off x="3735360" y="2113200"/>
            <a:ext cx="4230360" cy="916920"/>
          </a:xfrm>
          <a:prstGeom prst="rect">
            <a:avLst/>
          </a:prstGeom>
          <a:ln w="12600">
            <a:noFill/>
          </a:ln>
        </p:spPr>
      </p:pic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336000" y="2553480"/>
            <a:ext cx="2351520" cy="2049120"/>
          </a:xfrm>
          <a:prstGeom prst="rect">
            <a:avLst/>
          </a:prstGeom>
        </p:spPr>
        <p:txBody>
          <a:bodyPr lIns="34200" rIns="34200" tIns="34200" bIns="34200">
            <a:normAutofit/>
          </a:bodyPr>
          <a:p>
            <a:pPr marL="228600">
              <a:lnSpc>
                <a:spcPct val="100000"/>
              </a:lnSpc>
              <a:spcBef>
                <a:spcPts val="799"/>
              </a:spcBef>
            </a:pPr>
            <a:r>
              <a:rPr b="0" lang="es-CO" sz="1000" spc="-1" strike="noStrike">
                <a:solidFill>
                  <a:srgbClr val="0066cd"/>
                </a:solidFill>
                <a:latin typeface="Work Sans"/>
                <a:ea typeface="Work Sans"/>
              </a:rPr>
              <a:t>Nivel de texto 1</a:t>
            </a:r>
            <a:endParaRPr b="0" lang="es-CO" sz="1000" spc="-1" strike="noStrike">
              <a:solidFill>
                <a:srgbClr val="0054bc"/>
              </a:solidFill>
              <a:latin typeface="Work Sans"/>
            </a:endParaRPr>
          </a:p>
          <a:p>
            <a:pPr lvl="1" marL="887400" indent="-271080">
              <a:lnSpc>
                <a:spcPct val="100000"/>
              </a:lnSpc>
              <a:spcBef>
                <a:spcPts val="799"/>
              </a:spcBef>
              <a:buClr>
                <a:srgbClr val="0066cd"/>
              </a:buClr>
              <a:buFont typeface="Arial"/>
              <a:buChar char="•"/>
            </a:pPr>
            <a:r>
              <a:rPr b="0" lang="es-CO" sz="1000" spc="-1" strike="noStrike">
                <a:solidFill>
                  <a:srgbClr val="0066cd"/>
                </a:solidFill>
                <a:latin typeface="Work Sans"/>
                <a:ea typeface="Work Sans"/>
              </a:rPr>
              <a:t>Nivel de texto 2</a:t>
            </a:r>
            <a:endParaRPr b="0" lang="es-CO" sz="1000" spc="-1" strike="noStrike">
              <a:solidFill>
                <a:srgbClr val="0054bc"/>
              </a:solidFill>
              <a:latin typeface="Work Sans"/>
            </a:endParaRPr>
          </a:p>
          <a:p>
            <a:pPr lvl="2" marL="1344600" indent="-271080">
              <a:lnSpc>
                <a:spcPct val="100000"/>
              </a:lnSpc>
              <a:spcBef>
                <a:spcPts val="799"/>
              </a:spcBef>
              <a:buClr>
                <a:srgbClr val="0066cd"/>
              </a:buClr>
              <a:buFont typeface="Arial"/>
              <a:buChar char="•"/>
            </a:pPr>
            <a:r>
              <a:rPr b="0" lang="es-CO" sz="1000" spc="-1" strike="noStrike">
                <a:solidFill>
                  <a:srgbClr val="0066cd"/>
                </a:solidFill>
                <a:latin typeface="Work Sans"/>
                <a:ea typeface="Work Sans"/>
              </a:rPr>
              <a:t>Nivel de texto 3</a:t>
            </a:r>
            <a:endParaRPr b="0" lang="es-CO" sz="1000" spc="-1" strike="noStrike">
              <a:solidFill>
                <a:srgbClr val="0054bc"/>
              </a:solidFill>
              <a:latin typeface="Work Sans"/>
            </a:endParaRPr>
          </a:p>
          <a:p>
            <a:pPr lvl="3" marL="1801800" indent="-271080">
              <a:lnSpc>
                <a:spcPct val="100000"/>
              </a:lnSpc>
              <a:spcBef>
                <a:spcPts val="799"/>
              </a:spcBef>
              <a:buClr>
                <a:srgbClr val="0066cd"/>
              </a:buClr>
              <a:buFont typeface="Arial"/>
              <a:buChar char="•"/>
            </a:pPr>
            <a:r>
              <a:rPr b="0" lang="es-CO" sz="1000" spc="-1" strike="noStrike">
                <a:solidFill>
                  <a:srgbClr val="0066cd"/>
                </a:solidFill>
                <a:latin typeface="Work Sans"/>
                <a:ea typeface="Work Sans"/>
              </a:rPr>
              <a:t>Nivel de texto 4</a:t>
            </a:r>
            <a:endParaRPr b="0" lang="es-CO" sz="1000" spc="-1" strike="noStrike">
              <a:solidFill>
                <a:srgbClr val="0054bc"/>
              </a:solidFill>
              <a:latin typeface="Work Sans"/>
            </a:endParaRPr>
          </a:p>
          <a:p>
            <a:pPr lvl="4" marL="2259000" indent="-271080">
              <a:lnSpc>
                <a:spcPct val="100000"/>
              </a:lnSpc>
              <a:spcBef>
                <a:spcPts val="799"/>
              </a:spcBef>
              <a:buClr>
                <a:srgbClr val="0066cd"/>
              </a:buClr>
              <a:buFont typeface="Arial"/>
              <a:buChar char="•"/>
            </a:pPr>
            <a:r>
              <a:rPr b="0" lang="es-CO" sz="1000" spc="-1" strike="noStrike">
                <a:solidFill>
                  <a:srgbClr val="0066cd"/>
                </a:solidFill>
                <a:latin typeface="Work Sans"/>
                <a:ea typeface="Work Sans"/>
              </a:rPr>
              <a:t>Nivel de texto 5</a:t>
            </a:r>
            <a:endParaRPr b="0" lang="es-CO" sz="1000" spc="-1" strike="noStrike">
              <a:solidFill>
                <a:srgbClr val="0054bc"/>
              </a:solidFill>
              <a:latin typeface="Work Sans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0" y="943560"/>
            <a:ext cx="5313960" cy="355716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54bc"/>
                </a:solidFill>
                <a:latin typeface="Work Sans"/>
              </a:rPr>
              <a:t>Pulse para editar el formato de esquema del texto</a:t>
            </a:r>
            <a:endParaRPr b="0" lang="es-CO" sz="1400" spc="-1" strike="noStrike">
              <a:solidFill>
                <a:srgbClr val="0054bc"/>
              </a:solidFill>
              <a:latin typeface="Work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400" spc="-1" strike="noStrike">
                <a:solidFill>
                  <a:srgbClr val="0054bc"/>
                </a:solidFill>
                <a:latin typeface="Work Sans"/>
              </a:rPr>
              <a:t>Segundo nivel del esquema</a:t>
            </a:r>
            <a:endParaRPr b="0" lang="es-CO" sz="1400" spc="-1" strike="noStrike">
              <a:solidFill>
                <a:srgbClr val="0054bc"/>
              </a:solidFill>
              <a:latin typeface="Work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54bc"/>
                </a:solidFill>
                <a:latin typeface="Work Sans"/>
              </a:rPr>
              <a:t>Tercer nivel del esquema</a:t>
            </a:r>
            <a:endParaRPr b="0" lang="es-CO" sz="1400" spc="-1" strike="noStrike">
              <a:solidFill>
                <a:srgbClr val="0054bc"/>
              </a:solidFill>
              <a:latin typeface="Work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400" spc="-1" strike="noStrike">
                <a:solidFill>
                  <a:srgbClr val="0054bc"/>
                </a:solidFill>
                <a:latin typeface="Work Sans"/>
              </a:rPr>
              <a:t>Cuarto nivel del esquema</a:t>
            </a:r>
            <a:endParaRPr b="0" lang="es-CO" sz="1400" spc="-1" strike="noStrike">
              <a:solidFill>
                <a:srgbClr val="0054bc"/>
              </a:solidFill>
              <a:latin typeface="Work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54bc"/>
                </a:solidFill>
                <a:latin typeface="Work Sans"/>
              </a:rPr>
              <a:t>Quinto nivel del esquema</a:t>
            </a:r>
            <a:endParaRPr b="0" lang="es-CO" sz="1400" spc="-1" strike="noStrike">
              <a:solidFill>
                <a:srgbClr val="0054bc"/>
              </a:solidFill>
              <a:latin typeface="Work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54bc"/>
                </a:solidFill>
                <a:latin typeface="Work Sans"/>
              </a:rPr>
              <a:t>Sexto nivel del esquema</a:t>
            </a:r>
            <a:endParaRPr b="0" lang="es-CO" sz="1400" spc="-1" strike="noStrike">
              <a:solidFill>
                <a:srgbClr val="0054bc"/>
              </a:solidFill>
              <a:latin typeface="Work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54bc"/>
                </a:solidFill>
                <a:latin typeface="Work Sans"/>
              </a:rPr>
              <a:t>Séptimo nivel del esquema</a:t>
            </a:r>
            <a:endParaRPr b="0" lang="es-CO" sz="1400" spc="-1" strike="noStrike">
              <a:solidFill>
                <a:srgbClr val="0054bc"/>
              </a:solidFill>
              <a:latin typeface="Work Sans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title"/>
          </p:nvPr>
        </p:nvSpPr>
        <p:spPr>
          <a:xfrm>
            <a:off x="6336000" y="1740960"/>
            <a:ext cx="2351520" cy="643320"/>
          </a:xfrm>
          <a:prstGeom prst="rect">
            <a:avLst/>
          </a:prstGeom>
        </p:spPr>
        <p:txBody>
          <a:bodyPr lIns="34200" rIns="34200" tIns="34200" bIns="34200" anchor="ctr">
            <a:normAutofit/>
          </a:bodyPr>
          <a:p>
            <a:pPr>
              <a:lnSpc>
                <a:spcPct val="100000"/>
              </a:lnSpc>
            </a:pPr>
            <a:r>
              <a:rPr b="0" lang="es-CO" sz="30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Texto del título</a:t>
            </a:r>
            <a:endParaRPr b="0" lang="es-CO" sz="3000" spc="-1" strike="noStrike">
              <a:solidFill>
                <a:srgbClr val="073763"/>
              </a:solidFill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401760" y="109440"/>
            <a:ext cx="2067840" cy="159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34200" bIns="34200" anchor="ctr"/>
          <a:p>
            <a:pPr>
              <a:lnSpc>
                <a:spcPct val="100000"/>
              </a:lnSpc>
            </a:pPr>
            <a:r>
              <a:rPr b="0" lang="es-CO" sz="6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Ministerio de Salud y Protección Social de Colombia</a:t>
            </a:r>
            <a:endParaRPr b="0" lang="es-CO" sz="600" spc="-1" strike="noStrike">
              <a:latin typeface="Arial"/>
            </a:endParaRPr>
          </a:p>
        </p:txBody>
      </p:sp>
      <p:sp>
        <p:nvSpPr>
          <p:cNvPr id="136" name="PlaceHolder 8"/>
          <p:cNvSpPr>
            <a:spLocks noGrp="1"/>
          </p:cNvSpPr>
          <p:nvPr>
            <p:ph type="sldNum"/>
          </p:nvPr>
        </p:nvSpPr>
        <p:spPr>
          <a:xfrm>
            <a:off x="4419720" y="4627440"/>
            <a:ext cx="2133360" cy="279000"/>
          </a:xfrm>
          <a:prstGeom prst="rect">
            <a:avLst/>
          </a:prstGeom>
        </p:spPr>
        <p:txBody>
          <a:bodyPr lIns="34200" rIns="34200" tIns="34200" bIns="34200" anchor="ctr"/>
          <a:p>
            <a:pPr algn="r">
              <a:lnSpc>
                <a:spcPct val="100000"/>
              </a:lnSpc>
            </a:pPr>
            <a:fld id="{9C3F6335-EAE6-4404-9E29-4419CD3F6D12}" type="slidenum">
              <a:rPr b="0" lang="es-CO" sz="900" spc="-1" strike="noStrike">
                <a:solidFill>
                  <a:srgbClr val="888e9d"/>
                </a:solidFill>
                <a:latin typeface="Work Sans"/>
                <a:ea typeface="Work Sans"/>
              </a:rPr>
              <a:t>&lt;número&gt;</a:t>
            </a:fld>
            <a:endParaRPr b="0" lang="es-CO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336000" y="2553480"/>
            <a:ext cx="2351520" cy="2049120"/>
          </a:xfrm>
          <a:prstGeom prst="rect">
            <a:avLst/>
          </a:prstGeom>
        </p:spPr>
        <p:txBody>
          <a:bodyPr lIns="68400" rIns="68400" tIns="34200" bIns="342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CO" sz="1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CO" sz="1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CO" sz="1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CO" sz="1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CO" sz="1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CO" sz="1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CO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0" y="943560"/>
            <a:ext cx="5313960" cy="3557160"/>
          </a:xfrm>
          <a:prstGeom prst="rect">
            <a:avLst/>
          </a:prstGeom>
        </p:spPr>
        <p:txBody>
          <a:bodyPr lIns="68400" rIns="68400" tIns="34200" bIns="342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4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CO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CO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4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CO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24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CO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4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CO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4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CO" sz="24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4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CO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title"/>
          </p:nvPr>
        </p:nvSpPr>
        <p:spPr>
          <a:xfrm>
            <a:off x="6336000" y="1740960"/>
            <a:ext cx="2351520" cy="643320"/>
          </a:xfrm>
          <a:prstGeom prst="rect">
            <a:avLst/>
          </a:prstGeom>
        </p:spPr>
        <p:txBody>
          <a:bodyPr lIns="68400" rIns="68400" tIns="34200" bIns="34200" anchor="ctr"/>
          <a:p>
            <a:r>
              <a:rPr b="0" lang="es-CO" sz="3000" spc="-1" strike="noStrike">
                <a:solidFill>
                  <a:srgbClr val="073763"/>
                </a:solidFill>
                <a:latin typeface="Calibri Light"/>
              </a:rPr>
              <a:t>Pulse para editar el formato del texto de título</a:t>
            </a:r>
            <a:endParaRPr b="0" lang="es-CO" sz="30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367560" y="98640"/>
            <a:ext cx="213660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/>
          <a:p>
            <a:pPr>
              <a:lnSpc>
                <a:spcPct val="100000"/>
              </a:lnSpc>
            </a:pPr>
            <a:r>
              <a:rPr b="0" lang="es-CO" sz="6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Ministerio de Salud y Protección Social de Colombia</a:t>
            </a:r>
            <a:endParaRPr b="0" lang="es-CO" sz="6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19200" y="646920"/>
            <a:ext cx="7846920" cy="643320"/>
          </a:xfrm>
          <a:prstGeom prst="rect">
            <a:avLst/>
          </a:prstGeom>
        </p:spPr>
        <p:txBody>
          <a:bodyPr lIns="68400" rIns="68400" tIns="34200" bIns="34200" anchor="ctr"/>
          <a:p>
            <a:r>
              <a:rPr b="0" lang="es-CO" sz="3000" spc="-1" strike="noStrike">
                <a:solidFill>
                  <a:srgbClr val="073763"/>
                </a:solidFill>
                <a:latin typeface="Arial"/>
              </a:rPr>
              <a:t>Pulse para editar el formato del texto de título</a:t>
            </a:r>
            <a:endParaRPr b="0" lang="es-CO" sz="3000" spc="-1" strike="noStrike">
              <a:solidFill>
                <a:srgbClr val="073763"/>
              </a:solid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367560" y="98640"/>
            <a:ext cx="213660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/>
          <a:p>
            <a:pPr>
              <a:lnSpc>
                <a:spcPct val="100000"/>
              </a:lnSpc>
            </a:pPr>
            <a:r>
              <a:rPr b="0" lang="es-CO" sz="6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Ministerio de Salud y Protección Social de Colombia</a:t>
            </a:r>
            <a:endParaRPr b="0" lang="es-CO" sz="6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19200" y="646920"/>
            <a:ext cx="7846920" cy="643320"/>
          </a:xfrm>
          <a:prstGeom prst="rect">
            <a:avLst/>
          </a:prstGeom>
        </p:spPr>
        <p:txBody>
          <a:bodyPr lIns="68400" rIns="68400" tIns="34200" bIns="34200" anchor="ctr"/>
          <a:p>
            <a:r>
              <a:rPr b="0" lang="es-CO" sz="3000" spc="-1" strike="noStrike">
                <a:solidFill>
                  <a:srgbClr val="073763"/>
                </a:solidFill>
                <a:latin typeface="Arial"/>
              </a:rPr>
              <a:t>Pulse para editar el formato del texto de título</a:t>
            </a:r>
            <a:endParaRPr b="0" lang="es-CO" sz="3000" spc="-1" strike="noStrike">
              <a:solidFill>
                <a:srgbClr val="073763"/>
              </a:solid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367560" y="98640"/>
            <a:ext cx="213660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/>
          <a:p>
            <a:pPr>
              <a:lnSpc>
                <a:spcPct val="100000"/>
              </a:lnSpc>
            </a:pPr>
            <a:r>
              <a:rPr b="0" lang="es-CO" sz="6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Ministerio de Salud y Protección Social de Colombia</a:t>
            </a:r>
            <a:endParaRPr b="0" lang="es-CO" sz="6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19200" y="1433520"/>
            <a:ext cx="7846920" cy="3355200"/>
          </a:xfrm>
          <a:prstGeom prst="rect">
            <a:avLst/>
          </a:prstGeom>
        </p:spPr>
        <p:txBody>
          <a:bodyPr lIns="68400" rIns="68400" tIns="34200" bIns="342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19200" y="646920"/>
            <a:ext cx="7846920" cy="643320"/>
          </a:xfrm>
          <a:prstGeom prst="rect">
            <a:avLst/>
          </a:prstGeom>
        </p:spPr>
        <p:txBody>
          <a:bodyPr lIns="68400" rIns="68400" tIns="34200" bIns="34200" anchor="ctr"/>
          <a:p>
            <a:r>
              <a:rPr b="0" lang="es-CO" sz="2250" spc="-1" strike="noStrike">
                <a:solidFill>
                  <a:srgbClr val="073763"/>
                </a:solidFill>
                <a:latin typeface="Arial"/>
              </a:rPr>
              <a:t>Pulse para editar el formato del texto de título</a:t>
            </a:r>
            <a:endParaRPr b="0" lang="es-CO" sz="2250" spc="-1" strike="noStrike">
              <a:solidFill>
                <a:srgbClr val="073763"/>
              </a:solid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367560" y="98640"/>
            <a:ext cx="213660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1480" rIns="51480" tIns="25560" bIns="25560" anchor="ctr"/>
          <a:p>
            <a:pPr>
              <a:lnSpc>
                <a:spcPct val="100000"/>
              </a:lnSpc>
            </a:pPr>
            <a:r>
              <a:rPr b="0" lang="es-CO" sz="45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Ministerio de Salud y Protección Social de Colombia</a:t>
            </a:r>
            <a:endParaRPr b="0" lang="es-CO" sz="450" spc="-1" strike="noStrike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19200" y="1433520"/>
            <a:ext cx="7846920" cy="3355200"/>
          </a:xfrm>
          <a:prstGeom prst="rect">
            <a:avLst/>
          </a:prstGeom>
        </p:spPr>
        <p:txBody>
          <a:bodyPr lIns="68400" rIns="68400" tIns="34200" bIns="342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19200" y="646920"/>
            <a:ext cx="7846920" cy="643320"/>
          </a:xfrm>
          <a:prstGeom prst="rect">
            <a:avLst/>
          </a:prstGeom>
        </p:spPr>
        <p:txBody>
          <a:bodyPr lIns="68400" rIns="68400" tIns="34200" bIns="34200" anchor="ctr"/>
          <a:p>
            <a:r>
              <a:rPr b="0" lang="es-CO" sz="2250" spc="-1" strike="noStrike">
                <a:solidFill>
                  <a:srgbClr val="073763"/>
                </a:solidFill>
                <a:latin typeface="Arial"/>
              </a:rPr>
              <a:t>Pulse para editar el formato del texto de título</a:t>
            </a:r>
            <a:endParaRPr b="0" lang="es-CO" sz="2250" spc="-1" strike="noStrike">
              <a:solidFill>
                <a:srgbClr val="073763"/>
              </a:solidFill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367560" y="98640"/>
            <a:ext cx="213660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1480" rIns="51480" tIns="25560" bIns="25560" anchor="ctr"/>
          <a:p>
            <a:pPr>
              <a:lnSpc>
                <a:spcPct val="100000"/>
              </a:lnSpc>
            </a:pPr>
            <a:r>
              <a:rPr b="0" lang="es-CO" sz="45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Ministerio de Salud y Protección Social de Colombia</a:t>
            </a:r>
            <a:endParaRPr b="0" lang="es-CO" sz="45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05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O" sz="105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image" Target="../media/image26.jpeg"/><Relationship Id="rId17" Type="http://schemas.openxmlformats.org/officeDocument/2006/relationships/image" Target="../media/image27.jpeg"/><Relationship Id="rId18" Type="http://schemas.openxmlformats.org/officeDocument/2006/relationships/slideLayout" Target="../slideLayouts/slideLayout3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8640360" y="109080"/>
            <a:ext cx="244800" cy="2840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AAE37C9C-77B4-469B-954F-D32B5B11EB3D}" type="slidenum">
              <a:rPr b="0" lang="es-CO" sz="700" spc="-1" strike="noStrike">
                <a:solidFill>
                  <a:srgbClr val="0054bc"/>
                </a:solidFill>
                <a:latin typeface="Work Sans"/>
                <a:ea typeface="Work Sans"/>
              </a:rPr>
              <a:t>&lt;número&gt;</a:t>
            </a:fld>
            <a:endParaRPr b="0" lang="es-CO" sz="700" spc="-1" strike="noStrike"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648360" y="699480"/>
            <a:ext cx="7846920" cy="643320"/>
          </a:xfrm>
          <a:prstGeom prst="rect">
            <a:avLst/>
          </a:prstGeom>
          <a:noFill/>
          <a:ln w="12600">
            <a:noFill/>
          </a:ln>
        </p:spPr>
        <p:txBody>
          <a:bodyPr lIns="34200" rIns="34200" tIns="34200" bIns="34200" anchor="ctr">
            <a:normAutofit/>
          </a:bodyPr>
          <a:p>
            <a:pPr>
              <a:lnSpc>
                <a:spcPct val="100000"/>
              </a:lnSpc>
            </a:pPr>
            <a:r>
              <a:rPr b="0" lang="es-CO" sz="30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Equipo de Trabajo</a:t>
            </a:r>
            <a:br/>
            <a:r>
              <a:rPr b="0" lang="es-CO" sz="1500" spc="-1" strike="noStrike">
                <a:solidFill>
                  <a:srgbClr val="186dd3"/>
                </a:solidFill>
                <a:latin typeface="Work Sans Light"/>
                <a:ea typeface="Work Sans Light"/>
              </a:rPr>
              <a:t>Adopción</a:t>
            </a:r>
            <a:endParaRPr b="0" lang="es-CO" sz="1500" spc="-1" strike="noStrike">
              <a:solidFill>
                <a:srgbClr val="073763"/>
              </a:solidFill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4572000" y="1958400"/>
            <a:ext cx="1607760" cy="969840"/>
          </a:xfrm>
          <a:custGeom>
            <a:avLst/>
            <a:gdLst/>
            <a:ahLst/>
            <a:rect l="l" t="t" r="r" b="b"/>
            <a:pathLst>
              <a:path w="1608182" h="970206">
                <a:moveTo>
                  <a:pt x="0" y="0"/>
                </a:moveTo>
                <a:lnTo>
                  <a:pt x="0" y="292778"/>
                </a:lnTo>
                <a:lnTo>
                  <a:pt x="1608182" y="292778"/>
                </a:lnTo>
                <a:lnTo>
                  <a:pt x="1608182" y="970206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62" name="CustomShape 3"/>
          <p:cNvSpPr/>
          <p:nvPr/>
        </p:nvSpPr>
        <p:spPr>
          <a:xfrm>
            <a:off x="2953800" y="1958400"/>
            <a:ext cx="1617840" cy="969840"/>
          </a:xfrm>
          <a:custGeom>
            <a:avLst/>
            <a:gdLst/>
            <a:ahLst/>
            <a:rect l="l" t="t" r="r" b="b"/>
            <a:pathLst>
              <a:path w="1618247" h="970206">
                <a:moveTo>
                  <a:pt x="1618247" y="0"/>
                </a:moveTo>
                <a:lnTo>
                  <a:pt x="1618247" y="292778"/>
                </a:lnTo>
                <a:lnTo>
                  <a:pt x="0" y="292778"/>
                </a:lnTo>
                <a:lnTo>
                  <a:pt x="0" y="970206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63" name="CustomShape 4"/>
          <p:cNvSpPr/>
          <p:nvPr/>
        </p:nvSpPr>
        <p:spPr>
          <a:xfrm>
            <a:off x="3161520" y="1373760"/>
            <a:ext cx="2820240" cy="583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0" lang="es-CO" sz="2400" spc="-1" strike="noStrike">
                <a:solidFill>
                  <a:srgbClr val="dceafb"/>
                </a:solidFill>
                <a:latin typeface="Arial"/>
                <a:ea typeface="Arial"/>
              </a:rPr>
              <a:t>Equipo Nacional</a:t>
            </a:r>
            <a:endParaRPr b="0" lang="es-CO" sz="2400" spc="-1" strike="noStrike">
              <a:latin typeface="Arial"/>
            </a:endParaRPr>
          </a:p>
        </p:txBody>
      </p:sp>
      <p:sp>
        <p:nvSpPr>
          <p:cNvPr id="464" name="CustomShape 5"/>
          <p:cNvSpPr/>
          <p:nvPr/>
        </p:nvSpPr>
        <p:spPr>
          <a:xfrm>
            <a:off x="1760760" y="2928600"/>
            <a:ext cx="2385720" cy="554400"/>
          </a:xfrm>
          <a:prstGeom prst="rect">
            <a:avLst/>
          </a:prstGeom>
          <a:solidFill>
            <a:srgbClr val="f52e6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0" lang="es-CO" sz="2400" spc="-1" strike="noStrike">
                <a:solidFill>
                  <a:srgbClr val="dceafb"/>
                </a:solidFill>
                <a:latin typeface="Arial"/>
                <a:ea typeface="Arial"/>
              </a:rPr>
              <a:t>Central</a:t>
            </a:r>
            <a:endParaRPr b="0" lang="es-CO" sz="2400" spc="-1" strike="noStrike">
              <a:latin typeface="Arial"/>
            </a:endParaRPr>
          </a:p>
        </p:txBody>
      </p:sp>
      <p:sp>
        <p:nvSpPr>
          <p:cNvPr id="465" name="CustomShape 6"/>
          <p:cNvSpPr/>
          <p:nvPr/>
        </p:nvSpPr>
        <p:spPr>
          <a:xfrm>
            <a:off x="5004720" y="2928600"/>
            <a:ext cx="2350800" cy="581400"/>
          </a:xfrm>
          <a:prstGeom prst="rect">
            <a:avLst/>
          </a:prstGeom>
          <a:solidFill>
            <a:srgbClr val="f52e6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0" lang="es-CO" sz="2400" spc="-1" strike="noStrike">
                <a:solidFill>
                  <a:srgbClr val="dceafb"/>
                </a:solidFill>
                <a:latin typeface="Arial"/>
                <a:ea typeface="Arial"/>
              </a:rPr>
              <a:t>Invitados</a:t>
            </a:r>
            <a:endParaRPr b="0" lang="es-CO" sz="2400" spc="-1" strike="noStrike">
              <a:latin typeface="Arial"/>
            </a:endParaRPr>
          </a:p>
        </p:txBody>
      </p:sp>
      <p:sp>
        <p:nvSpPr>
          <p:cNvPr id="466" name="CustomShape 7"/>
          <p:cNvSpPr/>
          <p:nvPr/>
        </p:nvSpPr>
        <p:spPr>
          <a:xfrm>
            <a:off x="5054760" y="3587040"/>
            <a:ext cx="37843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73763"/>
                </a:solidFill>
                <a:latin typeface="Arial"/>
                <a:ea typeface="Arial"/>
              </a:rPr>
              <a:t>Actores del Sistema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73763"/>
                </a:solidFill>
                <a:latin typeface="Arial"/>
                <a:ea typeface="Arial"/>
              </a:rPr>
              <a:t>Superintendencia de Industria y Comercio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73763"/>
                </a:solidFill>
                <a:latin typeface="Arial"/>
                <a:ea typeface="Arial"/>
              </a:rPr>
              <a:t>Superintendencia Nacional de Salud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73763"/>
                </a:solidFill>
                <a:latin typeface="Arial"/>
                <a:ea typeface="Arial"/>
              </a:rPr>
              <a:t>[ + otros]</a:t>
            </a:r>
            <a:endParaRPr b="0" lang="es-CO" sz="1400" spc="-1" strike="noStrike">
              <a:latin typeface="Arial"/>
            </a:endParaRPr>
          </a:p>
        </p:txBody>
      </p:sp>
      <p:sp>
        <p:nvSpPr>
          <p:cNvPr id="467" name="CustomShape 8"/>
          <p:cNvSpPr/>
          <p:nvPr/>
        </p:nvSpPr>
        <p:spPr>
          <a:xfrm>
            <a:off x="1667880" y="3587040"/>
            <a:ext cx="265824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73763"/>
                </a:solidFill>
                <a:latin typeface="Arial"/>
                <a:ea typeface="Arial"/>
              </a:rPr>
              <a:t>MinSalud 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73763"/>
                </a:solidFill>
                <a:latin typeface="Arial"/>
                <a:ea typeface="Arial"/>
              </a:rPr>
              <a:t>MinTIC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73763"/>
                </a:solidFill>
                <a:latin typeface="Arial"/>
                <a:ea typeface="Arial"/>
              </a:rPr>
              <a:t>DNP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73763"/>
                </a:solidFill>
                <a:latin typeface="Arial"/>
                <a:ea typeface="Arial"/>
              </a:rPr>
              <a:t>Presidencia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73763"/>
                </a:solidFill>
                <a:latin typeface="Arial"/>
                <a:ea typeface="Arial"/>
              </a:rPr>
              <a:t>Archivo General de la Nación</a:t>
            </a:r>
            <a:endParaRPr b="0" lang="es-CO" sz="14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1202400" y="1847160"/>
            <a:ext cx="1916640" cy="56556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9" name="TextShape 2"/>
          <p:cNvSpPr txBox="1"/>
          <p:nvPr/>
        </p:nvSpPr>
        <p:spPr>
          <a:xfrm>
            <a:off x="240480" y="549360"/>
            <a:ext cx="4195440" cy="78444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rmAutofit/>
          </a:bodyPr>
          <a:p>
            <a:pPr>
              <a:lnSpc>
                <a:spcPct val="90000"/>
              </a:lnSpc>
            </a:pPr>
            <a:r>
              <a:rPr b="1" lang="es-CO" sz="30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Ejes de </a:t>
            </a:r>
            <a:r>
              <a:rPr b="0" lang="es-CO" sz="32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trabajo</a:t>
            </a:r>
            <a:br/>
            <a:r>
              <a:rPr b="0" lang="es-CO" sz="1800" spc="-1" strike="noStrike">
                <a:solidFill>
                  <a:srgbClr val="808080"/>
                </a:solidFill>
                <a:latin typeface="Work Sans Light"/>
                <a:ea typeface="Work Sans Light"/>
              </a:rPr>
              <a:t>Adopción</a:t>
            </a:r>
            <a:endParaRPr b="0" lang="es-CO" sz="1800" spc="-1" strike="noStrike">
              <a:solidFill>
                <a:srgbClr val="073763"/>
              </a:solidFill>
              <a:latin typeface="Calibri Light"/>
            </a:endParaRPr>
          </a:p>
        </p:txBody>
      </p:sp>
      <p:sp>
        <p:nvSpPr>
          <p:cNvPr id="470" name="Line 3"/>
          <p:cNvSpPr/>
          <p:nvPr/>
        </p:nvSpPr>
        <p:spPr>
          <a:xfrm flipH="1">
            <a:off x="4910760" y="1442880"/>
            <a:ext cx="9360" cy="958680"/>
          </a:xfrm>
          <a:prstGeom prst="line">
            <a:avLst/>
          </a:prstGeom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1" name="Line 4"/>
          <p:cNvSpPr/>
          <p:nvPr/>
        </p:nvSpPr>
        <p:spPr>
          <a:xfrm>
            <a:off x="3119040" y="1945440"/>
            <a:ext cx="847440" cy="360"/>
          </a:xfrm>
          <a:prstGeom prst="line">
            <a:avLst/>
          </a:prstGeom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2" name="CustomShape 5"/>
          <p:cNvSpPr/>
          <p:nvPr/>
        </p:nvSpPr>
        <p:spPr>
          <a:xfrm>
            <a:off x="4278600" y="2472480"/>
            <a:ext cx="1264320" cy="1162800"/>
          </a:xfrm>
          <a:prstGeom prst="ellipse">
            <a:avLst/>
          </a:prstGeom>
          <a:solidFill>
            <a:schemeClr val="bg1"/>
          </a:solidFill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3" name="CustomShape 6"/>
          <p:cNvSpPr/>
          <p:nvPr/>
        </p:nvSpPr>
        <p:spPr>
          <a:xfrm>
            <a:off x="4374000" y="2789640"/>
            <a:ext cx="1091880" cy="62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7560" rIns="97560" tIns="48600" bIns="48600" anchor="ctr"/>
          <a:p>
            <a:pPr algn="ctr">
              <a:lnSpc>
                <a:spcPct val="80000"/>
              </a:lnSpc>
            </a:pPr>
            <a:r>
              <a:rPr b="1" lang="es-CO" sz="3600" spc="-1" strike="noStrike">
                <a:solidFill>
                  <a:srgbClr val="2f6feb"/>
                </a:solidFill>
                <a:latin typeface="Work Sans Light"/>
                <a:ea typeface="Arial"/>
              </a:rPr>
              <a:t>TD</a:t>
            </a:r>
            <a:endParaRPr b="0" lang="es-CO" sz="3600" spc="-1" strike="noStrike">
              <a:latin typeface="Arial"/>
            </a:endParaRPr>
          </a:p>
        </p:txBody>
      </p:sp>
      <p:sp>
        <p:nvSpPr>
          <p:cNvPr id="474" name="CustomShape 7"/>
          <p:cNvSpPr/>
          <p:nvPr/>
        </p:nvSpPr>
        <p:spPr>
          <a:xfrm>
            <a:off x="1736640" y="1965240"/>
            <a:ext cx="1398960" cy="2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7560" rIns="97560" tIns="48600" bIns="486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Financiamiento</a:t>
            </a:r>
            <a:r>
              <a:rPr b="0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 y Sostenibilidad</a:t>
            </a:r>
            <a:endParaRPr b="0" lang="es-CO" sz="1200" spc="-1" strike="noStrike">
              <a:latin typeface="Arial"/>
            </a:endParaRPr>
          </a:p>
        </p:txBody>
      </p:sp>
      <p:sp>
        <p:nvSpPr>
          <p:cNvPr id="475" name="CustomShape 8"/>
          <p:cNvSpPr/>
          <p:nvPr/>
        </p:nvSpPr>
        <p:spPr>
          <a:xfrm>
            <a:off x="4201920" y="2401920"/>
            <a:ext cx="1417680" cy="1303920"/>
          </a:xfrm>
          <a:prstGeom prst="ellipse">
            <a:avLst/>
          </a:prstGeom>
          <a:noFill/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6" name="CustomShape 9"/>
          <p:cNvSpPr/>
          <p:nvPr/>
        </p:nvSpPr>
        <p:spPr>
          <a:xfrm>
            <a:off x="1202400" y="2927160"/>
            <a:ext cx="1916640" cy="56556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7" name="CustomShape 10"/>
          <p:cNvSpPr/>
          <p:nvPr/>
        </p:nvSpPr>
        <p:spPr>
          <a:xfrm>
            <a:off x="1736640" y="3045600"/>
            <a:ext cx="852120" cy="2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7560" rIns="97560" tIns="48600" bIns="486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Marco </a:t>
            </a:r>
            <a:br/>
            <a:r>
              <a:rPr b="0" lang="es-CO" sz="1500" spc="-1" strike="noStrike">
                <a:solidFill>
                  <a:srgbClr val="2f6feb"/>
                </a:solidFill>
                <a:latin typeface="Work Sans Light"/>
                <a:ea typeface="Arial"/>
              </a:rPr>
              <a:t>Legal</a:t>
            </a:r>
            <a:endParaRPr b="0" lang="es-CO" sz="1500" spc="-1" strike="noStrike">
              <a:latin typeface="Arial"/>
            </a:endParaRPr>
          </a:p>
        </p:txBody>
      </p:sp>
      <p:sp>
        <p:nvSpPr>
          <p:cNvPr id="478" name="CustomShape 11"/>
          <p:cNvSpPr/>
          <p:nvPr/>
        </p:nvSpPr>
        <p:spPr>
          <a:xfrm>
            <a:off x="1202400" y="4079520"/>
            <a:ext cx="1916640" cy="56556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9" name="CustomShape 12"/>
          <p:cNvSpPr/>
          <p:nvPr/>
        </p:nvSpPr>
        <p:spPr>
          <a:xfrm>
            <a:off x="1736640" y="4197600"/>
            <a:ext cx="936000" cy="2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7560" rIns="97560" tIns="48600" bIns="486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Talento</a:t>
            </a:r>
            <a:br/>
            <a:r>
              <a:rPr b="0" lang="es-CO" sz="1400" spc="-1" strike="noStrike">
                <a:solidFill>
                  <a:srgbClr val="2f6feb"/>
                </a:solidFill>
                <a:latin typeface="Work Sans Light"/>
                <a:ea typeface="Arial"/>
              </a:rPr>
              <a:t>Humano</a:t>
            </a:r>
            <a:endParaRPr b="0" lang="es-CO" sz="1400" spc="-1" strike="noStrike">
              <a:latin typeface="Arial"/>
            </a:endParaRPr>
          </a:p>
        </p:txBody>
      </p:sp>
      <p:sp>
        <p:nvSpPr>
          <p:cNvPr id="480" name="CustomShape 13"/>
          <p:cNvSpPr/>
          <p:nvPr/>
        </p:nvSpPr>
        <p:spPr>
          <a:xfrm>
            <a:off x="6706800" y="4079520"/>
            <a:ext cx="1683360" cy="56556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1" name="CustomShape 14"/>
          <p:cNvSpPr/>
          <p:nvPr/>
        </p:nvSpPr>
        <p:spPr>
          <a:xfrm>
            <a:off x="6715080" y="4073040"/>
            <a:ext cx="1398960" cy="56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7560" rIns="97560" tIns="48600" bIns="486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Tecnología en </a:t>
            </a:r>
            <a:r>
              <a:rPr b="0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información</a:t>
            </a:r>
            <a:endParaRPr b="0" lang="es-CO" sz="1200" spc="-1" strike="noStrike">
              <a:latin typeface="Arial"/>
            </a:endParaRPr>
          </a:p>
        </p:txBody>
      </p:sp>
      <p:sp>
        <p:nvSpPr>
          <p:cNvPr id="482" name="CustomShape 15"/>
          <p:cNvSpPr/>
          <p:nvPr/>
        </p:nvSpPr>
        <p:spPr>
          <a:xfrm>
            <a:off x="6706800" y="2927160"/>
            <a:ext cx="1683360" cy="56556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3" name="CustomShape 16"/>
          <p:cNvSpPr/>
          <p:nvPr/>
        </p:nvSpPr>
        <p:spPr>
          <a:xfrm>
            <a:off x="6715080" y="3045600"/>
            <a:ext cx="1281240" cy="2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7560" rIns="97560" tIns="48600" bIns="486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Códigos y</a:t>
            </a:r>
            <a:br/>
            <a:r>
              <a:rPr b="0" lang="es-CO" sz="1500" spc="-1" strike="noStrike">
                <a:solidFill>
                  <a:srgbClr val="2f6feb"/>
                </a:solidFill>
                <a:latin typeface="Work Sans Light"/>
                <a:ea typeface="Arial"/>
              </a:rPr>
              <a:t>Estándares</a:t>
            </a:r>
            <a:endParaRPr b="0" lang="es-CO" sz="1500" spc="-1" strike="noStrike">
              <a:latin typeface="Arial"/>
            </a:endParaRPr>
          </a:p>
        </p:txBody>
      </p:sp>
      <p:sp>
        <p:nvSpPr>
          <p:cNvPr id="484" name="CustomShape 17"/>
          <p:cNvSpPr/>
          <p:nvPr/>
        </p:nvSpPr>
        <p:spPr>
          <a:xfrm>
            <a:off x="6706800" y="1847160"/>
            <a:ext cx="1683360" cy="56556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5" name="CustomShape 18"/>
          <p:cNvSpPr/>
          <p:nvPr/>
        </p:nvSpPr>
        <p:spPr>
          <a:xfrm>
            <a:off x="6715080" y="1847160"/>
            <a:ext cx="1281240" cy="56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7560" rIns="97560" tIns="48600" bIns="486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Modelo </a:t>
            </a:r>
            <a:r>
              <a:rPr b="0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Operativo</a:t>
            </a:r>
            <a:endParaRPr b="0" lang="es-CO" sz="1200" spc="-1" strike="noStrike">
              <a:latin typeface="Arial"/>
            </a:endParaRPr>
          </a:p>
        </p:txBody>
      </p:sp>
      <p:sp>
        <p:nvSpPr>
          <p:cNvPr id="486" name="CustomShape 19"/>
          <p:cNvSpPr/>
          <p:nvPr/>
        </p:nvSpPr>
        <p:spPr>
          <a:xfrm>
            <a:off x="4102200" y="1059120"/>
            <a:ext cx="1647000" cy="565560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" name="CustomShape 20"/>
          <p:cNvSpPr/>
          <p:nvPr/>
        </p:nvSpPr>
        <p:spPr>
          <a:xfrm>
            <a:off x="4105080" y="1177560"/>
            <a:ext cx="1189800" cy="2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7560" rIns="97560" tIns="48600" bIns="486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2f6feb"/>
                </a:solidFill>
                <a:latin typeface="Work Sans Light"/>
                <a:ea typeface="Arial"/>
              </a:rPr>
              <a:t>Planeación</a:t>
            </a:r>
            <a:br/>
            <a:r>
              <a:rPr b="0" lang="es-CO" sz="1400" spc="-1" strike="noStrike">
                <a:solidFill>
                  <a:srgbClr val="2f6feb"/>
                </a:solidFill>
                <a:latin typeface="Work Sans Light"/>
                <a:ea typeface="Arial"/>
              </a:rPr>
              <a:t>Estratégica</a:t>
            </a:r>
            <a:endParaRPr b="0" lang="es-CO" sz="1400" spc="-1" strike="noStrike">
              <a:latin typeface="Arial"/>
            </a:endParaRPr>
          </a:p>
        </p:txBody>
      </p:sp>
      <p:sp>
        <p:nvSpPr>
          <p:cNvPr id="488" name="Line 21"/>
          <p:cNvSpPr/>
          <p:nvPr/>
        </p:nvSpPr>
        <p:spPr>
          <a:xfrm flipV="1">
            <a:off x="3966480" y="1965240"/>
            <a:ext cx="360" cy="2296080"/>
          </a:xfrm>
          <a:prstGeom prst="line">
            <a:avLst/>
          </a:prstGeom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9" name="Line 22"/>
          <p:cNvSpPr/>
          <p:nvPr/>
        </p:nvSpPr>
        <p:spPr>
          <a:xfrm flipV="1">
            <a:off x="3119040" y="3053880"/>
            <a:ext cx="1082520" cy="17280"/>
          </a:xfrm>
          <a:prstGeom prst="line">
            <a:avLst/>
          </a:prstGeom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0" name="Line 23"/>
          <p:cNvSpPr/>
          <p:nvPr/>
        </p:nvSpPr>
        <p:spPr>
          <a:xfrm>
            <a:off x="3119040" y="4261320"/>
            <a:ext cx="847440" cy="360"/>
          </a:xfrm>
          <a:prstGeom prst="line">
            <a:avLst/>
          </a:prstGeom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1" name="Line 24"/>
          <p:cNvSpPr/>
          <p:nvPr/>
        </p:nvSpPr>
        <p:spPr>
          <a:xfrm flipV="1">
            <a:off x="5868000" y="1965240"/>
            <a:ext cx="360" cy="2296080"/>
          </a:xfrm>
          <a:prstGeom prst="line">
            <a:avLst/>
          </a:prstGeom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2" name="Line 25"/>
          <p:cNvSpPr/>
          <p:nvPr/>
        </p:nvSpPr>
        <p:spPr>
          <a:xfrm>
            <a:off x="5614200" y="3071160"/>
            <a:ext cx="1092240" cy="360"/>
          </a:xfrm>
          <a:prstGeom prst="line">
            <a:avLst/>
          </a:prstGeom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3" name="Line 26"/>
          <p:cNvSpPr/>
          <p:nvPr/>
        </p:nvSpPr>
        <p:spPr>
          <a:xfrm>
            <a:off x="5868000" y="1966680"/>
            <a:ext cx="838440" cy="360"/>
          </a:xfrm>
          <a:prstGeom prst="line">
            <a:avLst/>
          </a:prstGeom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" name="Line 27"/>
          <p:cNvSpPr/>
          <p:nvPr/>
        </p:nvSpPr>
        <p:spPr>
          <a:xfrm>
            <a:off x="5868000" y="4261320"/>
            <a:ext cx="847080" cy="360"/>
          </a:xfrm>
          <a:prstGeom prst="line">
            <a:avLst/>
          </a:prstGeom>
          <a:ln>
            <a:solidFill>
              <a:srgbClr val="f42f5a"/>
            </a:solidFill>
            <a:custDash>
              <a:ds d="500000" sp="100000"/>
            </a:custDash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5" name="Line 28"/>
          <p:cNvSpPr/>
          <p:nvPr/>
        </p:nvSpPr>
        <p:spPr>
          <a:xfrm flipH="1">
            <a:off x="-118440" y="1400040"/>
            <a:ext cx="1804320" cy="360"/>
          </a:xfrm>
          <a:prstGeom prst="line">
            <a:avLst/>
          </a:prstGeom>
          <a:ln w="6480">
            <a:solidFill>
              <a:srgbClr val="f42f5a"/>
            </a:solidFill>
            <a:custDash>
              <a:ds d="500000" sp="1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96" name="Imagen 70" descr=""/>
          <p:cNvPicPr/>
          <p:nvPr/>
        </p:nvPicPr>
        <p:blipFill>
          <a:blip r:embed="rId1"/>
          <a:stretch/>
        </p:blipFill>
        <p:spPr>
          <a:xfrm>
            <a:off x="7830360" y="4155120"/>
            <a:ext cx="407160" cy="407160"/>
          </a:xfrm>
          <a:prstGeom prst="rect">
            <a:avLst/>
          </a:prstGeom>
          <a:ln>
            <a:noFill/>
          </a:ln>
        </p:spPr>
      </p:pic>
      <p:pic>
        <p:nvPicPr>
          <p:cNvPr id="497" name="Imagen 71" descr=""/>
          <p:cNvPicPr/>
          <p:nvPr/>
        </p:nvPicPr>
        <p:blipFill>
          <a:blip r:embed="rId2"/>
          <a:stretch/>
        </p:blipFill>
        <p:spPr>
          <a:xfrm>
            <a:off x="7830360" y="3003840"/>
            <a:ext cx="407160" cy="407160"/>
          </a:xfrm>
          <a:prstGeom prst="rect">
            <a:avLst/>
          </a:prstGeom>
          <a:ln>
            <a:noFill/>
          </a:ln>
        </p:spPr>
      </p:pic>
      <p:pic>
        <p:nvPicPr>
          <p:cNvPr id="498" name="Imagen 72" descr=""/>
          <p:cNvPicPr/>
          <p:nvPr/>
        </p:nvPicPr>
        <p:blipFill>
          <a:blip r:embed="rId3"/>
          <a:stretch/>
        </p:blipFill>
        <p:spPr>
          <a:xfrm>
            <a:off x="7830360" y="1923840"/>
            <a:ext cx="407160" cy="407160"/>
          </a:xfrm>
          <a:prstGeom prst="rect">
            <a:avLst/>
          </a:prstGeom>
          <a:ln>
            <a:noFill/>
          </a:ln>
        </p:spPr>
      </p:pic>
      <p:pic>
        <p:nvPicPr>
          <p:cNvPr id="499" name="Imagen 73" descr=""/>
          <p:cNvPicPr/>
          <p:nvPr/>
        </p:nvPicPr>
        <p:blipFill>
          <a:blip r:embed="rId4"/>
          <a:stretch/>
        </p:blipFill>
        <p:spPr>
          <a:xfrm>
            <a:off x="1335960" y="4155120"/>
            <a:ext cx="407160" cy="407160"/>
          </a:xfrm>
          <a:prstGeom prst="rect">
            <a:avLst/>
          </a:prstGeom>
          <a:ln>
            <a:noFill/>
          </a:ln>
        </p:spPr>
      </p:pic>
      <p:pic>
        <p:nvPicPr>
          <p:cNvPr id="500" name="Imagen 74" descr=""/>
          <p:cNvPicPr/>
          <p:nvPr/>
        </p:nvPicPr>
        <p:blipFill>
          <a:blip r:embed="rId5"/>
          <a:stretch/>
        </p:blipFill>
        <p:spPr>
          <a:xfrm>
            <a:off x="1335960" y="3030120"/>
            <a:ext cx="407160" cy="354600"/>
          </a:xfrm>
          <a:prstGeom prst="rect">
            <a:avLst/>
          </a:prstGeom>
          <a:ln>
            <a:noFill/>
          </a:ln>
        </p:spPr>
      </p:pic>
      <p:pic>
        <p:nvPicPr>
          <p:cNvPr id="501" name="Imagen 75" descr=""/>
          <p:cNvPicPr/>
          <p:nvPr/>
        </p:nvPicPr>
        <p:blipFill>
          <a:blip r:embed="rId6"/>
          <a:stretch/>
        </p:blipFill>
        <p:spPr>
          <a:xfrm>
            <a:off x="1360440" y="1923840"/>
            <a:ext cx="357840" cy="407160"/>
          </a:xfrm>
          <a:prstGeom prst="rect">
            <a:avLst/>
          </a:prstGeom>
          <a:ln>
            <a:noFill/>
          </a:ln>
        </p:spPr>
      </p:pic>
      <p:pic>
        <p:nvPicPr>
          <p:cNvPr id="502" name="Imagen 76" descr=""/>
          <p:cNvPicPr/>
          <p:nvPr/>
        </p:nvPicPr>
        <p:blipFill>
          <a:blip r:embed="rId7"/>
          <a:stretch/>
        </p:blipFill>
        <p:spPr>
          <a:xfrm>
            <a:off x="5206680" y="1130400"/>
            <a:ext cx="407160" cy="407160"/>
          </a:xfrm>
          <a:prstGeom prst="rect">
            <a:avLst/>
          </a:prstGeom>
          <a:ln>
            <a:noFill/>
          </a:ln>
        </p:spPr>
      </p:pic>
      <p:sp>
        <p:nvSpPr>
          <p:cNvPr id="503" name="CustomShape 29"/>
          <p:cNvSpPr/>
          <p:nvPr/>
        </p:nvSpPr>
        <p:spPr>
          <a:xfrm>
            <a:off x="6081120" y="286200"/>
            <a:ext cx="29343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Calibri Light"/>
              </a:rPr>
              <a:t>La estratega requiere el desarrollo de: 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 marL="214200" indent="-213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CO" sz="1400" spc="-1" strike="noStrike">
                <a:solidFill>
                  <a:srgbClr val="0070c0"/>
                </a:solidFill>
                <a:latin typeface="Calibri Light"/>
              </a:rPr>
              <a:t>Estándares de interoperabilidad</a:t>
            </a:r>
            <a:endParaRPr b="0" lang="es-CO" sz="1400" spc="-1" strike="noStrike">
              <a:latin typeface="Arial"/>
            </a:endParaRPr>
          </a:p>
          <a:p>
            <a:pPr marL="214200" indent="-213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CO" sz="1400" spc="-1" strike="noStrike">
                <a:solidFill>
                  <a:srgbClr val="0070c0"/>
                </a:solidFill>
                <a:latin typeface="Calibri Light"/>
              </a:rPr>
              <a:t>Modelos de gobierno de datos </a:t>
            </a:r>
            <a:endParaRPr b="0" lang="es-CO" sz="1400" spc="-1" strike="noStrike">
              <a:latin typeface="Arial"/>
            </a:endParaRPr>
          </a:p>
          <a:p>
            <a:pPr marL="214200" indent="-213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CO" sz="1400" spc="-1" strike="noStrike">
                <a:solidFill>
                  <a:srgbClr val="0070c0"/>
                </a:solidFill>
                <a:latin typeface="Calibri Light"/>
              </a:rPr>
              <a:t>Una estrategia digital integral</a:t>
            </a:r>
            <a:endParaRPr b="0" lang="es-CO" sz="14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8899560" y="109440"/>
            <a:ext cx="244080" cy="283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0997D7A-3C3A-4315-9C58-5F7C0DCD11DE}" type="slidenum">
              <a:rPr b="0" lang="es-CO" sz="900" spc="-1" strike="noStrike">
                <a:solidFill>
                  <a:srgbClr val="8b8b8b"/>
                </a:solidFill>
                <a:latin typeface="Calibri Light"/>
              </a:rPr>
              <a:t>&lt;número&gt;</a:t>
            </a:fld>
            <a:endParaRPr b="0" lang="es-CO" sz="900" spc="-1" strike="noStrike">
              <a:latin typeface="Times New Roman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1982520" y="767160"/>
            <a:ext cx="6538320" cy="1595160"/>
          </a:xfrm>
          <a:prstGeom prst="rect">
            <a:avLst/>
          </a:prstGeom>
          <a:noFill/>
          <a:ln w="12600">
            <a:noFill/>
          </a:ln>
        </p:spPr>
        <p:txBody>
          <a:bodyPr lIns="34200" rIns="34200" tIns="34200" bIns="34200" anchor="ctr">
            <a:normAutofit/>
          </a:bodyPr>
          <a:p>
            <a:pPr algn="r">
              <a:lnSpc>
                <a:spcPct val="100000"/>
              </a:lnSpc>
            </a:pPr>
            <a:r>
              <a:rPr b="1" lang="es-CO" sz="3300" spc="-1" strike="noStrike">
                <a:solidFill>
                  <a:srgbClr val="ffffff"/>
                </a:solidFill>
                <a:latin typeface="Work Sans Light"/>
                <a:ea typeface="Work Sans Light"/>
              </a:rPr>
              <a:t>Transformación digital del sistema de salud colombiano </a:t>
            </a:r>
            <a:br/>
            <a:r>
              <a:rPr b="0" lang="es-CO" sz="2100" spc="-1" strike="noStrike">
                <a:solidFill>
                  <a:srgbClr val="ffffff"/>
                </a:solidFill>
                <a:latin typeface="Work Sans"/>
                <a:ea typeface="Work Sans"/>
              </a:rPr>
              <a:t>Ministerio de Salud y Protección Social</a:t>
            </a:r>
            <a:endParaRPr b="0" lang="es-CO" sz="2100" spc="-1" strike="noStrike">
              <a:solidFill>
                <a:srgbClr val="073763"/>
              </a:solidFill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3327480" y="3002760"/>
            <a:ext cx="519372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/>
          <a:p>
            <a:pPr algn="r">
              <a:lnSpc>
                <a:spcPct val="115000"/>
              </a:lnSpc>
            </a:pPr>
            <a:r>
              <a:rPr b="0" lang="es-CO" sz="2000" spc="-1" strike="noStrike">
                <a:solidFill>
                  <a:srgbClr val="ffffff"/>
                </a:solidFill>
                <a:latin typeface="Work Sans"/>
                <a:ea typeface="Work Sans"/>
              </a:rPr>
              <a:t>Christian Peter Clausen</a:t>
            </a:r>
            <a:endParaRPr b="0" lang="es-CO" sz="2000" spc="-1" strike="noStrike">
              <a:latin typeface="Arial"/>
            </a:endParaRPr>
          </a:p>
          <a:p>
            <a:pPr algn="r">
              <a:lnSpc>
                <a:spcPct val="115000"/>
              </a:lnSpc>
            </a:pPr>
            <a:r>
              <a:rPr b="0" lang="es-CO" sz="1200" spc="-1" strike="noStrike">
                <a:solidFill>
                  <a:srgbClr val="ffffff"/>
                </a:solidFill>
                <a:latin typeface="Work Sans"/>
                <a:ea typeface="Work Sans"/>
              </a:rPr>
              <a:t>Asesor de Transformación Digital del Ministro de Salud y Protección Social</a:t>
            </a:r>
            <a:endParaRPr b="0" lang="es-CO" sz="1200" spc="-1" strike="noStrike"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4040640" y="3712680"/>
            <a:ext cx="4480200" cy="272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/>
          <a:p>
            <a:pPr algn="r">
              <a:lnSpc>
                <a:spcPct val="100000"/>
              </a:lnSpc>
              <a:spcBef>
                <a:spcPts val="1100"/>
              </a:spcBef>
            </a:pPr>
            <a:r>
              <a:rPr b="0" lang="es-CO" sz="1200" spc="-1" strike="noStrike">
                <a:solidFill>
                  <a:srgbClr val="b4d8fa"/>
                </a:solidFill>
                <a:latin typeface="Work Sans"/>
                <a:ea typeface="Work Sans"/>
              </a:rPr>
              <a:t>Colombia - 2020</a:t>
            </a:r>
            <a:endParaRPr b="0" lang="es-CO" sz="1200" spc="-1" strike="noStrike">
              <a:latin typeface="Arial"/>
            </a:endParaRPr>
          </a:p>
        </p:txBody>
      </p:sp>
      <p:sp>
        <p:nvSpPr>
          <p:cNvPr id="420" name="Line 4"/>
          <p:cNvSpPr/>
          <p:nvPr/>
        </p:nvSpPr>
        <p:spPr>
          <a:xfrm flipH="1">
            <a:off x="2863800" y="3713760"/>
            <a:ext cx="5657400" cy="0"/>
          </a:xfrm>
          <a:prstGeom prst="line">
            <a:avLst/>
          </a:prstGeom>
          <a:ln cap="rnd" w="6480">
            <a:solidFill>
              <a:schemeClr val="accent1"/>
            </a:solidFill>
            <a:custDash>
              <a:ds d="5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3492000" y="1393200"/>
            <a:ext cx="2160000" cy="32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6680" algn="ctr"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Work Sans"/>
              </a:rPr>
              <a:t>Datos Generales</a:t>
            </a:r>
            <a:endParaRPr b="0" lang="es-CO" sz="1400" spc="-1" strike="noStrike">
              <a:latin typeface="Arial"/>
            </a:endParaRPr>
          </a:p>
          <a:p>
            <a:pPr marL="257040" indent="-256680"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 marL="257040" indent="-256680"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Work Sans"/>
              </a:rPr>
              <a:t>Superficie: 1.141.748 km2 </a:t>
            </a:r>
            <a:endParaRPr b="0" lang="es-CO" sz="1400" spc="-1" strike="noStrike">
              <a:latin typeface="Arial"/>
            </a:endParaRPr>
          </a:p>
          <a:p>
            <a:pPr marL="257040" indent="-256680"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Work Sans"/>
              </a:rPr>
              <a:t>Organización territorial : </a:t>
            </a:r>
            <a:endParaRPr b="0" lang="es-CO" sz="1400" spc="-1" strike="noStrike">
              <a:latin typeface="Arial"/>
            </a:endParaRPr>
          </a:p>
          <a:p>
            <a:pPr lvl="1" marL="600120" indent="-2566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CO" sz="1400" spc="-1" strike="noStrike">
                <a:solidFill>
                  <a:srgbClr val="0070c0"/>
                </a:solidFill>
                <a:latin typeface="Work Sans"/>
              </a:rPr>
              <a:t>32 departamentos </a:t>
            </a:r>
            <a:endParaRPr b="0" lang="es-CO" sz="1400" spc="-1" strike="noStrike">
              <a:latin typeface="Arial"/>
            </a:endParaRPr>
          </a:p>
          <a:p>
            <a:pPr lvl="1" marL="600120" indent="-2566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CO" sz="1400" spc="-1" strike="noStrike">
                <a:solidFill>
                  <a:srgbClr val="0070c0"/>
                </a:solidFill>
                <a:latin typeface="Work Sans"/>
              </a:rPr>
              <a:t>5 distritos</a:t>
            </a:r>
            <a:endParaRPr b="0" lang="es-CO" sz="1400" spc="-1" strike="noStrike">
              <a:latin typeface="Arial"/>
            </a:endParaRPr>
          </a:p>
          <a:p>
            <a:pPr lvl="1" marL="600120" indent="-2566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CO" sz="1400" spc="-1" strike="noStrike">
                <a:solidFill>
                  <a:srgbClr val="0070c0"/>
                </a:solidFill>
                <a:latin typeface="Work Sans"/>
              </a:rPr>
              <a:t>1.122 municipios</a:t>
            </a:r>
            <a:endParaRPr b="0" lang="es-CO" sz="1400" spc="-1" strike="noStrike">
              <a:latin typeface="Arial"/>
            </a:endParaRPr>
          </a:p>
          <a:p>
            <a:pPr lvl="1" marL="600120" indent="-2566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CO" sz="1400" spc="-1" strike="noStrike">
                <a:solidFill>
                  <a:srgbClr val="0070c0"/>
                </a:solidFill>
                <a:latin typeface="Work Sans"/>
              </a:rPr>
              <a:t>8.000 centros poblados (aprox.)</a:t>
            </a:r>
            <a:endParaRPr b="0" lang="es-CO" sz="1400" spc="-1" strike="noStrike">
              <a:latin typeface="Arial"/>
            </a:endParaRPr>
          </a:p>
          <a:p>
            <a:pPr marL="257040" indent="-256680"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Work Sans"/>
              </a:rPr>
              <a:t>                                       </a:t>
            </a:r>
            <a:endParaRPr b="0" lang="es-CO" sz="1400" spc="-1" strike="noStrike">
              <a:latin typeface="Arial"/>
            </a:endParaRPr>
          </a:p>
          <a:p>
            <a:pPr marL="257040" indent="-256680"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Work Sans"/>
              </a:rPr>
              <a:t>50 millones de habitantes  (aprox.)</a:t>
            </a:r>
            <a:endParaRPr b="0" lang="es-CO" sz="1400" spc="-1" strike="noStrike">
              <a:latin typeface="Arial"/>
            </a:endParaRPr>
          </a:p>
        </p:txBody>
      </p:sp>
      <p:pic>
        <p:nvPicPr>
          <p:cNvPr id="422" name="Picture 5" descr=""/>
          <p:cNvPicPr/>
          <p:nvPr/>
        </p:nvPicPr>
        <p:blipFill>
          <a:blip r:embed="rId1"/>
          <a:stretch/>
        </p:blipFill>
        <p:spPr>
          <a:xfrm>
            <a:off x="6086880" y="1396080"/>
            <a:ext cx="2624760" cy="3256560"/>
          </a:xfrm>
          <a:prstGeom prst="rect">
            <a:avLst/>
          </a:prstGeom>
          <a:ln>
            <a:noFill/>
          </a:ln>
        </p:spPr>
      </p:pic>
      <p:pic>
        <p:nvPicPr>
          <p:cNvPr id="423" name="Imagen 5" descr=""/>
          <p:cNvPicPr/>
          <p:nvPr/>
        </p:nvPicPr>
        <p:blipFill>
          <a:blip r:embed="rId2"/>
          <a:srcRect l="3803" t="1706" r="5155" b="4847"/>
          <a:stretch/>
        </p:blipFill>
        <p:spPr>
          <a:xfrm>
            <a:off x="619200" y="1393200"/>
            <a:ext cx="2453760" cy="3259800"/>
          </a:xfrm>
          <a:prstGeom prst="rect">
            <a:avLst/>
          </a:prstGeom>
          <a:ln>
            <a:noFill/>
          </a:ln>
        </p:spPr>
      </p:pic>
      <p:sp>
        <p:nvSpPr>
          <p:cNvPr id="424" name="TextShape 2"/>
          <p:cNvSpPr txBox="1"/>
          <p:nvPr/>
        </p:nvSpPr>
        <p:spPr>
          <a:xfrm>
            <a:off x="619200" y="646920"/>
            <a:ext cx="7846920" cy="6433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/>
          <a:p>
            <a:pPr>
              <a:lnSpc>
                <a:spcPct val="90000"/>
              </a:lnSpc>
            </a:pPr>
            <a:r>
              <a:rPr b="0" lang="es-CO" sz="30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Colombia</a:t>
            </a:r>
            <a:endParaRPr b="0" lang="es-CO" sz="3000" spc="-1" strike="noStrike">
              <a:solidFill>
                <a:srgbClr val="073763"/>
              </a:solidFill>
              <a:latin typeface="Calibri Light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Imagen 19" descr=""/>
          <p:cNvPicPr/>
          <p:nvPr/>
        </p:nvPicPr>
        <p:blipFill>
          <a:blip r:embed="rId1"/>
          <a:srcRect l="0" t="0" r="4445" b="0"/>
          <a:stretch/>
        </p:blipFill>
        <p:spPr>
          <a:xfrm>
            <a:off x="493200" y="277920"/>
            <a:ext cx="8157240" cy="47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n 4" descr=""/>
          <p:cNvPicPr/>
          <p:nvPr/>
        </p:nvPicPr>
        <p:blipFill>
          <a:blip r:embed="rId1"/>
          <a:stretch/>
        </p:blipFill>
        <p:spPr>
          <a:xfrm>
            <a:off x="415080" y="325440"/>
            <a:ext cx="8313480" cy="467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magen 4" descr=""/>
          <p:cNvPicPr/>
          <p:nvPr/>
        </p:nvPicPr>
        <p:blipFill>
          <a:blip r:embed="rId1"/>
          <a:srcRect l="388" t="7793" r="0" b="540"/>
          <a:stretch/>
        </p:blipFill>
        <p:spPr>
          <a:xfrm>
            <a:off x="334440" y="635040"/>
            <a:ext cx="8474760" cy="441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619200" y="646920"/>
            <a:ext cx="7846920" cy="64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34200" bIns="34200" anchor="ctr">
            <a:normAutofit/>
          </a:bodyPr>
          <a:p>
            <a:pPr>
              <a:lnSpc>
                <a:spcPct val="100000"/>
              </a:lnSpc>
            </a:pPr>
            <a:r>
              <a:rPr b="0" lang="es-CO" sz="30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Transformación Digital en Salud</a:t>
            </a:r>
            <a:endParaRPr b="0" lang="es-CO" sz="3000" spc="-1" strike="noStrike"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2364840" y="1439280"/>
            <a:ext cx="6097320" cy="1039320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7560" rIns="7560" tIns="7560" bIns="7560" anchor="ctr"/>
          <a:p>
            <a:pPr marL="114480" indent="-114120" algn="ctr">
              <a:lnSpc>
                <a:spcPct val="90000"/>
              </a:lnSpc>
              <a:spcAft>
                <a:spcPts val="181"/>
              </a:spcAft>
            </a:pPr>
            <a:r>
              <a:rPr b="0" lang="es-CO" sz="1200" spc="-1" strike="noStrike">
                <a:solidFill>
                  <a:srgbClr val="073763"/>
                </a:solidFill>
                <a:latin typeface="Arial"/>
                <a:ea typeface="Arial"/>
              </a:rPr>
              <a:t>Consiste en utilizar herramientas y tecnologías digitales que posicionan al ciudadano como foco central del sistema, para mejorar desenlaces de salud, para cumplir con las expectativas de la población y aumentar la efectividad y eficiencia del sistema</a:t>
            </a:r>
            <a:endParaRPr b="0" lang="es-CO" sz="1200" spc="-1" strike="noStrike">
              <a:latin typeface="Arial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623520" y="1439280"/>
            <a:ext cx="1740960" cy="1039320"/>
          </a:xfrm>
          <a:prstGeom prst="roundRect">
            <a:avLst>
              <a:gd name="adj" fmla="val 16667"/>
            </a:avLst>
          </a:prstGeom>
          <a:solidFill>
            <a:srgbClr val="f52e6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1600" rIns="60840" tIns="81360" bIns="81360" anchor="ctr"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b="0" lang="es-CO" sz="1600" spc="-1" strike="noStrike">
                <a:solidFill>
                  <a:srgbClr val="dceafb"/>
                </a:solidFill>
                <a:latin typeface="Arial"/>
                <a:ea typeface="Arial"/>
              </a:rPr>
              <a:t>Ciudadano como foco central del sistema</a:t>
            </a:r>
            <a:endParaRPr b="0" lang="es-CO" sz="1600" spc="-1" strike="noStrike">
              <a:latin typeface="Arial"/>
            </a:endParaRPr>
          </a:p>
        </p:txBody>
      </p:sp>
      <p:sp>
        <p:nvSpPr>
          <p:cNvPr id="431" name="CustomShape 4"/>
          <p:cNvSpPr/>
          <p:nvPr/>
        </p:nvSpPr>
        <p:spPr>
          <a:xfrm>
            <a:off x="2364840" y="2583000"/>
            <a:ext cx="6097320" cy="1039320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5">
              <a:tint val="40000"/>
              <a:alpha val="90000"/>
              <a:hueOff val="36210"/>
              <a:satOff val="-37245"/>
              <a:lumOff val="-3663"/>
              <a:alphaOff val="0"/>
            </a:schemeClr>
          </a:solidFill>
          <a:ln>
            <a:solidFill>
              <a:schemeClr val="accent5">
                <a:tint val="40000"/>
                <a:alpha val="90000"/>
                <a:hueOff val="36210"/>
                <a:satOff val="-37245"/>
                <a:lumOff val="-3663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7560" rIns="7560" tIns="7560" bIns="7560" anchor="ctr"/>
          <a:p>
            <a:pPr marL="114480" indent="-114120" algn="ctr">
              <a:lnSpc>
                <a:spcPct val="90000"/>
              </a:lnSpc>
              <a:spcAft>
                <a:spcPts val="181"/>
              </a:spcAft>
            </a:pPr>
            <a:r>
              <a:rPr b="0" lang="es-CO" sz="1200" spc="-1" strike="noStrike">
                <a:solidFill>
                  <a:srgbClr val="073763"/>
                </a:solidFill>
                <a:latin typeface="Arial"/>
                <a:ea typeface="Arial"/>
              </a:rPr>
              <a:t>Este proceso requiere cambios significativos en actividades, competencias y modelos operativos del todo el sistema, que nos permitirán aprovechar las oportunidades y beneficios que las tecnologías digitales nos ofrecen</a:t>
            </a:r>
            <a:endParaRPr b="0" lang="es-CO" sz="1200" spc="-1" strike="noStrike">
              <a:latin typeface="Arial"/>
            </a:endParaRPr>
          </a:p>
        </p:txBody>
      </p:sp>
      <p:sp>
        <p:nvSpPr>
          <p:cNvPr id="432" name="CustomShape 5"/>
          <p:cNvSpPr/>
          <p:nvPr/>
        </p:nvSpPr>
        <p:spPr>
          <a:xfrm>
            <a:off x="623520" y="2583000"/>
            <a:ext cx="1740960" cy="1039320"/>
          </a:xfrm>
          <a:prstGeom prst="roundRect">
            <a:avLst>
              <a:gd name="adj" fmla="val 16667"/>
            </a:avLst>
          </a:prstGeom>
          <a:solidFill>
            <a:schemeClr val="accent5">
              <a:hueOff val="-74731"/>
              <a:satOff val="-20094"/>
              <a:lumOff val="-15196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1600" rIns="60840" tIns="81360" bIns="81360" anchor="ctr"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b="0" lang="es-CO" sz="1600" spc="-1" strike="noStrike">
                <a:solidFill>
                  <a:srgbClr val="dceafb"/>
                </a:solidFill>
                <a:latin typeface="Arial"/>
                <a:ea typeface="Arial"/>
              </a:rPr>
              <a:t>Modelos operativos de todo el sistema</a:t>
            </a:r>
            <a:endParaRPr b="0" lang="es-CO" sz="1600" spc="-1" strike="noStrike">
              <a:latin typeface="Arial"/>
            </a:endParaRPr>
          </a:p>
        </p:txBody>
      </p:sp>
      <p:sp>
        <p:nvSpPr>
          <p:cNvPr id="433" name="CustomShape 6"/>
          <p:cNvSpPr/>
          <p:nvPr/>
        </p:nvSpPr>
        <p:spPr>
          <a:xfrm>
            <a:off x="2364840" y="3727080"/>
            <a:ext cx="6097320" cy="1039320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5">
              <a:tint val="40000"/>
              <a:alpha val="90000"/>
              <a:hueOff val="72419"/>
              <a:satOff val="-74490"/>
              <a:lumOff val="-7327"/>
              <a:alphaOff val="0"/>
            </a:schemeClr>
          </a:solidFill>
          <a:ln>
            <a:solidFill>
              <a:schemeClr val="accent5">
                <a:tint val="40000"/>
                <a:alpha val="90000"/>
                <a:hueOff val="72419"/>
                <a:satOff val="-74490"/>
                <a:lumOff val="-7327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7560" rIns="7560" tIns="7560" bIns="7560" anchor="ctr"/>
          <a:p>
            <a:pPr marL="114480" indent="-114120" algn="ctr">
              <a:lnSpc>
                <a:spcPct val="90000"/>
              </a:lnSpc>
              <a:spcAft>
                <a:spcPts val="181"/>
              </a:spcAft>
            </a:pPr>
            <a:r>
              <a:rPr b="0" lang="es-CO" sz="1200" spc="-1" strike="noStrike">
                <a:solidFill>
                  <a:srgbClr val="073763"/>
                </a:solidFill>
                <a:latin typeface="Arial"/>
                <a:ea typeface="Arial"/>
              </a:rPr>
              <a:t>La transformación requerirá trazar un camino claro, construido colectiva y participativamente, que involucre a todos los agentes del sistema, que nos lleve más allá de limitaciones existentes, creando cambios graduales y teniendo como objetivo y perspectiva lograr mejoras sistémicas</a:t>
            </a:r>
            <a:endParaRPr b="0" lang="es-CO" sz="1200" spc="-1" strike="noStrike">
              <a:latin typeface="Arial"/>
            </a:endParaRPr>
          </a:p>
        </p:txBody>
      </p:sp>
      <p:sp>
        <p:nvSpPr>
          <p:cNvPr id="434" name="CustomShape 7"/>
          <p:cNvSpPr/>
          <p:nvPr/>
        </p:nvSpPr>
        <p:spPr>
          <a:xfrm>
            <a:off x="623520" y="3727080"/>
            <a:ext cx="1740960" cy="1039320"/>
          </a:xfrm>
          <a:prstGeom prst="roundRect">
            <a:avLst>
              <a:gd name="adj" fmla="val 16667"/>
            </a:avLst>
          </a:prstGeom>
          <a:solidFill>
            <a:schemeClr val="accent5">
              <a:hueOff val="-149463"/>
              <a:satOff val="-40189"/>
              <a:lumOff val="-30393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1600" rIns="60840" tIns="81360" bIns="81360" anchor="ctr"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b="0" lang="es-CO" sz="1600" spc="-1" strike="noStrike">
                <a:solidFill>
                  <a:srgbClr val="dceafb"/>
                </a:solidFill>
                <a:latin typeface="Arial"/>
                <a:ea typeface="Arial"/>
              </a:rPr>
              <a:t>Trazar un </a:t>
            </a:r>
            <a:br/>
            <a:r>
              <a:rPr b="0" lang="es-CO" sz="1600" spc="-1" strike="noStrike">
                <a:solidFill>
                  <a:srgbClr val="dceafb"/>
                </a:solidFill>
                <a:latin typeface="Arial"/>
                <a:ea typeface="Arial"/>
              </a:rPr>
              <a:t>camino claro</a:t>
            </a:r>
            <a:endParaRPr b="0" lang="es-CO" sz="1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619200" y="646920"/>
            <a:ext cx="7846920" cy="643320"/>
          </a:xfrm>
          <a:prstGeom prst="rect">
            <a:avLst/>
          </a:prstGeom>
          <a:noFill/>
          <a:ln w="12600">
            <a:noFill/>
          </a:ln>
        </p:spPr>
        <p:txBody>
          <a:bodyPr lIns="34200" rIns="34200" tIns="34200" bIns="34200" anchor="ctr"/>
          <a:p>
            <a:pPr>
              <a:lnSpc>
                <a:spcPct val="100000"/>
              </a:lnSpc>
            </a:pPr>
            <a:r>
              <a:rPr b="0" lang="es-CO" sz="30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Proyectos Agenda TD-Salud</a:t>
            </a:r>
            <a:endParaRPr b="0" lang="es-CO" sz="3000" spc="-1" strike="noStrike">
              <a:solidFill>
                <a:srgbClr val="073763"/>
              </a:solidFill>
              <a:latin typeface="Arial"/>
            </a:endParaRPr>
          </a:p>
        </p:txBody>
      </p:sp>
      <p:sp>
        <p:nvSpPr>
          <p:cNvPr id="436" name="TextShape 2"/>
          <p:cNvSpPr txBox="1"/>
          <p:nvPr/>
        </p:nvSpPr>
        <p:spPr>
          <a:xfrm>
            <a:off x="619200" y="1547280"/>
            <a:ext cx="3952440" cy="1402200"/>
          </a:xfrm>
          <a:prstGeom prst="rect">
            <a:avLst/>
          </a:prstGeom>
          <a:noFill/>
          <a:ln w="12600">
            <a:noFill/>
          </a:ln>
        </p:spPr>
        <p:txBody>
          <a:bodyPr lIns="34200" rIns="34200" tIns="34200" bIns="34200">
            <a:normAutofit/>
          </a:bodyPr>
          <a:p>
            <a:pPr marL="228600">
              <a:lnSpc>
                <a:spcPct val="100000"/>
              </a:lnSpc>
              <a:spcBef>
                <a:spcPts val="799"/>
              </a:spcBef>
            </a:pPr>
            <a:r>
              <a:rPr b="0" lang="es-CO" sz="1800" spc="-1" strike="noStrike">
                <a:solidFill>
                  <a:srgbClr val="0066cd"/>
                </a:solidFill>
                <a:latin typeface="Work Sans"/>
                <a:ea typeface="Work Sans"/>
              </a:rPr>
              <a:t>¿En qué consiste y qué se espera?</a:t>
            </a:r>
            <a:endParaRPr b="0" lang="es-CO" sz="1800" spc="-1" strike="noStrike">
              <a:solidFill>
                <a:srgbClr val="0054bc"/>
              </a:solidFill>
              <a:latin typeface="Work Sans"/>
            </a:endParaRPr>
          </a:p>
          <a:p>
            <a:pPr marL="385920" indent="-213840">
              <a:lnSpc>
                <a:spcPct val="100000"/>
              </a:lnSpc>
              <a:spcBef>
                <a:spcPts val="799"/>
              </a:spcBef>
              <a:buClr>
                <a:srgbClr val="0066cd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66cd"/>
                </a:solidFill>
                <a:latin typeface="Work Sans"/>
                <a:ea typeface="Work Sans"/>
              </a:rPr>
              <a:t>Tecnologías en salud orientadas al ciudadano</a:t>
            </a:r>
            <a:endParaRPr b="0" lang="es-CO" sz="1800" spc="-1" strike="noStrike">
              <a:solidFill>
                <a:srgbClr val="0054bc"/>
              </a:solidFill>
              <a:latin typeface="Work Sans"/>
            </a:endParaRPr>
          </a:p>
          <a:p>
            <a:pPr marL="385920" indent="-213840">
              <a:lnSpc>
                <a:spcPct val="100000"/>
              </a:lnSpc>
              <a:spcBef>
                <a:spcPts val="799"/>
              </a:spcBef>
              <a:buClr>
                <a:srgbClr val="0066cd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66cd"/>
                </a:solidFill>
                <a:latin typeface="Work Sans"/>
                <a:ea typeface="Work Sans"/>
              </a:rPr>
              <a:t>Modelos operativos de proceso y la tecnología</a:t>
            </a:r>
            <a:endParaRPr b="0" lang="es-CO" sz="1800" spc="-1" strike="noStrike">
              <a:solidFill>
                <a:srgbClr val="0054bc"/>
              </a:solidFill>
              <a:latin typeface="Work Sans"/>
            </a:endParaRPr>
          </a:p>
          <a:p>
            <a:pPr marL="385920" indent="-213840">
              <a:lnSpc>
                <a:spcPct val="100000"/>
              </a:lnSpc>
              <a:spcBef>
                <a:spcPts val="799"/>
              </a:spcBef>
              <a:buClr>
                <a:srgbClr val="0066cd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66cd"/>
                </a:solidFill>
                <a:latin typeface="Work Sans"/>
                <a:ea typeface="Work Sans"/>
              </a:rPr>
              <a:t>Construcción colaborativa</a:t>
            </a:r>
            <a:endParaRPr b="0" lang="es-CO" sz="1800" spc="-1" strike="noStrike">
              <a:solidFill>
                <a:srgbClr val="0054bc"/>
              </a:solidFill>
              <a:latin typeface="Work Sans"/>
            </a:endParaRPr>
          </a:p>
        </p:txBody>
      </p:sp>
      <p:pic>
        <p:nvPicPr>
          <p:cNvPr id="437" name="Imagen 6" descr=""/>
          <p:cNvPicPr/>
          <p:nvPr/>
        </p:nvPicPr>
        <p:blipFill>
          <a:blip r:embed="rId1"/>
          <a:srcRect l="1511" t="0" r="0" b="0"/>
          <a:stretch/>
        </p:blipFill>
        <p:spPr>
          <a:xfrm>
            <a:off x="829800" y="3093840"/>
            <a:ext cx="3106800" cy="1747440"/>
          </a:xfrm>
          <a:prstGeom prst="rect">
            <a:avLst/>
          </a:prstGeom>
          <a:ln>
            <a:noFill/>
          </a:ln>
        </p:spPr>
      </p:pic>
      <p:sp>
        <p:nvSpPr>
          <p:cNvPr id="438" name="CustomShape 3"/>
          <p:cNvSpPr/>
          <p:nvPr/>
        </p:nvSpPr>
        <p:spPr>
          <a:xfrm>
            <a:off x="5207400" y="1357200"/>
            <a:ext cx="3460680" cy="357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Interoperabilidad de la Historia Clínica 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Facturación Electrónica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Telesalud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Análisis de Big Data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Ventanilla Única Electrónica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“</a:t>
            </a: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Ai Hospital”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Autorizaciones Electrónicas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Desarrollo de capacidades de modelos de Machine Learning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400" spc="-1" strike="noStrike">
              <a:latin typeface="Arial"/>
            </a:endParaRPr>
          </a:p>
        </p:txBody>
      </p:sp>
      <p:pic>
        <p:nvPicPr>
          <p:cNvPr id="439" name="Imagen 10" descr=""/>
          <p:cNvPicPr/>
          <p:nvPr/>
        </p:nvPicPr>
        <p:blipFill>
          <a:blip r:embed="rId2"/>
          <a:stretch/>
        </p:blipFill>
        <p:spPr>
          <a:xfrm>
            <a:off x="4995720" y="1357200"/>
            <a:ext cx="211320" cy="225000"/>
          </a:xfrm>
          <a:prstGeom prst="rect">
            <a:avLst/>
          </a:prstGeom>
          <a:ln>
            <a:noFill/>
          </a:ln>
        </p:spPr>
      </p:pic>
      <p:pic>
        <p:nvPicPr>
          <p:cNvPr id="440" name="Imagen 11" descr=""/>
          <p:cNvPicPr/>
          <p:nvPr/>
        </p:nvPicPr>
        <p:blipFill>
          <a:blip r:embed="rId3"/>
          <a:stretch/>
        </p:blipFill>
        <p:spPr>
          <a:xfrm>
            <a:off x="5052960" y="1390320"/>
            <a:ext cx="106200" cy="113040"/>
          </a:xfrm>
          <a:prstGeom prst="rect">
            <a:avLst/>
          </a:prstGeom>
          <a:ln>
            <a:noFill/>
          </a:ln>
        </p:spPr>
      </p:pic>
      <p:pic>
        <p:nvPicPr>
          <p:cNvPr id="441" name="Imagen 13" descr=""/>
          <p:cNvPicPr/>
          <p:nvPr/>
        </p:nvPicPr>
        <p:blipFill>
          <a:blip r:embed="rId4"/>
          <a:stretch/>
        </p:blipFill>
        <p:spPr>
          <a:xfrm>
            <a:off x="5000040" y="2245320"/>
            <a:ext cx="211320" cy="225000"/>
          </a:xfrm>
          <a:prstGeom prst="rect">
            <a:avLst/>
          </a:prstGeom>
          <a:ln>
            <a:noFill/>
          </a:ln>
        </p:spPr>
      </p:pic>
      <p:pic>
        <p:nvPicPr>
          <p:cNvPr id="442" name="Imagen 14" descr=""/>
          <p:cNvPicPr/>
          <p:nvPr/>
        </p:nvPicPr>
        <p:blipFill>
          <a:blip r:embed="rId5"/>
          <a:stretch/>
        </p:blipFill>
        <p:spPr>
          <a:xfrm>
            <a:off x="5057280" y="2278440"/>
            <a:ext cx="106200" cy="113040"/>
          </a:xfrm>
          <a:prstGeom prst="rect">
            <a:avLst/>
          </a:prstGeom>
          <a:ln>
            <a:noFill/>
          </a:ln>
        </p:spPr>
      </p:pic>
      <p:pic>
        <p:nvPicPr>
          <p:cNvPr id="443" name="Imagen 16" descr=""/>
          <p:cNvPicPr/>
          <p:nvPr/>
        </p:nvPicPr>
        <p:blipFill>
          <a:blip r:embed="rId6"/>
          <a:stretch/>
        </p:blipFill>
        <p:spPr>
          <a:xfrm>
            <a:off x="4995720" y="2691000"/>
            <a:ext cx="211320" cy="225000"/>
          </a:xfrm>
          <a:prstGeom prst="rect">
            <a:avLst/>
          </a:prstGeom>
          <a:ln>
            <a:noFill/>
          </a:ln>
        </p:spPr>
      </p:pic>
      <p:pic>
        <p:nvPicPr>
          <p:cNvPr id="444" name="Imagen 17" descr=""/>
          <p:cNvPicPr/>
          <p:nvPr/>
        </p:nvPicPr>
        <p:blipFill>
          <a:blip r:embed="rId7"/>
          <a:stretch/>
        </p:blipFill>
        <p:spPr>
          <a:xfrm>
            <a:off x="5052960" y="2723760"/>
            <a:ext cx="106200" cy="113040"/>
          </a:xfrm>
          <a:prstGeom prst="rect">
            <a:avLst/>
          </a:prstGeom>
          <a:ln>
            <a:noFill/>
          </a:ln>
        </p:spPr>
      </p:pic>
      <p:pic>
        <p:nvPicPr>
          <p:cNvPr id="445" name="Imagen 19" descr=""/>
          <p:cNvPicPr/>
          <p:nvPr/>
        </p:nvPicPr>
        <p:blipFill>
          <a:blip r:embed="rId8"/>
          <a:stretch/>
        </p:blipFill>
        <p:spPr>
          <a:xfrm>
            <a:off x="4995720" y="3109680"/>
            <a:ext cx="211320" cy="225000"/>
          </a:xfrm>
          <a:prstGeom prst="rect">
            <a:avLst/>
          </a:prstGeom>
          <a:ln>
            <a:noFill/>
          </a:ln>
        </p:spPr>
      </p:pic>
      <p:pic>
        <p:nvPicPr>
          <p:cNvPr id="446" name="Imagen 20" descr=""/>
          <p:cNvPicPr/>
          <p:nvPr/>
        </p:nvPicPr>
        <p:blipFill>
          <a:blip r:embed="rId9"/>
          <a:stretch/>
        </p:blipFill>
        <p:spPr>
          <a:xfrm>
            <a:off x="5052960" y="3142800"/>
            <a:ext cx="106200" cy="113040"/>
          </a:xfrm>
          <a:prstGeom prst="rect">
            <a:avLst/>
          </a:prstGeom>
          <a:ln>
            <a:noFill/>
          </a:ln>
        </p:spPr>
      </p:pic>
      <p:pic>
        <p:nvPicPr>
          <p:cNvPr id="447" name="Imagen 22" descr=""/>
          <p:cNvPicPr/>
          <p:nvPr/>
        </p:nvPicPr>
        <p:blipFill>
          <a:blip r:embed="rId10"/>
          <a:stretch/>
        </p:blipFill>
        <p:spPr>
          <a:xfrm>
            <a:off x="4995720" y="3549600"/>
            <a:ext cx="211320" cy="225000"/>
          </a:xfrm>
          <a:prstGeom prst="rect">
            <a:avLst/>
          </a:prstGeom>
          <a:ln>
            <a:noFill/>
          </a:ln>
        </p:spPr>
      </p:pic>
      <p:pic>
        <p:nvPicPr>
          <p:cNvPr id="448" name="Imagen 23" descr=""/>
          <p:cNvPicPr/>
          <p:nvPr/>
        </p:nvPicPr>
        <p:blipFill>
          <a:blip r:embed="rId11"/>
          <a:stretch/>
        </p:blipFill>
        <p:spPr>
          <a:xfrm>
            <a:off x="5052960" y="3582720"/>
            <a:ext cx="106200" cy="113040"/>
          </a:xfrm>
          <a:prstGeom prst="rect">
            <a:avLst/>
          </a:prstGeom>
          <a:ln>
            <a:noFill/>
          </a:ln>
        </p:spPr>
      </p:pic>
      <p:pic>
        <p:nvPicPr>
          <p:cNvPr id="449" name="Imagen 25" descr=""/>
          <p:cNvPicPr/>
          <p:nvPr/>
        </p:nvPicPr>
        <p:blipFill>
          <a:blip r:embed="rId12"/>
          <a:stretch/>
        </p:blipFill>
        <p:spPr>
          <a:xfrm>
            <a:off x="4995720" y="3967200"/>
            <a:ext cx="211320" cy="225000"/>
          </a:xfrm>
          <a:prstGeom prst="rect">
            <a:avLst/>
          </a:prstGeom>
          <a:ln>
            <a:noFill/>
          </a:ln>
        </p:spPr>
      </p:pic>
      <p:pic>
        <p:nvPicPr>
          <p:cNvPr id="450" name="Imagen 26" descr=""/>
          <p:cNvPicPr/>
          <p:nvPr/>
        </p:nvPicPr>
        <p:blipFill>
          <a:blip r:embed="rId13"/>
          <a:stretch/>
        </p:blipFill>
        <p:spPr>
          <a:xfrm>
            <a:off x="5052960" y="3999960"/>
            <a:ext cx="106200" cy="113040"/>
          </a:xfrm>
          <a:prstGeom prst="rect">
            <a:avLst/>
          </a:prstGeom>
          <a:ln>
            <a:noFill/>
          </a:ln>
        </p:spPr>
      </p:pic>
      <p:pic>
        <p:nvPicPr>
          <p:cNvPr id="451" name="Imagen 28" descr=""/>
          <p:cNvPicPr/>
          <p:nvPr/>
        </p:nvPicPr>
        <p:blipFill>
          <a:blip r:embed="rId14"/>
          <a:stretch/>
        </p:blipFill>
        <p:spPr>
          <a:xfrm>
            <a:off x="4995720" y="4383720"/>
            <a:ext cx="211320" cy="225000"/>
          </a:xfrm>
          <a:prstGeom prst="rect">
            <a:avLst/>
          </a:prstGeom>
          <a:ln>
            <a:noFill/>
          </a:ln>
        </p:spPr>
      </p:pic>
      <p:pic>
        <p:nvPicPr>
          <p:cNvPr id="452" name="Imagen 29" descr=""/>
          <p:cNvPicPr/>
          <p:nvPr/>
        </p:nvPicPr>
        <p:blipFill>
          <a:blip r:embed="rId15"/>
          <a:stretch/>
        </p:blipFill>
        <p:spPr>
          <a:xfrm>
            <a:off x="5052960" y="4416840"/>
            <a:ext cx="106200" cy="113040"/>
          </a:xfrm>
          <a:prstGeom prst="rect">
            <a:avLst/>
          </a:prstGeom>
          <a:ln>
            <a:noFill/>
          </a:ln>
        </p:spPr>
      </p:pic>
      <p:pic>
        <p:nvPicPr>
          <p:cNvPr id="453" name="Imagen 31" descr=""/>
          <p:cNvPicPr/>
          <p:nvPr/>
        </p:nvPicPr>
        <p:blipFill>
          <a:blip r:embed="rId16"/>
          <a:stretch/>
        </p:blipFill>
        <p:spPr>
          <a:xfrm>
            <a:off x="5004720" y="1824480"/>
            <a:ext cx="211320" cy="225000"/>
          </a:xfrm>
          <a:prstGeom prst="rect">
            <a:avLst/>
          </a:prstGeom>
          <a:ln>
            <a:noFill/>
          </a:ln>
        </p:spPr>
      </p:pic>
      <p:pic>
        <p:nvPicPr>
          <p:cNvPr id="454" name="Imagen 32" descr=""/>
          <p:cNvPicPr/>
          <p:nvPr/>
        </p:nvPicPr>
        <p:blipFill>
          <a:blip r:embed="rId17"/>
          <a:stretch/>
        </p:blipFill>
        <p:spPr>
          <a:xfrm>
            <a:off x="5061960" y="1857600"/>
            <a:ext cx="106200" cy="11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619200" y="646920"/>
            <a:ext cx="7846920" cy="64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34200" bIns="34200" anchor="ctr">
            <a:normAutofit/>
          </a:bodyPr>
          <a:p>
            <a:pPr>
              <a:lnSpc>
                <a:spcPct val="100000"/>
              </a:lnSpc>
            </a:pPr>
            <a:r>
              <a:rPr b="0" lang="es-CO" sz="3000" spc="-1" strike="noStrike">
                <a:solidFill>
                  <a:srgbClr val="0066cd"/>
                </a:solidFill>
                <a:latin typeface="Work Sans Light"/>
                <a:ea typeface="Work Sans Light"/>
              </a:rPr>
              <a:t>Dos Líneas Principales para la TD</a:t>
            </a:r>
            <a:endParaRPr b="0" lang="es-CO" sz="3000" spc="-1" strike="noStrike"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3893760" y="1540800"/>
            <a:ext cx="4911480" cy="1329120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000" rIns="9000" tIns="9000" bIns="9000"/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Procesos y Procedimientos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Estándares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Seguridad y Privacidad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Incentivos y Sostenibilidad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Talento Humano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Gestión de la Información</a:t>
            </a:r>
            <a:endParaRPr b="0" lang="es-CO" sz="1400" spc="-1" strike="noStrike">
              <a:latin typeface="Arial"/>
            </a:endParaRPr>
          </a:p>
        </p:txBody>
      </p:sp>
      <p:sp>
        <p:nvSpPr>
          <p:cNvPr id="457" name="CustomShape 3"/>
          <p:cNvSpPr/>
          <p:nvPr/>
        </p:nvSpPr>
        <p:spPr>
          <a:xfrm>
            <a:off x="619200" y="1447200"/>
            <a:ext cx="3274200" cy="1516320"/>
          </a:xfrm>
          <a:prstGeom prst="roundRect">
            <a:avLst>
              <a:gd name="adj" fmla="val 16667"/>
            </a:avLst>
          </a:prstGeom>
          <a:solidFill>
            <a:srgbClr val="f52e6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0480" rIns="76320" tIns="112320" bIns="111960" anchor="ctr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es-CO" sz="2000" spc="-1" strike="noStrike">
                <a:solidFill>
                  <a:srgbClr val="dceafb"/>
                </a:solidFill>
                <a:latin typeface="Arial"/>
                <a:ea typeface="Arial"/>
              </a:rPr>
              <a:t>Adopción y Preparación (Interno)</a:t>
            </a:r>
            <a:endParaRPr b="0" lang="es-CO" sz="2000" spc="-1" strike="noStrike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3893760" y="3115800"/>
            <a:ext cx="4911480" cy="1516320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5">
              <a:tint val="40000"/>
              <a:alpha val="90000"/>
              <a:hueOff val="72419"/>
              <a:satOff val="-74490"/>
              <a:lumOff val="-7327"/>
              <a:alphaOff val="0"/>
            </a:schemeClr>
          </a:solidFill>
          <a:ln>
            <a:solidFill>
              <a:schemeClr val="accent5">
                <a:tint val="40000"/>
                <a:alpha val="90000"/>
                <a:hueOff val="72419"/>
                <a:satOff val="-74490"/>
                <a:lumOff val="-7327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000" rIns="9000" tIns="9000" bIns="9000"/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Requisitos básicos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Plataformas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Conectividad Interna y Externa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Intercambio y gestión de datos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Incentivos</a:t>
            </a:r>
            <a:endParaRPr b="0" lang="es-CO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s-CO" sz="1400" spc="-1" strike="noStrike">
                <a:solidFill>
                  <a:srgbClr val="0070c0"/>
                </a:solidFill>
                <a:latin typeface="Arial"/>
                <a:ea typeface="Arial"/>
              </a:rPr>
              <a:t>Sostenibilidad</a:t>
            </a:r>
            <a:endParaRPr b="0" lang="es-CO" sz="1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81"/>
              </a:spcAft>
            </a:pPr>
            <a:endParaRPr b="0" lang="es-CO" sz="1400" spc="-1" strike="noStrike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619200" y="3115800"/>
            <a:ext cx="3274200" cy="1516320"/>
          </a:xfrm>
          <a:prstGeom prst="roundRect">
            <a:avLst>
              <a:gd name="adj" fmla="val 16667"/>
            </a:avLst>
          </a:prstGeom>
          <a:solidFill>
            <a:schemeClr val="accent5">
              <a:hueOff val="-149463"/>
              <a:satOff val="-40189"/>
              <a:lumOff val="-30393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0480" rIns="76320" tIns="112320" bIns="111960" anchor="ctr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es-CO" sz="2000" spc="-1" strike="noStrike">
                <a:solidFill>
                  <a:srgbClr val="dceafb"/>
                </a:solidFill>
                <a:latin typeface="Arial"/>
                <a:ea typeface="Arial"/>
              </a:rPr>
              <a:t>Transformación Digital</a:t>
            </a:r>
            <a:endParaRPr b="0" lang="es-CO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es-CO" sz="2000" spc="-1" strike="noStrike">
                <a:solidFill>
                  <a:srgbClr val="dceafb"/>
                </a:solidFill>
                <a:latin typeface="Arial"/>
                <a:ea typeface="Arial"/>
              </a:rPr>
              <a:t>(Externo)</a:t>
            </a:r>
            <a:endParaRPr b="0" lang="es-CO" sz="20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Application>LibreOffice/5.4.6.2$Windows_X86_64 LibreOffice_project/4014ce260a04f1026ba855d3b8d91541c224eab8</Application>
  <Words>1833</Words>
  <Paragraphs>363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Sandra Eugenia Gallegos Mejia</dc:creator>
  <dc:description/>
  <dc:language>es-CO</dc:language>
  <cp:lastModifiedBy/>
  <dcterms:modified xsi:type="dcterms:W3CDTF">2020-06-08T18:43:09Z</dcterms:modified>
  <cp:revision>120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31</vt:i4>
  </property>
</Properties>
</file>