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9.xml" ContentType="application/vnd.openxmlformats-officedocument.drawingml.char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media/image1.jpeg" ContentType="image/jpeg"/>
  <Override PartName="/ppt/media/image2.png" ContentType="image/png"/>
  <Override PartName="/ppt/media/image5.png" ContentType="image/png"/>
  <Override PartName="/ppt/media/image3.jpeg" ContentType="image/jpeg"/>
  <Override PartName="/ppt/media/image4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jpeg" ContentType="image/jpeg"/>
  <Override PartName="/ppt/media/image17.png" ContentType="image/png"/>
  <Override PartName="/ppt/media/image18.png" ContentType="image/png"/>
  <Override PartName="/ppt/media/image19.png" ContentType="image/png"/>
  <Override PartName="/ppt/media/image20.jpeg" ContentType="image/jpe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jpeg" ContentType="image/jpeg"/>
  <Override PartName="/ppt/media/image27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0911051212938005"/>
          <c:y val="0.104682591862079"/>
          <c:w val="0.877974586060839"/>
          <c:h val="0.6636715611074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Antioquia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TRANSICIÓN</c:v>
                </c:pt>
                <c:pt idx="1">
                  <c:v>PRIMARIA</c:v>
                </c:pt>
                <c:pt idx="2">
                  <c:v>SECUNDARIA</c:v>
                </c:pt>
                <c:pt idx="3">
                  <c:v>MEDIA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0.5658</c:v>
                </c:pt>
                <c:pt idx="1">
                  <c:v>0.833</c:v>
                </c:pt>
                <c:pt idx="2">
                  <c:v>0.7393</c:v>
                </c:pt>
                <c:pt idx="3">
                  <c:v>0.4285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Atlántico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TRANSICIÓN</c:v>
                </c:pt>
                <c:pt idx="1">
                  <c:v>PRIMARIA</c:v>
                </c:pt>
                <c:pt idx="2">
                  <c:v>SECUNDARIA</c:v>
                </c:pt>
                <c:pt idx="3">
                  <c:v>MEDIA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0.5852</c:v>
                </c:pt>
                <c:pt idx="1">
                  <c:v>0.8759</c:v>
                </c:pt>
                <c:pt idx="2">
                  <c:v>0.7665</c:v>
                </c:pt>
                <c:pt idx="3">
                  <c:v>0.5084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Bogotá</c:v>
                </c:pt>
              </c:strCache>
            </c:strRef>
          </c:tx>
          <c:spPr>
            <a:solidFill>
              <a:srgbClr val="203864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TRANSICIÓN</c:v>
                </c:pt>
                <c:pt idx="1">
                  <c:v>PRIMARIA</c:v>
                </c:pt>
                <c:pt idx="2">
                  <c:v>SECUNDARIA</c:v>
                </c:pt>
                <c:pt idx="3">
                  <c:v>MEDIA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0.5462</c:v>
                </c:pt>
                <c:pt idx="1">
                  <c:v>0.7853</c:v>
                </c:pt>
                <c:pt idx="2">
                  <c:v>0.7147</c:v>
                </c:pt>
                <c:pt idx="3">
                  <c:v>0.493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Santander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TRANSICIÓN</c:v>
                </c:pt>
                <c:pt idx="1">
                  <c:v>PRIMARIA</c:v>
                </c:pt>
                <c:pt idx="2">
                  <c:v>SECUNDARIA</c:v>
                </c:pt>
                <c:pt idx="3">
                  <c:v>MEDIA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4"/>
                <c:pt idx="0">
                  <c:v>0.6375</c:v>
                </c:pt>
                <c:pt idx="1">
                  <c:v>0.9504</c:v>
                </c:pt>
                <c:pt idx="2">
                  <c:v>0.8529</c:v>
                </c:pt>
                <c:pt idx="3">
                  <c:v>0.5123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Valle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TRANSICIÓN</c:v>
                </c:pt>
                <c:pt idx="1">
                  <c:v>PRIMARIA</c:v>
                </c:pt>
                <c:pt idx="2">
                  <c:v>SECUNDARIA</c:v>
                </c:pt>
                <c:pt idx="3">
                  <c:v>MEDIA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4"/>
                <c:pt idx="0">
                  <c:v>0.4995</c:v>
                </c:pt>
                <c:pt idx="1">
                  <c:v>0.7638</c:v>
                </c:pt>
                <c:pt idx="2">
                  <c:v>0.7103</c:v>
                </c:pt>
                <c:pt idx="3">
                  <c:v>0.4074</c:v>
                </c:pt>
              </c:numCache>
            </c:numRef>
          </c:val>
        </c:ser>
        <c:gapWidth val="219"/>
        <c:overlap val="-27"/>
        <c:axId val="5486234"/>
        <c:axId val="3913465"/>
      </c:barChart>
      <c:catAx>
        <c:axId val="5486234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p>
            <a:pPr>
              <a:defRPr b="0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913465"/>
        <c:crosses val="autoZero"/>
        <c:auto val="1"/>
        <c:lblAlgn val="ctr"/>
        <c:lblOffset val="100"/>
      </c:catAx>
      <c:valAx>
        <c:axId val="3913465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486234"/>
        <c:crosses val="autoZero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0408271864777413"/>
          <c:y val="0.911964587593335"/>
        </c:manualLayout>
      </c:layout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Sector Primario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</c:spPr>
          <c:invertIfNegative val="0"/>
          <c:dLbls>
            <c:dLblPos val="ct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3"/>
                <c:pt idx="0">
                  <c:v>0.01331120806292</c:v>
                </c:pt>
                <c:pt idx="1">
                  <c:v>0.0132808672493407</c:v>
                </c:pt>
                <c:pt idx="2">
                  <c:v>0.0114262243149272</c:v>
                </c:pt>
                <c:pt idx="3">
                  <c:v>0.0109875450749726</c:v>
                </c:pt>
                <c:pt idx="4">
                  <c:v>0.012174753685362</c:v>
                </c:pt>
                <c:pt idx="5">
                  <c:v>0.0121363677822345</c:v>
                </c:pt>
                <c:pt idx="6">
                  <c:v>0.0119715688378071</c:v>
                </c:pt>
                <c:pt idx="7">
                  <c:v>0.0116679149769736</c:v>
                </c:pt>
                <c:pt idx="8">
                  <c:v>0.0113850510636899</c:v>
                </c:pt>
                <c:pt idx="9">
                  <c:v>0.0117830841811102</c:v>
                </c:pt>
                <c:pt idx="10">
                  <c:v>0.0118541975560327</c:v>
                </c:pt>
                <c:pt idx="11">
                  <c:v>0.0121014556381376</c:v>
                </c:pt>
                <c:pt idx="12">
                  <c:v>0.012808135471961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Industrias manufactureras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</c:spPr>
          <c:invertIfNegative val="0"/>
          <c:dLbls>
            <c:dLblPos val="ct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3"/>
                <c:pt idx="0">
                  <c:v>0.224627861586959</c:v>
                </c:pt>
                <c:pt idx="1">
                  <c:v>0.229881997126733</c:v>
                </c:pt>
                <c:pt idx="2">
                  <c:v>0.263705709498178</c:v>
                </c:pt>
                <c:pt idx="3">
                  <c:v>0.250054769158521</c:v>
                </c:pt>
                <c:pt idx="4">
                  <c:v>0.228742498476411</c:v>
                </c:pt>
                <c:pt idx="5">
                  <c:v>0.205576521866877</c:v>
                </c:pt>
                <c:pt idx="6">
                  <c:v>0.194898979943832</c:v>
                </c:pt>
                <c:pt idx="7">
                  <c:v>0.203494003017581</c:v>
                </c:pt>
                <c:pt idx="8">
                  <c:v>0.207373261904532</c:v>
                </c:pt>
                <c:pt idx="9">
                  <c:v>0.207860322818589</c:v>
                </c:pt>
                <c:pt idx="10">
                  <c:v>0.212022943714826</c:v>
                </c:pt>
                <c:pt idx="11">
                  <c:v>0.214483967910458</c:v>
                </c:pt>
                <c:pt idx="12">
                  <c:v>0.200275005868012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Construcción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</c:spPr>
          <c:invertIfNegative val="0"/>
          <c:dLbls>
            <c:dLblPos val="ct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3"/>
                <c:pt idx="0">
                  <c:v>0.0484543316466833</c:v>
                </c:pt>
                <c:pt idx="1">
                  <c:v>0.0685800869809175</c:v>
                </c:pt>
                <c:pt idx="2">
                  <c:v>0.0613065703499632</c:v>
                </c:pt>
                <c:pt idx="3">
                  <c:v>0.0663605912207926</c:v>
                </c:pt>
                <c:pt idx="4">
                  <c:v>0.0725596860079103</c:v>
                </c:pt>
                <c:pt idx="5">
                  <c:v>0.0532889222132266</c:v>
                </c:pt>
                <c:pt idx="6">
                  <c:v>0.0632302645048941</c:v>
                </c:pt>
                <c:pt idx="7">
                  <c:v>0.0736066889138945</c:v>
                </c:pt>
                <c:pt idx="8">
                  <c:v>0.062520912835569</c:v>
                </c:pt>
                <c:pt idx="9">
                  <c:v>0.0738838813470238</c:v>
                </c:pt>
                <c:pt idx="10">
                  <c:v>0.0823714741095473</c:v>
                </c:pt>
                <c:pt idx="11">
                  <c:v>0.0856214843811703</c:v>
                </c:pt>
                <c:pt idx="12">
                  <c:v>0.0782266146794936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Comercio al por mayor y al por menor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dLblPos val="ct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3"/>
                <c:pt idx="0">
                  <c:v>0.105305717633674</c:v>
                </c:pt>
                <c:pt idx="1">
                  <c:v>0.103607569324385</c:v>
                </c:pt>
                <c:pt idx="2">
                  <c:v>0.105288975509378</c:v>
                </c:pt>
                <c:pt idx="3">
                  <c:v>0.106144878559786</c:v>
                </c:pt>
                <c:pt idx="4">
                  <c:v>0.106914902956866</c:v>
                </c:pt>
                <c:pt idx="5">
                  <c:v>0.113291611304649</c:v>
                </c:pt>
                <c:pt idx="6">
                  <c:v>0.113388703232699</c:v>
                </c:pt>
                <c:pt idx="7">
                  <c:v>0.111115908174093</c:v>
                </c:pt>
                <c:pt idx="8">
                  <c:v>0.102190639267834</c:v>
                </c:pt>
                <c:pt idx="9">
                  <c:v>0.0965262296145093</c:v>
                </c:pt>
                <c:pt idx="10">
                  <c:v>0.0952775364854804</c:v>
                </c:pt>
                <c:pt idx="11">
                  <c:v>0.0940445948633795</c:v>
                </c:pt>
                <c:pt idx="12">
                  <c:v>0.0965730992020243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Sector Servicios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dLbls>
            <c:dLblPos val="ct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13"/>
                <c:pt idx="0">
                  <c:v>0.608300881069764</c:v>
                </c:pt>
                <c:pt idx="1">
                  <c:v>0.584649479318624</c:v>
                </c:pt>
                <c:pt idx="2">
                  <c:v>0.558272520327554</c:v>
                </c:pt>
                <c:pt idx="3">
                  <c:v>0.566452215985927</c:v>
                </c:pt>
                <c:pt idx="4">
                  <c:v>0.57960815887345</c:v>
                </c:pt>
                <c:pt idx="5">
                  <c:v>0.615706576833013</c:v>
                </c:pt>
                <c:pt idx="6">
                  <c:v>0.616510483480768</c:v>
                </c:pt>
                <c:pt idx="7">
                  <c:v>0.600115484917458</c:v>
                </c:pt>
                <c:pt idx="8">
                  <c:v>0.616530134928376</c:v>
                </c:pt>
                <c:pt idx="9">
                  <c:v>0.609946482038768</c:v>
                </c:pt>
                <c:pt idx="10">
                  <c:v>0.598473848134114</c:v>
                </c:pt>
                <c:pt idx="11">
                  <c:v>0.593748497206855</c:v>
                </c:pt>
                <c:pt idx="12">
                  <c:v>0.612117144778509</c:v>
                </c:pt>
              </c:numCache>
            </c:numRef>
          </c:val>
        </c:ser>
        <c:gapWidth val="75"/>
        <c:overlap val="100"/>
        <c:axId val="42498709"/>
        <c:axId val="96186794"/>
      </c:barChart>
      <c:catAx>
        <c:axId val="42498709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p>
            <a:pPr>
              <a:defRPr b="0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6186794"/>
        <c:crosses val="autoZero"/>
        <c:auto val="1"/>
        <c:lblAlgn val="ctr"/>
        <c:lblOffset val="100"/>
      </c:catAx>
      <c:valAx>
        <c:axId val="96186794"/>
        <c:scaling>
          <c:orientation val="minMax"/>
          <c:max val="1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minorGridlines>
          <c:spPr>
            <a:ln w="9360">
              <a:solidFill>
                <a:srgbClr val="f2f2f2"/>
              </a:solidFill>
              <a:round/>
            </a:ln>
          </c:spPr>
        </c:minorGridlines>
        <c:numFmt formatCode="0%" sourceLinked="0"/>
        <c:majorTickMark val="out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2498709"/>
        <c:crosses val="autoZero"/>
        <c:majorUnit val="0.2"/>
      </c:valAx>
      <c:spPr>
        <a:noFill/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0730830184078995"/>
          <c:y val="0.0417570162939099"/>
          <c:w val="0.564122881872486"/>
          <c:h val="0.766619168576916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Suministro de electricidad, gas, y agua</c:v>
                </c:pt>
              </c:strCache>
            </c:strRef>
          </c:tx>
          <c:spPr>
            <a:solidFill>
              <a:srgbClr val="9dc3e6"/>
            </a:solidFill>
            <a:ln w="31680">
              <a:solidFill>
                <a:srgbClr val="9dc3e6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2016p</c:v>
                </c:pt>
                <c:pt idx="12">
                  <c:v>2017pr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3"/>
                <c:pt idx="0">
                  <c:v>0.11285515383344</c:v>
                </c:pt>
                <c:pt idx="1">
                  <c:v>0.111618434205113</c:v>
                </c:pt>
                <c:pt idx="2">
                  <c:v>0.105249323451962</c:v>
                </c:pt>
                <c:pt idx="3">
                  <c:v>0.100266860480887</c:v>
                </c:pt>
                <c:pt idx="4">
                  <c:v>0.111413203745551</c:v>
                </c:pt>
                <c:pt idx="5">
                  <c:v>0.115807974980879</c:v>
                </c:pt>
                <c:pt idx="6">
                  <c:v>0.104840532705493</c:v>
                </c:pt>
                <c:pt idx="7">
                  <c:v>0.106485344905594</c:v>
                </c:pt>
                <c:pt idx="8">
                  <c:v>0.111233725208825</c:v>
                </c:pt>
                <c:pt idx="9">
                  <c:v>0.114596317442109</c:v>
                </c:pt>
                <c:pt idx="10">
                  <c:v>0.108366025519403</c:v>
                </c:pt>
                <c:pt idx="11">
                  <c:v>0.0978765148385739</c:v>
                </c:pt>
                <c:pt idx="12">
                  <c:v>0.0891381711691099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Transporte y almacenamiento</c:v>
                </c:pt>
              </c:strCache>
            </c:strRef>
          </c:tx>
          <c:spPr>
            <a:solidFill>
              <a:srgbClr val="ed7d31"/>
            </a:solidFill>
            <a:ln w="31680">
              <a:solidFill>
                <a:srgbClr val="ed7d31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2016p</c:v>
                </c:pt>
                <c:pt idx="12">
                  <c:v>2017pr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3"/>
                <c:pt idx="0">
                  <c:v>0.126739806487614</c:v>
                </c:pt>
                <c:pt idx="1">
                  <c:v>0.123765464484209</c:v>
                </c:pt>
                <c:pt idx="2">
                  <c:v>0.122440538515199</c:v>
                </c:pt>
                <c:pt idx="3">
                  <c:v>0.117171739532732</c:v>
                </c:pt>
                <c:pt idx="4">
                  <c:v>0.114782045490906</c:v>
                </c:pt>
                <c:pt idx="5">
                  <c:v>0.110939458821897</c:v>
                </c:pt>
                <c:pt idx="6">
                  <c:v>0.111580022605867</c:v>
                </c:pt>
                <c:pt idx="7">
                  <c:v>0.115224891517987</c:v>
                </c:pt>
                <c:pt idx="8">
                  <c:v>0.112753302050578</c:v>
                </c:pt>
                <c:pt idx="9">
                  <c:v>0.110202142305563</c:v>
                </c:pt>
                <c:pt idx="10">
                  <c:v>0.112953785668427</c:v>
                </c:pt>
                <c:pt idx="11">
                  <c:v>0.113768746159269</c:v>
                </c:pt>
                <c:pt idx="12">
                  <c:v>0.110021474314284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Alojamiento y servicios de comida</c:v>
                </c:pt>
              </c:strCache>
            </c:strRef>
          </c:tx>
          <c:spPr>
            <a:solidFill>
              <a:srgbClr val="c00000"/>
            </a:solidFill>
            <a:ln w="31680">
              <a:solidFill>
                <a:srgbClr val="c00000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2016p</c:v>
                </c:pt>
                <c:pt idx="12">
                  <c:v>2017pr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3"/>
                <c:pt idx="0">
                  <c:v>0.060419967511694</c:v>
                </c:pt>
                <c:pt idx="1">
                  <c:v>0.063501873369848</c:v>
                </c:pt>
                <c:pt idx="2">
                  <c:v>0.0640554636294025</c:v>
                </c:pt>
                <c:pt idx="3">
                  <c:v>0.0655260066572183</c:v>
                </c:pt>
                <c:pt idx="4">
                  <c:v>0.0687802959907318</c:v>
                </c:pt>
                <c:pt idx="5">
                  <c:v>0.0696942535368063</c:v>
                </c:pt>
                <c:pt idx="6">
                  <c:v>0.0684806943393514</c:v>
                </c:pt>
                <c:pt idx="7">
                  <c:v>0.0681797923706335</c:v>
                </c:pt>
                <c:pt idx="8">
                  <c:v>0.0667192593178261</c:v>
                </c:pt>
                <c:pt idx="9">
                  <c:v>0.067135448394523</c:v>
                </c:pt>
                <c:pt idx="10">
                  <c:v>0.0684289704767681</c:v>
                </c:pt>
                <c:pt idx="11">
                  <c:v>0.0702937519936917</c:v>
                </c:pt>
                <c:pt idx="12">
                  <c:v>0.0700699720114789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TIC </c:v>
                </c:pt>
              </c:strCache>
            </c:strRef>
          </c:tx>
          <c:spPr>
            <a:solidFill>
              <a:srgbClr val="ffc000"/>
            </a:solidFill>
            <a:ln w="31680">
              <a:solidFill>
                <a:srgbClr val="ffc000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2016p</c:v>
                </c:pt>
                <c:pt idx="12">
                  <c:v>2017pr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3"/>
                <c:pt idx="0">
                  <c:v>0.046877828965539</c:v>
                </c:pt>
                <c:pt idx="1">
                  <c:v>0.0528272698213438</c:v>
                </c:pt>
                <c:pt idx="2">
                  <c:v>0.0673817085188585</c:v>
                </c:pt>
                <c:pt idx="3">
                  <c:v>0.0662050547891902</c:v>
                </c:pt>
                <c:pt idx="4">
                  <c:v>0.038251336037567</c:v>
                </c:pt>
                <c:pt idx="5">
                  <c:v>0.0450977941143832</c:v>
                </c:pt>
                <c:pt idx="6">
                  <c:v>0.0540928466324415</c:v>
                </c:pt>
                <c:pt idx="7">
                  <c:v>0.0464029273266805</c:v>
                </c:pt>
                <c:pt idx="8">
                  <c:v>0.062063794717477</c:v>
                </c:pt>
                <c:pt idx="9">
                  <c:v>0.0654216501292832</c:v>
                </c:pt>
                <c:pt idx="10">
                  <c:v>0.0643436502051829</c:v>
                </c:pt>
                <c:pt idx="11">
                  <c:v>0.0621025389407545</c:v>
                </c:pt>
                <c:pt idx="12">
                  <c:v>0.0628231254124417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Actividades financieras </c:v>
                </c:pt>
              </c:strCache>
            </c:strRef>
          </c:tx>
          <c:spPr>
            <a:solidFill>
              <a:srgbClr val="7030a0"/>
            </a:solidFill>
            <a:ln w="31680">
              <a:solidFill>
                <a:srgbClr val="7030a0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2016p</c:v>
                </c:pt>
                <c:pt idx="12">
                  <c:v>2017pr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13"/>
                <c:pt idx="0">
                  <c:v>0.0537616475786926</c:v>
                </c:pt>
                <c:pt idx="1">
                  <c:v>0.0508866746580889</c:v>
                </c:pt>
                <c:pt idx="2">
                  <c:v>0.0540854192280444</c:v>
                </c:pt>
                <c:pt idx="3">
                  <c:v>0.0607481779829245</c:v>
                </c:pt>
                <c:pt idx="4">
                  <c:v>0.0627985867378346</c:v>
                </c:pt>
                <c:pt idx="5">
                  <c:v>0.0651420405518496</c:v>
                </c:pt>
                <c:pt idx="6">
                  <c:v>0.0616814429597302</c:v>
                </c:pt>
                <c:pt idx="7">
                  <c:v>0.0620842323872785</c:v>
                </c:pt>
                <c:pt idx="8">
                  <c:v>0.064736697978111</c:v>
                </c:pt>
                <c:pt idx="9">
                  <c:v>0.0712329702272447</c:v>
                </c:pt>
                <c:pt idx="10">
                  <c:v>0.0743749351331467</c:v>
                </c:pt>
                <c:pt idx="11">
                  <c:v>0.0786731494461214</c:v>
                </c:pt>
                <c:pt idx="12">
                  <c:v>0.0826457498784846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Actividades inmobiliarias</c:v>
                </c:pt>
              </c:strCache>
            </c:strRef>
          </c:tx>
          <c:spPr>
            <a:solidFill>
              <a:srgbClr val="70ad47"/>
            </a:solidFill>
            <a:ln w="31680">
              <a:solidFill>
                <a:srgbClr val="70ad47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2016p</c:v>
                </c:pt>
                <c:pt idx="12">
                  <c:v>2017pr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13"/>
                <c:pt idx="0">
                  <c:v>0.160610228967289</c:v>
                </c:pt>
                <c:pt idx="1">
                  <c:v>0.160849072349497</c:v>
                </c:pt>
                <c:pt idx="2">
                  <c:v>0.154723788151501</c:v>
                </c:pt>
                <c:pt idx="3">
                  <c:v>0.148912800552364</c:v>
                </c:pt>
                <c:pt idx="4">
                  <c:v>0.151144515787963</c:v>
                </c:pt>
                <c:pt idx="5">
                  <c:v>0.145746989798865</c:v>
                </c:pt>
                <c:pt idx="6">
                  <c:v>0.142835343643225</c:v>
                </c:pt>
                <c:pt idx="7">
                  <c:v>0.1411291308743</c:v>
                </c:pt>
                <c:pt idx="8">
                  <c:v>0.133332057047184</c:v>
                </c:pt>
                <c:pt idx="9">
                  <c:v>0.131531709634931</c:v>
                </c:pt>
                <c:pt idx="10">
                  <c:v>0.132926449759875</c:v>
                </c:pt>
                <c:pt idx="11">
                  <c:v>0.136807607899226</c:v>
                </c:pt>
                <c:pt idx="12">
                  <c:v>0.139373386514511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label 6</c:f>
              <c:strCache>
                <c:ptCount val="1"/>
                <c:pt idx="0">
                  <c:v>Actividades profesionales y de servicios administrativos </c:v>
                </c:pt>
              </c:strCache>
            </c:strRef>
          </c:tx>
          <c:spPr>
            <a:solidFill>
              <a:srgbClr val="255e91"/>
            </a:solidFill>
            <a:ln w="31680">
              <a:solidFill>
                <a:srgbClr val="255e91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2016p</c:v>
                </c:pt>
                <c:pt idx="12">
                  <c:v>2017pr</c:v>
                </c:pt>
              </c:strCache>
            </c:strRef>
          </c:cat>
          <c:val>
            <c:numRef>
              <c:f>6</c:f>
              <c:numCache>
                <c:formatCode>General</c:formatCode>
                <c:ptCount val="13"/>
                <c:pt idx="0">
                  <c:v>0.14822170004204</c:v>
                </c:pt>
                <c:pt idx="1">
                  <c:v>0.140054471179483</c:v>
                </c:pt>
                <c:pt idx="2">
                  <c:v>0.145006137208834</c:v>
                </c:pt>
                <c:pt idx="3">
                  <c:v>0.147551195149346</c:v>
                </c:pt>
                <c:pt idx="4">
                  <c:v>0.153943020972201</c:v>
                </c:pt>
                <c:pt idx="5">
                  <c:v>0.15143051579372</c:v>
                </c:pt>
                <c:pt idx="6">
                  <c:v>0.154841953899368</c:v>
                </c:pt>
                <c:pt idx="7">
                  <c:v>0.160080447923849</c:v>
                </c:pt>
                <c:pt idx="8">
                  <c:v>0.156441888976051</c:v>
                </c:pt>
                <c:pt idx="9">
                  <c:v>0.160002441639872</c:v>
                </c:pt>
                <c:pt idx="10">
                  <c:v>0.151198864225759</c:v>
                </c:pt>
                <c:pt idx="11">
                  <c:v>0.147616380272672</c:v>
                </c:pt>
                <c:pt idx="12">
                  <c:v>0.147424176785145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label 7</c:f>
              <c:strCache>
                <c:ptCount val="1"/>
                <c:pt idx="0">
                  <c:v>Administración pública y defensa,educación, salud humana y servicios sociales</c:v>
                </c:pt>
              </c:strCache>
            </c:strRef>
          </c:tx>
          <c:spPr>
            <a:solidFill>
              <a:srgbClr val="9e480e"/>
            </a:solidFill>
            <a:ln w="31680">
              <a:solidFill>
                <a:srgbClr val="9e480e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2016p</c:v>
                </c:pt>
                <c:pt idx="12">
                  <c:v>2017pr</c:v>
                </c:pt>
              </c:strCache>
            </c:strRef>
          </c:cat>
          <c:val>
            <c:numRef>
              <c:f>7</c:f>
              <c:numCache>
                <c:formatCode>General</c:formatCode>
                <c:ptCount val="13"/>
                <c:pt idx="0">
                  <c:v>0.247316109101532</c:v>
                </c:pt>
                <c:pt idx="1">
                  <c:v>0.25217972643568</c:v>
                </c:pt>
                <c:pt idx="2">
                  <c:v>0.242524631422189</c:v>
                </c:pt>
                <c:pt idx="3">
                  <c:v>0.248975250044055</c:v>
                </c:pt>
                <c:pt idx="4">
                  <c:v>0.254306190398946</c:v>
                </c:pt>
                <c:pt idx="5">
                  <c:v>0.254751533068582</c:v>
                </c:pt>
                <c:pt idx="6">
                  <c:v>0.259640749888254</c:v>
                </c:pt>
                <c:pt idx="7">
                  <c:v>0.259208696207825</c:v>
                </c:pt>
                <c:pt idx="8">
                  <c:v>0.252633123645846</c:v>
                </c:pt>
                <c:pt idx="9">
                  <c:v>0.24082807973985</c:v>
                </c:pt>
                <c:pt idx="10">
                  <c:v>0.248018591624209</c:v>
                </c:pt>
                <c:pt idx="11">
                  <c:v>0.251964770951613</c:v>
                </c:pt>
                <c:pt idx="12">
                  <c:v>0.257271387815599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label 8</c:f>
              <c:strCache>
                <c:ptCount val="1"/>
                <c:pt idx="0">
                  <c:v>Otras actividades</c:v>
                </c:pt>
              </c:strCache>
            </c:strRef>
          </c:tx>
          <c:spPr>
            <a:solidFill>
              <a:srgbClr val="636363"/>
            </a:solidFill>
            <a:ln w="31680">
              <a:solidFill>
                <a:srgbClr val="636363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2016p</c:v>
                </c:pt>
                <c:pt idx="12">
                  <c:v>2017pr</c:v>
                </c:pt>
              </c:strCache>
            </c:strRef>
          </c:cat>
          <c:val>
            <c:numRef>
              <c:f>8</c:f>
              <c:numCache>
                <c:formatCode>General</c:formatCode>
                <c:ptCount val="13"/>
                <c:pt idx="0">
                  <c:v>0.04319755751216</c:v>
                </c:pt>
                <c:pt idx="1">
                  <c:v>0.044317013496737</c:v>
                </c:pt>
                <c:pt idx="2">
                  <c:v>0.0445329898740094</c:v>
                </c:pt>
                <c:pt idx="3">
                  <c:v>0.0446429148112827</c:v>
                </c:pt>
                <c:pt idx="4">
                  <c:v>0.0445808048382996</c:v>
                </c:pt>
                <c:pt idx="5">
                  <c:v>0.0413894393330177</c:v>
                </c:pt>
                <c:pt idx="6">
                  <c:v>0.0420064133262696</c:v>
                </c:pt>
                <c:pt idx="7">
                  <c:v>0.0412045364858529</c:v>
                </c:pt>
                <c:pt idx="8">
                  <c:v>0.0400861510581019</c:v>
                </c:pt>
                <c:pt idx="9">
                  <c:v>0.0390492404866248</c:v>
                </c:pt>
                <c:pt idx="10">
                  <c:v>0.0393887273872284</c:v>
                </c:pt>
                <c:pt idx="11">
                  <c:v>0.0408965394980797</c:v>
                </c:pt>
                <c:pt idx="12">
                  <c:v>0.0412325560989453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18821835"/>
        <c:axId val="61117461"/>
      </c:lineChart>
      <c:catAx>
        <c:axId val="18821835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p>
            <a:pPr>
              <a:defRPr b="0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1117461"/>
        <c:crosses val="autoZero"/>
        <c:auto val="1"/>
        <c:lblAlgn val="ctr"/>
        <c:lblOffset val="100"/>
      </c:catAx>
      <c:valAx>
        <c:axId val="61117461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8821835"/>
        <c:crosses val="autoZero"/>
        <c:crossBetween val="midCat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653562947139435"/>
          <c:y val="0.00238395795307691"/>
        </c:manualLayout>
      </c:layout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0819944349699309"/>
          <c:y val="0.0478398469124899"/>
          <c:w val="0.897405977919397"/>
          <c:h val="0.729079266946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Antioquia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TRANSICIÓN</c:v>
                </c:pt>
                <c:pt idx="1">
                  <c:v>PRIMARIA</c:v>
                </c:pt>
                <c:pt idx="2">
                  <c:v>SECUNDARIA</c:v>
                </c:pt>
                <c:pt idx="3">
                  <c:v>MEDIA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0.0356</c:v>
                </c:pt>
                <c:pt idx="1">
                  <c:v>0.0328</c:v>
                </c:pt>
                <c:pt idx="2">
                  <c:v>0.0569</c:v>
                </c:pt>
                <c:pt idx="3">
                  <c:v>0.0339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Atlántico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TRANSICIÓN</c:v>
                </c:pt>
                <c:pt idx="1">
                  <c:v>PRIMARIA</c:v>
                </c:pt>
                <c:pt idx="2">
                  <c:v>SECUNDARIA</c:v>
                </c:pt>
                <c:pt idx="3">
                  <c:v>MEDIA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0.0203</c:v>
                </c:pt>
                <c:pt idx="1">
                  <c:v>0.0123</c:v>
                </c:pt>
                <c:pt idx="2">
                  <c:v>0.0132</c:v>
                </c:pt>
                <c:pt idx="3">
                  <c:v>0.0096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Bogotá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0"/>
              <c:showCatName val="0"/>
              <c:showSerName val="0"/>
              <c:showPercent val="0"/>
            </c:dLbl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TRANSICIÓN</c:v>
                </c:pt>
                <c:pt idx="1">
                  <c:v>PRIMARIA</c:v>
                </c:pt>
                <c:pt idx="2">
                  <c:v>SECUNDARIA</c:v>
                </c:pt>
                <c:pt idx="3">
                  <c:v>MEDIA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0.0221</c:v>
                </c:pt>
                <c:pt idx="1">
                  <c:v>0.0131</c:v>
                </c:pt>
                <c:pt idx="2">
                  <c:v>0.019</c:v>
                </c:pt>
                <c:pt idx="3">
                  <c:v>0.0155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Santander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TRANSICIÓN</c:v>
                </c:pt>
                <c:pt idx="1">
                  <c:v>PRIMARIA</c:v>
                </c:pt>
                <c:pt idx="2">
                  <c:v>SECUNDARIA</c:v>
                </c:pt>
                <c:pt idx="3">
                  <c:v>MEDIA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4"/>
                <c:pt idx="0">
                  <c:v>0.0374</c:v>
                </c:pt>
                <c:pt idx="1">
                  <c:v>0.0197</c:v>
                </c:pt>
                <c:pt idx="2">
                  <c:v>0.0337</c:v>
                </c:pt>
                <c:pt idx="3">
                  <c:v>0.0251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Valle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TRANSICIÓN</c:v>
                </c:pt>
                <c:pt idx="1">
                  <c:v>PRIMARIA</c:v>
                </c:pt>
                <c:pt idx="2">
                  <c:v>SECUNDARIA</c:v>
                </c:pt>
                <c:pt idx="3">
                  <c:v>MEDIA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4"/>
                <c:pt idx="0">
                  <c:v>0.0424</c:v>
                </c:pt>
                <c:pt idx="1">
                  <c:v>0.0311</c:v>
                </c:pt>
                <c:pt idx="2">
                  <c:v>0.0448</c:v>
                </c:pt>
                <c:pt idx="3">
                  <c:v>0.0324</c:v>
                </c:pt>
              </c:numCache>
            </c:numRef>
          </c:val>
        </c:ser>
        <c:gapWidth val="219"/>
        <c:overlap val="-27"/>
        <c:axId val="54309935"/>
        <c:axId val="67721959"/>
      </c:barChart>
      <c:catAx>
        <c:axId val="54309935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p>
            <a:pPr>
              <a:defRPr b="0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7721959"/>
        <c:crosses val="autoZero"/>
        <c:auto val="1"/>
        <c:lblAlgn val="ctr"/>
        <c:lblOffset val="100"/>
      </c:catAx>
      <c:valAx>
        <c:axId val="67721959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4309935"/>
        <c:crosses val="autoZero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Barranquilla</c:v>
                </c:pt>
              </c:strCache>
            </c:strRef>
          </c:tx>
          <c:spPr>
            <a:solidFill>
              <a:srgbClr val="ff0000"/>
            </a:solidFill>
            <a:ln w="28440">
              <a:solidFill>
                <a:srgbClr val="ff0000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47.27</c:v>
                </c:pt>
                <c:pt idx="1">
                  <c:v>46.85</c:v>
                </c:pt>
                <c:pt idx="2">
                  <c:v>45.17</c:v>
                </c:pt>
                <c:pt idx="3">
                  <c:v>45.14</c:v>
                </c:pt>
                <c:pt idx="4">
                  <c:v>45.29</c:v>
                </c:pt>
                <c:pt idx="5">
                  <c:v>45.84</c:v>
                </c:pt>
                <c:pt idx="6">
                  <c:v>44.84</c:v>
                </c:pt>
                <c:pt idx="7">
                  <c:v>45.05</c:v>
                </c:pt>
                <c:pt idx="8">
                  <c:v>44.18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Bogotá</c:v>
                </c:pt>
              </c:strCache>
            </c:strRef>
          </c:tx>
          <c:spPr>
            <a:solidFill>
              <a:srgbClr val="203864"/>
            </a:solidFill>
            <a:ln w="28440">
              <a:solidFill>
                <a:srgbClr val="203864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9"/>
                <c:pt idx="0">
                  <c:v>48.57</c:v>
                </c:pt>
                <c:pt idx="1">
                  <c:v>48.5</c:v>
                </c:pt>
                <c:pt idx="2">
                  <c:v>46.87</c:v>
                </c:pt>
                <c:pt idx="3">
                  <c:v>46.82</c:v>
                </c:pt>
                <c:pt idx="4">
                  <c:v>46.73</c:v>
                </c:pt>
                <c:pt idx="5">
                  <c:v>47.29</c:v>
                </c:pt>
                <c:pt idx="6">
                  <c:v>47.86</c:v>
                </c:pt>
                <c:pt idx="7">
                  <c:v>47.36</c:v>
                </c:pt>
                <c:pt idx="8">
                  <c:v>46.55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Medellín</c:v>
                </c:pt>
              </c:strCache>
            </c:strRef>
          </c:tx>
          <c:spPr>
            <a:solidFill>
              <a:srgbClr val="5b9bd5"/>
            </a:solidFill>
            <a:ln w="28440">
              <a:solidFill>
                <a:srgbClr val="5b9bd5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9"/>
                <c:pt idx="0">
                  <c:v>47.24</c:v>
                </c:pt>
                <c:pt idx="1">
                  <c:v>47.35</c:v>
                </c:pt>
                <c:pt idx="2">
                  <c:v>45.81</c:v>
                </c:pt>
                <c:pt idx="3">
                  <c:v>45.69</c:v>
                </c:pt>
                <c:pt idx="4">
                  <c:v>46.02</c:v>
                </c:pt>
                <c:pt idx="5">
                  <c:v>46.07</c:v>
                </c:pt>
                <c:pt idx="6">
                  <c:v>46.05</c:v>
                </c:pt>
                <c:pt idx="7">
                  <c:v>45.46</c:v>
                </c:pt>
                <c:pt idx="8">
                  <c:v>45.29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Cali</c:v>
                </c:pt>
              </c:strCache>
            </c:strRef>
          </c:tx>
          <c:spPr>
            <a:solidFill>
              <a:srgbClr val="ffc000"/>
            </a:solidFill>
            <a:ln w="28440">
              <a:solidFill>
                <a:srgbClr val="ffc000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9"/>
                <c:pt idx="0">
                  <c:v>45.85</c:v>
                </c:pt>
                <c:pt idx="1">
                  <c:v>46.02</c:v>
                </c:pt>
                <c:pt idx="2">
                  <c:v>44.58</c:v>
                </c:pt>
                <c:pt idx="3">
                  <c:v>45</c:v>
                </c:pt>
                <c:pt idx="4">
                  <c:v>45.01</c:v>
                </c:pt>
                <c:pt idx="5">
                  <c:v>45.75</c:v>
                </c:pt>
                <c:pt idx="6">
                  <c:v>46.04</c:v>
                </c:pt>
                <c:pt idx="7">
                  <c:v>44.74</c:v>
                </c:pt>
                <c:pt idx="8">
                  <c:v>44.1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Bucaramanga</c:v>
                </c:pt>
              </c:strCache>
            </c:strRef>
          </c:tx>
          <c:spPr>
            <a:solidFill>
              <a:srgbClr val="70ad47"/>
            </a:solidFill>
            <a:ln w="28440">
              <a:solidFill>
                <a:srgbClr val="70ad47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9"/>
                <c:pt idx="0">
                  <c:v>49.66</c:v>
                </c:pt>
                <c:pt idx="1">
                  <c:v>49.37</c:v>
                </c:pt>
                <c:pt idx="2">
                  <c:v>47.79</c:v>
                </c:pt>
                <c:pt idx="3">
                  <c:v>47.57</c:v>
                </c:pt>
                <c:pt idx="4">
                  <c:v>47.08</c:v>
                </c:pt>
                <c:pt idx="5">
                  <c:v>48.37</c:v>
                </c:pt>
                <c:pt idx="6">
                  <c:v>48.79</c:v>
                </c:pt>
                <c:pt idx="7">
                  <c:v>48.57</c:v>
                </c:pt>
                <c:pt idx="8">
                  <c:v>47.5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11844879"/>
        <c:axId val="51862675"/>
      </c:lineChart>
      <c:catAx>
        <c:axId val="11844879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p>
            <a:pPr>
              <a:defRPr b="0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1862675"/>
        <c:crosses val="autoZero"/>
        <c:auto val="1"/>
        <c:lblAlgn val="ctr"/>
        <c:lblOffset val="100"/>
      </c:catAx>
      <c:valAx>
        <c:axId val="51862675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1844879"/>
        <c:crosses val="autoZero"/>
        <c:crossBetween val="midCat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Barranquilla</c:v>
                </c:pt>
              </c:strCache>
            </c:strRef>
          </c:tx>
          <c:spPr>
            <a:solidFill>
              <a:srgbClr val="ff0000"/>
            </a:solidFill>
            <a:ln w="28440">
              <a:solidFill>
                <a:srgbClr val="ff0000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44.38</c:v>
                </c:pt>
                <c:pt idx="1">
                  <c:v>44.81</c:v>
                </c:pt>
                <c:pt idx="2">
                  <c:v>45.03</c:v>
                </c:pt>
                <c:pt idx="3">
                  <c:v>44.45</c:v>
                </c:pt>
                <c:pt idx="4">
                  <c:v>44.13</c:v>
                </c:pt>
                <c:pt idx="5">
                  <c:v>44.24</c:v>
                </c:pt>
                <c:pt idx="6">
                  <c:v>45.76</c:v>
                </c:pt>
                <c:pt idx="7">
                  <c:v>45.86</c:v>
                </c:pt>
                <c:pt idx="8">
                  <c:v>45.18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Bogotá</c:v>
                </c:pt>
              </c:strCache>
            </c:strRef>
          </c:tx>
          <c:spPr>
            <a:solidFill>
              <a:srgbClr val="203864"/>
            </a:solidFill>
            <a:ln w="28440">
              <a:solidFill>
                <a:srgbClr val="203864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9"/>
                <c:pt idx="0">
                  <c:v>45.16</c:v>
                </c:pt>
                <c:pt idx="1">
                  <c:v>46.24</c:v>
                </c:pt>
                <c:pt idx="2">
                  <c:v>46.25</c:v>
                </c:pt>
                <c:pt idx="3">
                  <c:v>45.93</c:v>
                </c:pt>
                <c:pt idx="4">
                  <c:v>46.28</c:v>
                </c:pt>
                <c:pt idx="5">
                  <c:v>47.06</c:v>
                </c:pt>
                <c:pt idx="6">
                  <c:v>49.18</c:v>
                </c:pt>
                <c:pt idx="7">
                  <c:v>48.42</c:v>
                </c:pt>
                <c:pt idx="8">
                  <c:v>47.47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Medellín</c:v>
                </c:pt>
              </c:strCache>
            </c:strRef>
          </c:tx>
          <c:spPr>
            <a:solidFill>
              <a:srgbClr val="5b9bd5"/>
            </a:solidFill>
            <a:ln w="28440">
              <a:solidFill>
                <a:srgbClr val="5b9bd5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9"/>
                <c:pt idx="0">
                  <c:v>44.87</c:v>
                </c:pt>
                <c:pt idx="1">
                  <c:v>45.97</c:v>
                </c:pt>
                <c:pt idx="2">
                  <c:v>45.72</c:v>
                </c:pt>
                <c:pt idx="3">
                  <c:v>44.86</c:v>
                </c:pt>
                <c:pt idx="4">
                  <c:v>44.8</c:v>
                </c:pt>
                <c:pt idx="5">
                  <c:v>44.89</c:v>
                </c:pt>
                <c:pt idx="6">
                  <c:v>46.7</c:v>
                </c:pt>
                <c:pt idx="7">
                  <c:v>46.41</c:v>
                </c:pt>
                <c:pt idx="8">
                  <c:v>45.77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Cali</c:v>
                </c:pt>
              </c:strCache>
            </c:strRef>
          </c:tx>
          <c:spPr>
            <a:solidFill>
              <a:srgbClr val="ffc000"/>
            </a:solidFill>
            <a:ln w="28440">
              <a:solidFill>
                <a:srgbClr val="ffc000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9"/>
                <c:pt idx="0">
                  <c:v>43.24</c:v>
                </c:pt>
                <c:pt idx="1">
                  <c:v>44.08</c:v>
                </c:pt>
                <c:pt idx="2">
                  <c:v>43.86</c:v>
                </c:pt>
                <c:pt idx="3">
                  <c:v>43.66</c:v>
                </c:pt>
                <c:pt idx="4">
                  <c:v>41.9</c:v>
                </c:pt>
                <c:pt idx="5">
                  <c:v>43.69</c:v>
                </c:pt>
                <c:pt idx="6">
                  <c:v>45.4</c:v>
                </c:pt>
                <c:pt idx="7">
                  <c:v>44.26</c:v>
                </c:pt>
                <c:pt idx="8">
                  <c:v>43.5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Bucaramanga</c:v>
                </c:pt>
              </c:strCache>
            </c:strRef>
          </c:tx>
          <c:spPr>
            <a:solidFill>
              <a:srgbClr val="70ad47"/>
            </a:solidFill>
            <a:ln w="28440">
              <a:solidFill>
                <a:srgbClr val="70ad47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9"/>
                <c:pt idx="0">
                  <c:v>46.69</c:v>
                </c:pt>
                <c:pt idx="1">
                  <c:v>48.01</c:v>
                </c:pt>
                <c:pt idx="2">
                  <c:v>48.73</c:v>
                </c:pt>
                <c:pt idx="3">
                  <c:v>47.79</c:v>
                </c:pt>
                <c:pt idx="4">
                  <c:v>47.97</c:v>
                </c:pt>
                <c:pt idx="5">
                  <c:v>49.11</c:v>
                </c:pt>
                <c:pt idx="6">
                  <c:v>50.27</c:v>
                </c:pt>
                <c:pt idx="7">
                  <c:v>50.65</c:v>
                </c:pt>
                <c:pt idx="8">
                  <c:v>49.91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79432459"/>
        <c:axId val="86452479"/>
      </c:lineChart>
      <c:catAx>
        <c:axId val="79432459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p>
            <a:pPr>
              <a:defRPr b="0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6452479"/>
        <c:crosses val="autoZero"/>
        <c:auto val="1"/>
        <c:lblAlgn val="ctr"/>
        <c:lblOffset val="100"/>
      </c:catAx>
      <c:valAx>
        <c:axId val="86452479"/>
        <c:scaling>
          <c:orientation val="minMax"/>
          <c:min val="4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79432459"/>
        <c:crosses val="autoZero"/>
        <c:crossBetween val="midCat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Barranquilla</c:v>
                </c:pt>
              </c:strCache>
            </c:strRef>
          </c:tx>
          <c:spPr>
            <a:solidFill>
              <a:srgbClr val="ff0000"/>
            </a:solidFill>
            <a:ln w="28440">
              <a:solidFill>
                <a:srgbClr val="ff0000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46.21</c:v>
                </c:pt>
                <c:pt idx="1">
                  <c:v>48.31</c:v>
                </c:pt>
                <c:pt idx="2">
                  <c:v>46.2</c:v>
                </c:pt>
                <c:pt idx="3">
                  <c:v>45.38</c:v>
                </c:pt>
                <c:pt idx="4">
                  <c:v>46.33</c:v>
                </c:pt>
                <c:pt idx="5">
                  <c:v>45.64</c:v>
                </c:pt>
                <c:pt idx="6">
                  <c:v>45.56</c:v>
                </c:pt>
                <c:pt idx="7">
                  <c:v>46.4</c:v>
                </c:pt>
                <c:pt idx="8">
                  <c:v>46.9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Bogotá</c:v>
                </c:pt>
              </c:strCache>
            </c:strRef>
          </c:tx>
          <c:spPr>
            <a:solidFill>
              <a:srgbClr val="203864"/>
            </a:solidFill>
            <a:ln w="28440">
              <a:solidFill>
                <a:srgbClr val="203864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9"/>
                <c:pt idx="0">
                  <c:v>48.82</c:v>
                </c:pt>
                <c:pt idx="1">
                  <c:v>50.21</c:v>
                </c:pt>
                <c:pt idx="2">
                  <c:v>48.35</c:v>
                </c:pt>
                <c:pt idx="3">
                  <c:v>46.85</c:v>
                </c:pt>
                <c:pt idx="4">
                  <c:v>47.5</c:v>
                </c:pt>
                <c:pt idx="5">
                  <c:v>47.5</c:v>
                </c:pt>
                <c:pt idx="6">
                  <c:v>49.47</c:v>
                </c:pt>
                <c:pt idx="7">
                  <c:v>48.71</c:v>
                </c:pt>
                <c:pt idx="8">
                  <c:v>49.58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Medellín</c:v>
                </c:pt>
              </c:strCache>
            </c:strRef>
          </c:tx>
          <c:spPr>
            <a:solidFill>
              <a:srgbClr val="5b9bd5"/>
            </a:solidFill>
            <a:ln w="28440">
              <a:solidFill>
                <a:srgbClr val="5b9bd5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9"/>
                <c:pt idx="0">
                  <c:v>47.77</c:v>
                </c:pt>
                <c:pt idx="1">
                  <c:v>49.61</c:v>
                </c:pt>
                <c:pt idx="2">
                  <c:v>47.72</c:v>
                </c:pt>
                <c:pt idx="3">
                  <c:v>46.44</c:v>
                </c:pt>
                <c:pt idx="4">
                  <c:v>46.95</c:v>
                </c:pt>
                <c:pt idx="5">
                  <c:v>46.86</c:v>
                </c:pt>
                <c:pt idx="6">
                  <c:v>47.86</c:v>
                </c:pt>
                <c:pt idx="7">
                  <c:v>47.25</c:v>
                </c:pt>
                <c:pt idx="8">
                  <c:v>48.79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Cali</c:v>
                </c:pt>
              </c:strCache>
            </c:strRef>
          </c:tx>
          <c:spPr>
            <a:solidFill>
              <a:srgbClr val="ffc000"/>
            </a:solidFill>
            <a:ln w="28440">
              <a:solidFill>
                <a:srgbClr val="ffc000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9"/>
                <c:pt idx="0">
                  <c:v>44.89</c:v>
                </c:pt>
                <c:pt idx="1">
                  <c:v>47.7</c:v>
                </c:pt>
                <c:pt idx="2">
                  <c:v>45.29</c:v>
                </c:pt>
                <c:pt idx="3">
                  <c:v>44.9</c:v>
                </c:pt>
                <c:pt idx="4">
                  <c:v>45.69</c:v>
                </c:pt>
                <c:pt idx="5">
                  <c:v>45.74</c:v>
                </c:pt>
                <c:pt idx="6">
                  <c:v>46.8</c:v>
                </c:pt>
                <c:pt idx="7">
                  <c:v>46.22</c:v>
                </c:pt>
                <c:pt idx="8">
                  <c:v>46.98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Bucaramanga</c:v>
                </c:pt>
              </c:strCache>
            </c:strRef>
          </c:tx>
          <c:spPr>
            <a:solidFill>
              <a:srgbClr val="70ad47"/>
            </a:solidFill>
            <a:ln w="28440">
              <a:solidFill>
                <a:srgbClr val="70ad47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9"/>
                <c:pt idx="0">
                  <c:v>49.49</c:v>
                </c:pt>
                <c:pt idx="1">
                  <c:v>50.39</c:v>
                </c:pt>
                <c:pt idx="2">
                  <c:v>48.44</c:v>
                </c:pt>
                <c:pt idx="3">
                  <c:v>47.56</c:v>
                </c:pt>
                <c:pt idx="4">
                  <c:v>47.96</c:v>
                </c:pt>
                <c:pt idx="5">
                  <c:v>48.2</c:v>
                </c:pt>
                <c:pt idx="6">
                  <c:v>49.44</c:v>
                </c:pt>
                <c:pt idx="7">
                  <c:v>49.37</c:v>
                </c:pt>
                <c:pt idx="8">
                  <c:v>50.08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65958614"/>
        <c:axId val="10279095"/>
      </c:lineChart>
      <c:catAx>
        <c:axId val="65958614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p>
            <a:pPr>
              <a:defRPr b="0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0279095"/>
        <c:crosses val="autoZero"/>
        <c:auto val="1"/>
        <c:lblAlgn val="ctr"/>
        <c:lblOffset val="100"/>
      </c:catAx>
      <c:valAx>
        <c:axId val="10279095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65958614"/>
        <c:crosses val="autoZero"/>
        <c:crossBetween val="midCat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ineChart>
        <c:grouping val="standard"/>
        <c:varyColors val="0"/>
        <c:ser>
          <c:idx val="0"/>
          <c:order val="0"/>
          <c:spPr>
            <a:solidFill>
              <a:srgbClr val="70ad47"/>
            </a:solidFill>
            <a:ln w="28440">
              <a:solidFill>
                <a:srgbClr val="70ad47"/>
              </a:solidFill>
              <a:round/>
            </a:ln>
          </c:spPr>
          <c:marker>
            <c:symbol val="none"/>
          </c:marker>
          <c:cat>
            <c:strRef>
              <c:f>categories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smooth val="0"/>
        </c:ser>
        <c:ser>
          <c:idx val="1"/>
          <c:order val="1"/>
          <c:tx>
            <c:strRef>
              <c:f>label 0</c:f>
              <c:strCache>
                <c:ptCount val="1"/>
                <c:pt idx="0">
                  <c:v>Arauca</c:v>
                </c:pt>
              </c:strCache>
            </c:strRef>
          </c:tx>
          <c:spPr>
            <a:solidFill>
              <a:srgbClr val="4472c4"/>
            </a:solidFill>
            <a:ln w="28440">
              <a:solidFill>
                <a:srgbClr val="4472c4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7"/>
                <c:pt idx="0">
                  <c:v>0.274824634445498</c:v>
                </c:pt>
                <c:pt idx="1">
                  <c:v>0.272614489842884</c:v>
                </c:pt>
                <c:pt idx="2">
                  <c:v>0.250808615148227</c:v>
                </c:pt>
                <c:pt idx="3">
                  <c:v>0.267042042191837</c:v>
                </c:pt>
                <c:pt idx="4">
                  <c:v>0.271042117367323</c:v>
                </c:pt>
                <c:pt idx="5">
                  <c:v>0.294214728153898</c:v>
                </c:pt>
                <c:pt idx="6">
                  <c:v>0.311298350265635</c:v>
                </c:pt>
                <c:pt idx="7">
                  <c:v>0.330143811469499</c:v>
                </c:pt>
                <c:pt idx="8">
                  <c:v>0.351958501597954</c:v>
                </c:pt>
                <c:pt idx="9">
                  <c:v>0.387021842237747</c:v>
                </c:pt>
                <c:pt idx="10">
                  <c:v>0.409641737353378</c:v>
                </c:pt>
                <c:pt idx="11">
                  <c:v>0.443524425374888</c:v>
                </c:pt>
                <c:pt idx="12">
                  <c:v>0.454134236504643</c:v>
                </c:pt>
                <c:pt idx="13">
                  <c:v>0.488460463328558</c:v>
                </c:pt>
                <c:pt idx="14">
                  <c:v>0.510092175377589</c:v>
                </c:pt>
                <c:pt idx="15">
                  <c:v>0.528202502400703</c:v>
                </c:pt>
                <c:pt idx="16">
                  <c:v>0.550120796721487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label 1</c:f>
              <c:strCache>
                <c:ptCount val="1"/>
                <c:pt idx="0">
                  <c:v>Atlántico</c:v>
                </c:pt>
              </c:strCache>
            </c:strRef>
          </c:tx>
          <c:spPr>
            <a:solidFill>
              <a:srgbClr val="ff0000"/>
            </a:solidFill>
            <a:ln w="38160">
              <a:solidFill>
                <a:srgbClr val="ff0000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7"/>
                <c:pt idx="0">
                  <c:v>0.2984508807878</c:v>
                </c:pt>
                <c:pt idx="1">
                  <c:v>0.32165784657995</c:v>
                </c:pt>
                <c:pt idx="2">
                  <c:v>0.322166997527083</c:v>
                </c:pt>
                <c:pt idx="3">
                  <c:v>0.307687111265519</c:v>
                </c:pt>
                <c:pt idx="4">
                  <c:v>0.302710410964148</c:v>
                </c:pt>
                <c:pt idx="5">
                  <c:v>0.346002957777957</c:v>
                </c:pt>
                <c:pt idx="6">
                  <c:v>0.352270738847298</c:v>
                </c:pt>
                <c:pt idx="7">
                  <c:v>0.369334941711981</c:v>
                </c:pt>
                <c:pt idx="8">
                  <c:v>0.367632954716413</c:v>
                </c:pt>
                <c:pt idx="9">
                  <c:v>0.365013030310145</c:v>
                </c:pt>
                <c:pt idx="10">
                  <c:v>0.378647790333854</c:v>
                </c:pt>
                <c:pt idx="11">
                  <c:v>0.402052728226653</c:v>
                </c:pt>
                <c:pt idx="12">
                  <c:v>0.420315678709225</c:v>
                </c:pt>
                <c:pt idx="13">
                  <c:v>0.494682936848788</c:v>
                </c:pt>
                <c:pt idx="14">
                  <c:v>0.567726605632819</c:v>
                </c:pt>
                <c:pt idx="15">
                  <c:v>0.583842788669403</c:v>
                </c:pt>
                <c:pt idx="16">
                  <c:v>0.59618427218611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label 2</c:f>
              <c:strCache>
                <c:ptCount val="1"/>
                <c:pt idx="0">
                  <c:v>San Andrés</c:v>
                </c:pt>
              </c:strCache>
            </c:strRef>
          </c:tx>
          <c:spPr>
            <a:solidFill>
              <a:srgbClr val="264478"/>
            </a:solidFill>
            <a:ln w="28440">
              <a:solidFill>
                <a:srgbClr val="264478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7"/>
                <c:pt idx="0">
                  <c:v>0.560424058546865</c:v>
                </c:pt>
                <c:pt idx="1">
                  <c:v>0.498163723370048</c:v>
                </c:pt>
                <c:pt idx="2">
                  <c:v>0.498441344328673</c:v>
                </c:pt>
                <c:pt idx="3">
                  <c:v>0.536824551716676</c:v>
                </c:pt>
                <c:pt idx="4">
                  <c:v>0.563742185331766</c:v>
                </c:pt>
                <c:pt idx="5">
                  <c:v>0.617384895503228</c:v>
                </c:pt>
                <c:pt idx="6">
                  <c:v>0.682200991710025</c:v>
                </c:pt>
                <c:pt idx="7">
                  <c:v>0.631568517461977</c:v>
                </c:pt>
                <c:pt idx="8">
                  <c:v>0.673775940581348</c:v>
                </c:pt>
                <c:pt idx="9">
                  <c:v>0.713761637973021</c:v>
                </c:pt>
                <c:pt idx="10">
                  <c:v>0.736114011438545</c:v>
                </c:pt>
                <c:pt idx="11">
                  <c:v>0.814808974311405</c:v>
                </c:pt>
                <c:pt idx="12">
                  <c:v>0.855818384893433</c:v>
                </c:pt>
                <c:pt idx="13">
                  <c:v>0.921281701048216</c:v>
                </c:pt>
                <c:pt idx="14">
                  <c:v>0.980204530406206</c:v>
                </c:pt>
                <c:pt idx="15">
                  <c:v>1.01312607682558</c:v>
                </c:pt>
                <c:pt idx="16">
                  <c:v>1.08385237448953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label 3</c:f>
              <c:strCache>
                <c:ptCount val="1"/>
                <c:pt idx="0">
                  <c:v>Tolima</c:v>
                </c:pt>
              </c:strCache>
            </c:strRef>
          </c:tx>
          <c:spPr>
            <a:solidFill>
              <a:srgbClr val="70ad47"/>
            </a:solidFill>
            <a:ln w="28440">
              <a:solidFill>
                <a:srgbClr val="70ad47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7"/>
                <c:pt idx="0">
                  <c:v>0.318467828137569</c:v>
                </c:pt>
                <c:pt idx="1">
                  <c:v>0.30467447573923</c:v>
                </c:pt>
                <c:pt idx="2">
                  <c:v>0.301132913573628</c:v>
                </c:pt>
                <c:pt idx="3">
                  <c:v>0.312046935687401</c:v>
                </c:pt>
                <c:pt idx="4">
                  <c:v>0.314189281442685</c:v>
                </c:pt>
                <c:pt idx="5">
                  <c:v>0.354835011872595</c:v>
                </c:pt>
                <c:pt idx="6">
                  <c:v>0.357711359111106</c:v>
                </c:pt>
                <c:pt idx="7">
                  <c:v>0.392567563932186</c:v>
                </c:pt>
                <c:pt idx="8">
                  <c:v>0.44814039882147</c:v>
                </c:pt>
                <c:pt idx="9">
                  <c:v>0.450909341708756</c:v>
                </c:pt>
                <c:pt idx="10">
                  <c:v>0.479489323862253</c:v>
                </c:pt>
                <c:pt idx="11">
                  <c:v>0.538463575177001</c:v>
                </c:pt>
                <c:pt idx="12">
                  <c:v>0.540882674797871</c:v>
                </c:pt>
                <c:pt idx="13">
                  <c:v>0.588975309565273</c:v>
                </c:pt>
                <c:pt idx="14">
                  <c:v>0.608672691314915</c:v>
                </c:pt>
                <c:pt idx="15">
                  <c:v>0.632101513316531</c:v>
                </c:pt>
                <c:pt idx="16">
                  <c:v>0.638197974467425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label 4</c:f>
              <c:strCache>
                <c:ptCount val="1"/>
                <c:pt idx="0">
                  <c:v>Vichada</c:v>
                </c:pt>
              </c:strCache>
            </c:strRef>
          </c:tx>
          <c:spPr>
            <a:solidFill>
              <a:srgbClr val="ffc000"/>
            </a:solidFill>
            <a:ln w="28440">
              <a:solidFill>
                <a:srgbClr val="ffc000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17"/>
                <c:pt idx="0">
                  <c:v>0.198191906471853</c:v>
                </c:pt>
                <c:pt idx="1">
                  <c:v>0.219299414864244</c:v>
                </c:pt>
                <c:pt idx="2">
                  <c:v>0.222509768649301</c:v>
                </c:pt>
                <c:pt idx="3">
                  <c:v>0.228121832826586</c:v>
                </c:pt>
                <c:pt idx="4">
                  <c:v>0.223799489852501</c:v>
                </c:pt>
                <c:pt idx="5">
                  <c:v>0.242122152045928</c:v>
                </c:pt>
                <c:pt idx="6">
                  <c:v>0.247386876542827</c:v>
                </c:pt>
                <c:pt idx="7">
                  <c:v>0.265331897695495</c:v>
                </c:pt>
                <c:pt idx="8">
                  <c:v>0.276581949553204</c:v>
                </c:pt>
                <c:pt idx="9">
                  <c:v>0.305724269282104</c:v>
                </c:pt>
                <c:pt idx="10">
                  <c:v>0.317894506869516</c:v>
                </c:pt>
                <c:pt idx="11">
                  <c:v>0.346523122723642</c:v>
                </c:pt>
                <c:pt idx="12">
                  <c:v>0.344429490424626</c:v>
                </c:pt>
                <c:pt idx="13">
                  <c:v>0.371584888673431</c:v>
                </c:pt>
                <c:pt idx="14">
                  <c:v>0.391275169453399</c:v>
                </c:pt>
                <c:pt idx="15">
                  <c:v>0.409830315693481</c:v>
                </c:pt>
                <c:pt idx="16">
                  <c:v>0.427405426486155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label 5</c:f>
              <c:strCache>
                <c:ptCount val="1"/>
                <c:pt idx="0">
                  <c:v>Colombia</c:v>
                </c:pt>
              </c:strCache>
            </c:strRef>
          </c:tx>
          <c:spPr>
            <a:solidFill>
              <a:srgbClr val="843c0b"/>
            </a:solidFill>
            <a:ln w="28440">
              <a:solidFill>
                <a:srgbClr val="843c0b"/>
              </a:solidFill>
              <a:custDash/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17"/>
                <c:pt idx="0">
                  <c:v>0.234156084621415</c:v>
                </c:pt>
                <c:pt idx="1">
                  <c:v>0.241223477265889</c:v>
                </c:pt>
                <c:pt idx="2">
                  <c:v>0.236890772676273</c:v>
                </c:pt>
                <c:pt idx="3">
                  <c:v>0.255842452338598</c:v>
                </c:pt>
                <c:pt idx="4">
                  <c:v>0.2578959651587</c:v>
                </c:pt>
                <c:pt idx="5">
                  <c:v>0.284367997940543</c:v>
                </c:pt>
                <c:pt idx="6">
                  <c:v>0.300386030796778</c:v>
                </c:pt>
                <c:pt idx="7">
                  <c:v>0.316457260885614</c:v>
                </c:pt>
                <c:pt idx="8">
                  <c:v>0.340826118490671</c:v>
                </c:pt>
                <c:pt idx="9">
                  <c:v>0.356939681746328</c:v>
                </c:pt>
                <c:pt idx="10">
                  <c:v>0.370546353767495</c:v>
                </c:pt>
                <c:pt idx="11">
                  <c:v>0.404217469263778</c:v>
                </c:pt>
                <c:pt idx="12">
                  <c:v>0.417376398441211</c:v>
                </c:pt>
                <c:pt idx="13">
                  <c:v>0.451713329822909</c:v>
                </c:pt>
                <c:pt idx="14">
                  <c:v>0.477553642837418</c:v>
                </c:pt>
                <c:pt idx="15">
                  <c:v>0.494158957732303</c:v>
                </c:pt>
                <c:pt idx="16">
                  <c:v>0.515218569853596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24489154"/>
        <c:axId val="26442048"/>
      </c:lineChart>
      <c:catAx>
        <c:axId val="24489154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p>
            <a:pPr>
              <a:defRPr b="0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6442048"/>
        <c:crosses val="autoZero"/>
        <c:auto val="1"/>
        <c:lblAlgn val="ctr"/>
        <c:lblOffset val="100"/>
      </c:catAx>
      <c:valAx>
        <c:axId val="26442048"/>
        <c:scaling>
          <c:orientation val="minMax"/>
          <c:max val="1.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24489154"/>
        <c:crosses val="autoZero"/>
        <c:crossBetween val="midCat"/>
      </c:valAx>
      <c:spPr>
        <a:noFill/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0527682524885974"/>
          <c:y val="0.0372666330281842"/>
          <c:w val="0.891300729100776"/>
          <c:h val="0.868305341310459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Antioquia</c:v>
                </c:pt>
              </c:strCache>
            </c:strRef>
          </c:tx>
          <c:spPr>
            <a:solidFill>
              <a:srgbClr val="5b9bd5"/>
            </a:solidFill>
            <a:ln w="28440">
              <a:solidFill>
                <a:srgbClr val="5b9bd5"/>
              </a:solidFill>
              <a:round/>
            </a:ln>
          </c:spPr>
          <c:marker>
            <c:symbol val="none"/>
          </c:marker>
          <c:dLbls>
            <c:dLbl>
              <c:idx val="10"/>
              <c:dLblPos val="t"/>
              <c:showLegendKey val="0"/>
              <c:showVal val="0"/>
              <c:showCatName val="0"/>
              <c:showSerName val="0"/>
              <c:showPercent val="0"/>
            </c:dLbl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6.96234031963723</c:v>
                </c:pt>
                <c:pt idx="1">
                  <c:v>6.77334256816631</c:v>
                </c:pt>
                <c:pt idx="2">
                  <c:v>6.5816198452726</c:v>
                </c:pt>
                <c:pt idx="3">
                  <c:v>6.55205552589429</c:v>
                </c:pt>
                <c:pt idx="4">
                  <c:v>6.37345127881102</c:v>
                </c:pt>
                <c:pt idx="5">
                  <c:v>6.53429450697694</c:v>
                </c:pt>
                <c:pt idx="6">
                  <c:v>6.35584884739882</c:v>
                </c:pt>
                <c:pt idx="7">
                  <c:v>8.36481195544281</c:v>
                </c:pt>
                <c:pt idx="8">
                  <c:v>8.41923073052759</c:v>
                </c:pt>
                <c:pt idx="9">
                  <c:v>8.47424545058263</c:v>
                </c:pt>
                <c:pt idx="10">
                  <c:v>9.43487954937889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Atlántico</c:v>
                </c:pt>
              </c:strCache>
            </c:strRef>
          </c:tx>
          <c:spPr>
            <a:solidFill>
              <a:srgbClr val="ff0000"/>
            </a:solidFill>
            <a:ln w="34920">
              <a:solidFill>
                <a:srgbClr val="ff0000"/>
              </a:solidFill>
              <a:round/>
            </a:ln>
          </c:spPr>
          <c:marker>
            <c:symbol val="none"/>
          </c:marker>
          <c:dLbls>
            <c:dLbl>
              <c:idx val="10"/>
              <c:dLblPos val="t"/>
              <c:showLegendKey val="0"/>
              <c:showVal val="0"/>
              <c:showCatName val="0"/>
              <c:showSerName val="0"/>
              <c:showPercent val="0"/>
            </c:dLbl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1"/>
                <c:pt idx="0">
                  <c:v>3.78918360316914</c:v>
                </c:pt>
                <c:pt idx="1">
                  <c:v>8.81107970894024</c:v>
                </c:pt>
                <c:pt idx="2">
                  <c:v>7.82144465170129</c:v>
                </c:pt>
                <c:pt idx="3">
                  <c:v>4.8067988949318</c:v>
                </c:pt>
                <c:pt idx="4">
                  <c:v>4.85861092663148</c:v>
                </c:pt>
                <c:pt idx="5">
                  <c:v>5.42982397578833</c:v>
                </c:pt>
                <c:pt idx="6">
                  <c:v>5.00146269191934</c:v>
                </c:pt>
                <c:pt idx="7">
                  <c:v>8.3706731005958</c:v>
                </c:pt>
                <c:pt idx="8">
                  <c:v>8.68741240922411</c:v>
                </c:pt>
                <c:pt idx="9">
                  <c:v>10.3972917234134</c:v>
                </c:pt>
                <c:pt idx="10">
                  <c:v>12.0433296264261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Bogotá D.C</c:v>
                </c:pt>
              </c:strCache>
            </c:strRef>
          </c:tx>
          <c:spPr>
            <a:solidFill>
              <a:srgbClr val="203864"/>
            </a:solidFill>
            <a:ln w="28440">
              <a:solidFill>
                <a:srgbClr val="203864"/>
              </a:solidFill>
              <a:round/>
            </a:ln>
          </c:spPr>
          <c:marker>
            <c:symbol val="none"/>
          </c:marker>
          <c:dLbls>
            <c:dLbl>
              <c:idx val="10"/>
              <c:dLblPos val="r"/>
              <c:showLegendKey val="0"/>
              <c:showVal val="0"/>
              <c:showCatName val="0"/>
              <c:showSerName val="0"/>
              <c:showPercent val="0"/>
            </c:dLbl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1"/>
                <c:pt idx="0">
                  <c:v>6.55630680783012</c:v>
                </c:pt>
                <c:pt idx="1">
                  <c:v>7.37719186815152</c:v>
                </c:pt>
                <c:pt idx="2">
                  <c:v>6.92706441707663</c:v>
                </c:pt>
                <c:pt idx="3">
                  <c:v>7.66581208704433</c:v>
                </c:pt>
                <c:pt idx="4">
                  <c:v>7.21959327410927</c:v>
                </c:pt>
                <c:pt idx="5">
                  <c:v>7.21560219354307</c:v>
                </c:pt>
                <c:pt idx="6">
                  <c:v>6.81741087310846</c:v>
                </c:pt>
                <c:pt idx="7">
                  <c:v>9.50656054932303</c:v>
                </c:pt>
                <c:pt idx="8">
                  <c:v>10.1496526882945</c:v>
                </c:pt>
                <c:pt idx="9">
                  <c:v>10.1328371381832</c:v>
                </c:pt>
                <c:pt idx="10">
                  <c:v>13.6411120374397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Santander</c:v>
                </c:pt>
              </c:strCache>
            </c:strRef>
          </c:tx>
          <c:spPr>
            <a:solidFill>
              <a:srgbClr val="70ad47"/>
            </a:solidFill>
            <a:ln w="28440">
              <a:solidFill>
                <a:srgbClr val="70ad47"/>
              </a:solidFill>
              <a:round/>
            </a:ln>
          </c:spPr>
          <c:marker>
            <c:symbol val="none"/>
          </c:marker>
          <c:dLbls>
            <c:dLbl>
              <c:idx val="10"/>
              <c:dLblPos val="t"/>
              <c:showLegendKey val="0"/>
              <c:showVal val="0"/>
              <c:showCatName val="0"/>
              <c:showSerName val="0"/>
              <c:showPercent val="0"/>
            </c:dLbl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1"/>
                <c:pt idx="0">
                  <c:v>5.38629168208544</c:v>
                </c:pt>
                <c:pt idx="1">
                  <c:v>6.1576941400667</c:v>
                </c:pt>
                <c:pt idx="2">
                  <c:v>6.02416726476921</c:v>
                </c:pt>
                <c:pt idx="3">
                  <c:v>4.93442840111273</c:v>
                </c:pt>
                <c:pt idx="4">
                  <c:v>6.14649305692144</c:v>
                </c:pt>
                <c:pt idx="5">
                  <c:v>6.216914328367</c:v>
                </c:pt>
                <c:pt idx="6">
                  <c:v>5.7775157589225</c:v>
                </c:pt>
                <c:pt idx="7">
                  <c:v>6.17076280189815</c:v>
                </c:pt>
                <c:pt idx="8">
                  <c:v>6.27438119239134</c:v>
                </c:pt>
                <c:pt idx="9">
                  <c:v>8.14738250136803</c:v>
                </c:pt>
                <c:pt idx="10">
                  <c:v>10.354689497255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Valle del Cauca</c:v>
                </c:pt>
              </c:strCache>
            </c:strRef>
          </c:tx>
          <c:spPr>
            <a:solidFill>
              <a:srgbClr val="ffc000"/>
            </a:solidFill>
            <a:ln w="28440">
              <a:solidFill>
                <a:srgbClr val="ffc000"/>
              </a:solidFill>
              <a:round/>
            </a:ln>
          </c:spPr>
          <c:marker>
            <c:symbol val="none"/>
          </c:marker>
          <c:dLbls>
            <c:dLbl>
              <c:idx val="10"/>
              <c:dLblPos val="b"/>
              <c:showLegendKey val="0"/>
              <c:showVal val="0"/>
              <c:showCatName val="0"/>
              <c:showSerName val="0"/>
              <c:showPercent val="0"/>
            </c:dLbl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11"/>
                <c:pt idx="0">
                  <c:v>7.28909232529738</c:v>
                </c:pt>
                <c:pt idx="1">
                  <c:v>6.94146728571298</c:v>
                </c:pt>
                <c:pt idx="2">
                  <c:v>7.16177769057196</c:v>
                </c:pt>
                <c:pt idx="3">
                  <c:v>6.71633631663621</c:v>
                </c:pt>
                <c:pt idx="4">
                  <c:v>6.05091905468661</c:v>
                </c:pt>
                <c:pt idx="5">
                  <c:v>6.53163649399534</c:v>
                </c:pt>
                <c:pt idx="6">
                  <c:v>5.70443441564493</c:v>
                </c:pt>
                <c:pt idx="7">
                  <c:v>6.8860810956746</c:v>
                </c:pt>
                <c:pt idx="8">
                  <c:v>7.1277928905462</c:v>
                </c:pt>
                <c:pt idx="9">
                  <c:v>8.00483489657706</c:v>
                </c:pt>
                <c:pt idx="10">
                  <c:v>8.69281689101065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90768986"/>
        <c:axId val="11895189"/>
      </c:lineChart>
      <c:catAx>
        <c:axId val="90768986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p>
            <a:pPr>
              <a:defRPr b="0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1895189"/>
        <c:crosses val="autoZero"/>
        <c:auto val="1"/>
        <c:lblAlgn val="ctr"/>
        <c:lblOffset val="100"/>
      </c:catAx>
      <c:valAx>
        <c:axId val="11895189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0768986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0512382864792503"/>
          <c:y val="0.0514762516046213"/>
          <c:w val="0.760542168674699"/>
          <c:h val="0.812195121951219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Antioquia</c:v>
                </c:pt>
              </c:strCache>
            </c:strRef>
          </c:tx>
          <c:spPr>
            <a:solidFill>
              <a:srgbClr val="5b9bd5"/>
            </a:solidFill>
            <a:ln w="28440">
              <a:solidFill>
                <a:srgbClr val="5b9bd5"/>
              </a:solidFill>
              <a:round/>
            </a:ln>
          </c:spPr>
          <c:marker>
            <c:symbol val="none"/>
          </c:marker>
          <c:dLbls>
            <c:dLbl>
              <c:idx val="10"/>
              <c:dLblPos val="l"/>
              <c:showLegendKey val="0"/>
              <c:showVal val="0"/>
              <c:showCatName val="0"/>
              <c:showSerName val="0"/>
              <c:showPercent val="0"/>
            </c:dLbl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4.49040535309407</c:v>
                </c:pt>
                <c:pt idx="1">
                  <c:v>4.35429165096406</c:v>
                </c:pt>
                <c:pt idx="2">
                  <c:v>4.31319747141651</c:v>
                </c:pt>
                <c:pt idx="3">
                  <c:v>4.08756006406834</c:v>
                </c:pt>
                <c:pt idx="4">
                  <c:v>4.05404875062302</c:v>
                </c:pt>
                <c:pt idx="5">
                  <c:v>3.87075510383971</c:v>
                </c:pt>
                <c:pt idx="6">
                  <c:v>3.8950587477869</c:v>
                </c:pt>
                <c:pt idx="7">
                  <c:v>4.84586963714569</c:v>
                </c:pt>
                <c:pt idx="8">
                  <c:v>4.83015627568117</c:v>
                </c:pt>
                <c:pt idx="9">
                  <c:v>4.8405670750353</c:v>
                </c:pt>
                <c:pt idx="10">
                  <c:v>6.04180986068968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Atlántico</c:v>
                </c:pt>
              </c:strCache>
            </c:strRef>
          </c:tx>
          <c:spPr>
            <a:solidFill>
              <a:srgbClr val="ff0000"/>
            </a:solidFill>
            <a:ln w="34920">
              <a:solidFill>
                <a:srgbClr val="ff0000"/>
              </a:solidFill>
              <a:round/>
            </a:ln>
          </c:spPr>
          <c:marker>
            <c:symbol val="none"/>
          </c:marker>
          <c:dLbls>
            <c:dLbl>
              <c:idx val="10"/>
              <c:dLblPos val="b"/>
              <c:showLegendKey val="0"/>
              <c:showVal val="0"/>
              <c:showCatName val="0"/>
              <c:showSerName val="0"/>
              <c:showPercent val="0"/>
            </c:dLbl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1"/>
                <c:pt idx="0">
                  <c:v>0.54860233985277</c:v>
                </c:pt>
                <c:pt idx="1">
                  <c:v>0.869598577950561</c:v>
                </c:pt>
                <c:pt idx="2">
                  <c:v>0.88763105422268</c:v>
                </c:pt>
                <c:pt idx="3">
                  <c:v>0.768096730633432</c:v>
                </c:pt>
                <c:pt idx="4">
                  <c:v>1.98072867512554</c:v>
                </c:pt>
                <c:pt idx="5">
                  <c:v>2.10294412177048</c:v>
                </c:pt>
                <c:pt idx="6">
                  <c:v>2.43467429153809</c:v>
                </c:pt>
                <c:pt idx="7">
                  <c:v>2.63430006401103</c:v>
                </c:pt>
                <c:pt idx="8">
                  <c:v>2.54013250095554</c:v>
                </c:pt>
                <c:pt idx="9">
                  <c:v>3.33086890540488</c:v>
                </c:pt>
                <c:pt idx="10">
                  <c:v>5.10729436961984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Bogotá D.C</c:v>
                </c:pt>
              </c:strCache>
            </c:strRef>
          </c:tx>
          <c:spPr>
            <a:solidFill>
              <a:srgbClr val="203864"/>
            </a:solidFill>
            <a:ln w="28440">
              <a:solidFill>
                <a:srgbClr val="203864"/>
              </a:solidFill>
              <a:round/>
            </a:ln>
          </c:spPr>
          <c:marker>
            <c:symbol val="none"/>
          </c:marker>
          <c:dLbls>
            <c:dLbl>
              <c:idx val="10"/>
              <c:dLblPos val="r"/>
              <c:showLegendKey val="0"/>
              <c:showVal val="0"/>
              <c:showCatName val="0"/>
              <c:showSerName val="0"/>
              <c:showPercent val="0"/>
            </c:dLbl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1"/>
                <c:pt idx="0">
                  <c:v>3.13265450717626</c:v>
                </c:pt>
                <c:pt idx="1">
                  <c:v>3.12401492375804</c:v>
                </c:pt>
                <c:pt idx="2">
                  <c:v>3.22030354057296</c:v>
                </c:pt>
                <c:pt idx="3">
                  <c:v>3.34281062840182</c:v>
                </c:pt>
                <c:pt idx="4">
                  <c:v>3.32234108356513</c:v>
                </c:pt>
                <c:pt idx="5">
                  <c:v>3.2268531548764</c:v>
                </c:pt>
                <c:pt idx="6">
                  <c:v>3.10589325456907</c:v>
                </c:pt>
                <c:pt idx="7">
                  <c:v>3.89806165940299</c:v>
                </c:pt>
                <c:pt idx="8">
                  <c:v>4.15785152199841</c:v>
                </c:pt>
                <c:pt idx="9">
                  <c:v>4.22178124314874</c:v>
                </c:pt>
                <c:pt idx="10">
                  <c:v>5.21168214373955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Santander</c:v>
                </c:pt>
              </c:strCache>
            </c:strRef>
          </c:tx>
          <c:spPr>
            <a:solidFill>
              <a:srgbClr val="70ad47"/>
            </a:solidFill>
            <a:ln w="28440">
              <a:solidFill>
                <a:srgbClr val="70ad47"/>
              </a:solidFill>
              <a:round/>
            </a:ln>
          </c:spPr>
          <c:marker>
            <c:symbol val="none"/>
          </c:marker>
          <c:dLbls>
            <c:dLbl>
              <c:idx val="10"/>
              <c:dLblPos val="r"/>
              <c:showLegendKey val="0"/>
              <c:showVal val="0"/>
              <c:showCatName val="0"/>
              <c:showSerName val="0"/>
              <c:showPercent val="0"/>
            </c:dLbl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1"/>
                <c:pt idx="0">
                  <c:v>1.95989748228554</c:v>
                </c:pt>
                <c:pt idx="1">
                  <c:v>1.89375893282515</c:v>
                </c:pt>
                <c:pt idx="2">
                  <c:v>1.90608417361838</c:v>
                </c:pt>
                <c:pt idx="3">
                  <c:v>1.15909391972447</c:v>
                </c:pt>
                <c:pt idx="4">
                  <c:v>1.51449588922544</c:v>
                </c:pt>
                <c:pt idx="5">
                  <c:v>1.63034404187824</c:v>
                </c:pt>
                <c:pt idx="6">
                  <c:v>1.64164890481157</c:v>
                </c:pt>
                <c:pt idx="7">
                  <c:v>2.08938310078617</c:v>
                </c:pt>
                <c:pt idx="8">
                  <c:v>1.8814513066593</c:v>
                </c:pt>
                <c:pt idx="9">
                  <c:v>3.13561309487618</c:v>
                </c:pt>
                <c:pt idx="10">
                  <c:v>3.64161371306659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Valle del Cauca</c:v>
                </c:pt>
              </c:strCache>
            </c:strRef>
          </c:tx>
          <c:spPr>
            <a:solidFill>
              <a:srgbClr val="ffc000"/>
            </a:solidFill>
            <a:ln w="28440">
              <a:solidFill>
                <a:srgbClr val="ffc000"/>
              </a:solidFill>
              <a:round/>
            </a:ln>
          </c:spPr>
          <c:marker>
            <c:symbol val="none"/>
          </c:marker>
          <c:dLbls>
            <c:dLbl>
              <c:idx val="10"/>
              <c:dLblPos val="r"/>
              <c:showLegendKey val="0"/>
              <c:showVal val="0"/>
              <c:showCatName val="0"/>
              <c:showSerName val="0"/>
              <c:showPercent val="0"/>
            </c:dLbl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11"/>
                <c:pt idx="0">
                  <c:v>3.47145426046485</c:v>
                </c:pt>
                <c:pt idx="1">
                  <c:v>3.18340615336903</c:v>
                </c:pt>
                <c:pt idx="2">
                  <c:v>3.20481376107786</c:v>
                </c:pt>
                <c:pt idx="3">
                  <c:v>3.24102275744654</c:v>
                </c:pt>
                <c:pt idx="4">
                  <c:v>2.74003881721658</c:v>
                </c:pt>
                <c:pt idx="5">
                  <c:v>2.98978311525363</c:v>
                </c:pt>
                <c:pt idx="6">
                  <c:v>2.74904482340882</c:v>
                </c:pt>
                <c:pt idx="7">
                  <c:v>3.54468012120519</c:v>
                </c:pt>
                <c:pt idx="8">
                  <c:v>3.60668765473607</c:v>
                </c:pt>
                <c:pt idx="9">
                  <c:v>4.02908048088261</c:v>
                </c:pt>
                <c:pt idx="10">
                  <c:v>5.35226517705539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41736437"/>
        <c:axId val="86067396"/>
      </c:lineChart>
      <c:catAx>
        <c:axId val="41736437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p>
            <a:pPr>
              <a:defRPr b="0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6067396"/>
        <c:crosses val="autoZero"/>
        <c:auto val="1"/>
        <c:lblAlgn val="ctr"/>
        <c:lblOffset val="100"/>
      </c:catAx>
      <c:valAx>
        <c:axId val="86067396"/>
        <c:scaling>
          <c:orientation val="minMax"/>
        </c:scaling>
        <c:delete val="0"/>
        <c:axPos val="l"/>
        <c:majorGridlines>
          <c:spPr>
            <a:ln w="9360">
              <a:solidFill>
                <a:srgbClr val="ededed"/>
              </a:solidFill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1736437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0605982083364182"/>
          <c:y val="0.025629108292942"/>
          <c:w val="0.920300584881913"/>
          <c:h val="0.5658986787065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Agricultura, ganadería, caza, silvicultura y pesca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</c:spPr>
          <c:invertIfNegative val="0"/>
          <c:dLbls>
            <c:dLblPos val="ct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5"/>
                <c:pt idx="0">
                  <c:v>Antioquia</c:v>
                </c:pt>
                <c:pt idx="1">
                  <c:v>Atlántico</c:v>
                </c:pt>
                <c:pt idx="2">
                  <c:v>Bogotá D.C.</c:v>
                </c:pt>
                <c:pt idx="3">
                  <c:v>Santander</c:v>
                </c:pt>
                <c:pt idx="4">
                  <c:v>Valle del Cauca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0.0684889628656089</c:v>
                </c:pt>
                <c:pt idx="1">
                  <c:v>0.00916364178017361</c:v>
                </c:pt>
                <c:pt idx="2">
                  <c:v>0</c:v>
                </c:pt>
                <c:pt idx="3">
                  <c:v>0.102760847468848</c:v>
                </c:pt>
                <c:pt idx="4">
                  <c:v>0.0697079807753668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Explotación de minas y canteras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</c:spPr>
          <c:invertIfNegative val="0"/>
          <c:dLbls>
            <c:dLblPos val="ct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5"/>
                <c:pt idx="0">
                  <c:v>Antioquia</c:v>
                </c:pt>
                <c:pt idx="1">
                  <c:v>Atlántico</c:v>
                </c:pt>
                <c:pt idx="2">
                  <c:v>Bogotá D.C.</c:v>
                </c:pt>
                <c:pt idx="3">
                  <c:v>Santander</c:v>
                </c:pt>
                <c:pt idx="4">
                  <c:v>Valle del Cauca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0.0218163048215978</c:v>
                </c:pt>
                <c:pt idx="1">
                  <c:v>0.00364514184454236</c:v>
                </c:pt>
                <c:pt idx="2">
                  <c:v>0.0015382792640259</c:v>
                </c:pt>
                <c:pt idx="3">
                  <c:v>0.0534743432994247</c:v>
                </c:pt>
                <c:pt idx="4">
                  <c:v>0.00181419616434529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Industrias manufactureras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</c:spPr>
          <c:invertIfNegative val="0"/>
          <c:dLbls>
            <c:dLblPos val="ct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5"/>
                <c:pt idx="0">
                  <c:v>Antioquia</c:v>
                </c:pt>
                <c:pt idx="1">
                  <c:v>Atlántico</c:v>
                </c:pt>
                <c:pt idx="2">
                  <c:v>Bogotá D.C.</c:v>
                </c:pt>
                <c:pt idx="3">
                  <c:v>Santander</c:v>
                </c:pt>
                <c:pt idx="4">
                  <c:v>Valle del Cauca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0.176249278707672</c:v>
                </c:pt>
                <c:pt idx="1">
                  <c:v>0.200285140738703</c:v>
                </c:pt>
                <c:pt idx="2">
                  <c:v>0.0942883825126333</c:v>
                </c:pt>
                <c:pt idx="3">
                  <c:v>0.159980295647191</c:v>
                </c:pt>
                <c:pt idx="4">
                  <c:v>0.243673017001954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Construcción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dLblPos val="ct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5"/>
                <c:pt idx="0">
                  <c:v>Antioquia</c:v>
                </c:pt>
                <c:pt idx="1">
                  <c:v>Atlántico</c:v>
                </c:pt>
                <c:pt idx="2">
                  <c:v>Bogotá D.C.</c:v>
                </c:pt>
                <c:pt idx="3">
                  <c:v>Santander</c:v>
                </c:pt>
                <c:pt idx="4">
                  <c:v>Valle del Cauca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5"/>
                <c:pt idx="0">
                  <c:v>0.0788450026834957</c:v>
                </c:pt>
                <c:pt idx="1">
                  <c:v>0.0782305733193695</c:v>
                </c:pt>
                <c:pt idx="2">
                  <c:v>0.0473620108343095</c:v>
                </c:pt>
                <c:pt idx="3">
                  <c:v>0.116680418371509</c:v>
                </c:pt>
                <c:pt idx="4">
                  <c:v>0.0486315955197821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Suministro de electricidad, gas, y agua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dLbls>
            <c:dLblPos val="ct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5"/>
                <c:pt idx="0">
                  <c:v>Antioquia</c:v>
                </c:pt>
                <c:pt idx="1">
                  <c:v>Atlántico</c:v>
                </c:pt>
                <c:pt idx="2">
                  <c:v>Bogotá D.C.</c:v>
                </c:pt>
                <c:pt idx="3">
                  <c:v>Santander</c:v>
                </c:pt>
                <c:pt idx="4">
                  <c:v>Valle del Cauca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5"/>
                <c:pt idx="0">
                  <c:v>0.0413595849161141</c:v>
                </c:pt>
                <c:pt idx="1">
                  <c:v>0.0544842580320041</c:v>
                </c:pt>
                <c:pt idx="2">
                  <c:v>0.0209727153569955</c:v>
                </c:pt>
                <c:pt idx="3">
                  <c:v>0.0345637012272825</c:v>
                </c:pt>
                <c:pt idx="4">
                  <c:v>0.0347536497559473</c:v>
                </c:pt>
              </c:numCache>
            </c:numRef>
          </c:val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Comercio, Transporte y turismo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</c:spPr>
          <c:invertIfNegative val="0"/>
          <c:dLbls>
            <c:dLblPos val="ct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5"/>
                <c:pt idx="0">
                  <c:v>Antioquia</c:v>
                </c:pt>
                <c:pt idx="1">
                  <c:v>Atlántico</c:v>
                </c:pt>
                <c:pt idx="2">
                  <c:v>Bogotá D.C.</c:v>
                </c:pt>
                <c:pt idx="3">
                  <c:v>Santander</c:v>
                </c:pt>
                <c:pt idx="4">
                  <c:v>Valle del Cauca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5"/>
                <c:pt idx="0">
                  <c:v>0.1655520916692</c:v>
                </c:pt>
                <c:pt idx="1">
                  <c:v>0.206851527879334</c:v>
                </c:pt>
                <c:pt idx="2">
                  <c:v>0.247175638288377</c:v>
                </c:pt>
                <c:pt idx="3">
                  <c:v>0.129423755340633</c:v>
                </c:pt>
                <c:pt idx="4">
                  <c:v>0.193407052850254</c:v>
                </c:pt>
              </c:numCache>
            </c:numRef>
          </c:val>
        </c:ser>
        <c:ser>
          <c:idx val="6"/>
          <c:order val="6"/>
          <c:tx>
            <c:strRef>
              <c:f>label 6</c:f>
              <c:strCache>
                <c:ptCount val="1"/>
                <c:pt idx="0">
                  <c:v>Información y comunicaciones</c:v>
                </c:pt>
              </c:strCache>
            </c:strRef>
          </c:tx>
          <c:spPr>
            <a:solidFill>
              <a:srgbClr val="333f4f"/>
            </a:solidFill>
            <a:ln>
              <a:noFill/>
            </a:ln>
          </c:spPr>
          <c:invertIfNegative val="0"/>
          <c:dLbls>
            <c:dLblPos val="ct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5"/>
                <c:pt idx="0">
                  <c:v>Antioquia</c:v>
                </c:pt>
                <c:pt idx="1">
                  <c:v>Atlántico</c:v>
                </c:pt>
                <c:pt idx="2">
                  <c:v>Bogotá D.C.</c:v>
                </c:pt>
                <c:pt idx="3">
                  <c:v>Santander</c:v>
                </c:pt>
                <c:pt idx="4">
                  <c:v>Valle del Cauca</c:v>
                </c:pt>
              </c:strCache>
            </c:strRef>
          </c:cat>
          <c:val>
            <c:numRef>
              <c:f>6</c:f>
              <c:numCache>
                <c:formatCode>General</c:formatCode>
                <c:ptCount val="5"/>
                <c:pt idx="0">
                  <c:v>0.0628045466105252</c:v>
                </c:pt>
                <c:pt idx="1">
                  <c:v>0.0384570581656477</c:v>
                </c:pt>
                <c:pt idx="2">
                  <c:v>0.0590738677261456</c:v>
                </c:pt>
                <c:pt idx="3">
                  <c:v>0.0168810296769789</c:v>
                </c:pt>
                <c:pt idx="4">
                  <c:v>0.0188975286327225</c:v>
                </c:pt>
              </c:numCache>
            </c:numRef>
          </c:val>
        </c:ser>
        <c:ser>
          <c:idx val="7"/>
          <c:order val="7"/>
          <c:tx>
            <c:strRef>
              <c:f>label 7</c:f>
              <c:strCache>
                <c:ptCount val="1"/>
                <c:pt idx="0">
                  <c:v>Actividades financieras y de seguros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</c:spPr>
          <c:invertIfNegative val="0"/>
          <c:dLbls>
            <c:dLblPos val="ct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5"/>
                <c:pt idx="0">
                  <c:v>Antioquia</c:v>
                </c:pt>
                <c:pt idx="1">
                  <c:v>Atlántico</c:v>
                </c:pt>
                <c:pt idx="2">
                  <c:v>Bogotá D.C.</c:v>
                </c:pt>
                <c:pt idx="3">
                  <c:v>Santander</c:v>
                </c:pt>
                <c:pt idx="4">
                  <c:v>Valle del Cauca</c:v>
                </c:pt>
              </c:strCache>
            </c:strRef>
          </c:cat>
          <c:val>
            <c:numRef>
              <c:f>7</c:f>
              <c:numCache>
                <c:formatCode>General</c:formatCode>
                <c:ptCount val="5"/>
                <c:pt idx="0">
                  <c:v>0.0538056274890545</c:v>
                </c:pt>
                <c:pt idx="1">
                  <c:v>0.0505914404823771</c:v>
                </c:pt>
                <c:pt idx="2">
                  <c:v>0.0991234891893776</c:v>
                </c:pt>
                <c:pt idx="3">
                  <c:v>0.0359936274457041</c:v>
                </c:pt>
                <c:pt idx="4">
                  <c:v>0.0476117017451579</c:v>
                </c:pt>
              </c:numCache>
            </c:numRef>
          </c:val>
        </c:ser>
        <c:ser>
          <c:idx val="8"/>
          <c:order val="8"/>
          <c:tx>
            <c:strRef>
              <c:f>label 8</c:f>
              <c:strCache>
                <c:ptCount val="1"/>
                <c:pt idx="0">
                  <c:v>Actividades inmobiliarias</c:v>
                </c:pt>
              </c:strCache>
            </c:strRef>
          </c:tx>
          <c:spPr>
            <a:solidFill>
              <a:srgbClr val="8faadc"/>
            </a:solidFill>
            <a:ln>
              <a:noFill/>
            </a:ln>
          </c:spPr>
          <c:invertIfNegative val="0"/>
          <c:dLbls>
            <c:dLblPos val="ct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5"/>
                <c:pt idx="0">
                  <c:v>Antioquia</c:v>
                </c:pt>
                <c:pt idx="1">
                  <c:v>Atlántico</c:v>
                </c:pt>
                <c:pt idx="2">
                  <c:v>Bogotá D.C.</c:v>
                </c:pt>
                <c:pt idx="3">
                  <c:v>Santander</c:v>
                </c:pt>
                <c:pt idx="4">
                  <c:v>Valle del Cauca</c:v>
                </c:pt>
              </c:strCache>
            </c:strRef>
          </c:cat>
          <c:val>
            <c:numRef>
              <c:f>8</c:f>
              <c:numCache>
                <c:formatCode>General</c:formatCode>
                <c:ptCount val="5"/>
                <c:pt idx="0">
                  <c:v>0.104925032770896</c:v>
                </c:pt>
                <c:pt idx="1">
                  <c:v>0.0853171566480259</c:v>
                </c:pt>
                <c:pt idx="2">
                  <c:v>0.106975799394017</c:v>
                </c:pt>
                <c:pt idx="3">
                  <c:v>0.111007497087716</c:v>
                </c:pt>
                <c:pt idx="4">
                  <c:v>0.106614107295347</c:v>
                </c:pt>
              </c:numCache>
            </c:numRef>
          </c:val>
        </c:ser>
        <c:ser>
          <c:idx val="9"/>
          <c:order val="9"/>
          <c:tx>
            <c:strRef>
              <c:f>label 9</c:f>
              <c:strCache>
                <c:ptCount val="1"/>
                <c:pt idx="0">
                  <c:v>Actividades profesionales</c:v>
                </c:pt>
              </c:strCache>
            </c:strRef>
          </c:tx>
          <c:spPr>
            <a:solidFill>
              <a:srgbClr val="2e75b6"/>
            </a:solidFill>
            <a:ln>
              <a:noFill/>
            </a:ln>
          </c:spPr>
          <c:invertIfNegative val="0"/>
          <c:dLbls>
            <c:dLblPos val="ct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5"/>
                <c:pt idx="0">
                  <c:v>Antioquia</c:v>
                </c:pt>
                <c:pt idx="1">
                  <c:v>Atlántico</c:v>
                </c:pt>
                <c:pt idx="2">
                  <c:v>Bogotá D.C.</c:v>
                </c:pt>
                <c:pt idx="3">
                  <c:v>Santander</c:v>
                </c:pt>
                <c:pt idx="4">
                  <c:v>Valle del Cauca</c:v>
                </c:pt>
              </c:strCache>
            </c:strRef>
          </c:cat>
          <c:val>
            <c:numRef>
              <c:f>9</c:f>
              <c:numCache>
                <c:formatCode>General</c:formatCode>
                <c:ptCount val="5"/>
                <c:pt idx="0">
                  <c:v>0.0560657995343649</c:v>
                </c:pt>
                <c:pt idx="1">
                  <c:v>0.0902454327833592</c:v>
                </c:pt>
                <c:pt idx="2">
                  <c:v>0.0773725574853721</c:v>
                </c:pt>
                <c:pt idx="3">
                  <c:v>0.0938206308963748</c:v>
                </c:pt>
                <c:pt idx="4">
                  <c:v>0.0774504886195738</c:v>
                </c:pt>
              </c:numCache>
            </c:numRef>
          </c:val>
        </c:ser>
        <c:ser>
          <c:idx val="10"/>
          <c:order val="10"/>
          <c:tx>
            <c:strRef>
              <c:f>label 10</c:f>
              <c:strCache>
                <c:ptCount val="1"/>
                <c:pt idx="0">
                  <c:v>Administración pública y defens, educación, salud y servicios sociales</c:v>
                </c:pt>
              </c:strCache>
            </c:strRef>
          </c:tx>
          <c:spPr>
            <a:solidFill>
              <a:srgbClr val="264478"/>
            </a:solidFill>
            <a:ln>
              <a:noFill/>
            </a:ln>
          </c:spPr>
          <c:invertIfNegative val="0"/>
          <c:dLbls>
            <c:dLblPos val="ct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5"/>
                <c:pt idx="0">
                  <c:v>Antioquia</c:v>
                </c:pt>
                <c:pt idx="1">
                  <c:v>Atlántico</c:v>
                </c:pt>
                <c:pt idx="2">
                  <c:v>Bogotá D.C.</c:v>
                </c:pt>
                <c:pt idx="3">
                  <c:v>Santander</c:v>
                </c:pt>
                <c:pt idx="4">
                  <c:v>Valle del Cauca</c:v>
                </c:pt>
              </c:strCache>
            </c:strRef>
          </c:cat>
          <c:val>
            <c:numRef>
              <c:f>10</c:f>
              <c:numCache>
                <c:formatCode>General</c:formatCode>
                <c:ptCount val="5"/>
                <c:pt idx="0">
                  <c:v>0.145028330553266</c:v>
                </c:pt>
                <c:pt idx="1">
                  <c:v>0.157488196593638</c:v>
                </c:pt>
                <c:pt idx="2">
                  <c:v>0.208360461323964</c:v>
                </c:pt>
                <c:pt idx="3">
                  <c:v>0.124747994169481</c:v>
                </c:pt>
                <c:pt idx="4">
                  <c:v>0.128846426353252</c:v>
                </c:pt>
              </c:numCache>
            </c:numRef>
          </c:val>
        </c:ser>
        <c:ser>
          <c:idx val="11"/>
          <c:order val="11"/>
          <c:tx>
            <c:strRef>
              <c:f>label 11</c:f>
              <c:strCache>
                <c:ptCount val="1"/>
                <c:pt idx="0">
                  <c:v>Otras actividades</c:v>
                </c:pt>
              </c:strCache>
            </c:strRef>
          </c:tx>
          <c:spPr>
            <a:solidFill>
              <a:srgbClr val="b4c7e7"/>
            </a:solidFill>
            <a:ln>
              <a:noFill/>
            </a:ln>
          </c:spPr>
          <c:invertIfNegative val="0"/>
          <c:dLbls>
            <c:dLblPos val="ct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5"/>
                <c:pt idx="0">
                  <c:v>Antioquia</c:v>
                </c:pt>
                <c:pt idx="1">
                  <c:v>Atlántico</c:v>
                </c:pt>
                <c:pt idx="2">
                  <c:v>Bogotá D.C.</c:v>
                </c:pt>
                <c:pt idx="3">
                  <c:v>Santander</c:v>
                </c:pt>
                <c:pt idx="4">
                  <c:v>Valle del Cauca</c:v>
                </c:pt>
              </c:strCache>
            </c:strRef>
          </c:cat>
          <c:val>
            <c:numRef>
              <c:f>11</c:f>
              <c:numCache>
                <c:formatCode>General</c:formatCode>
                <c:ptCount val="5"/>
                <c:pt idx="0">
                  <c:v>0.0250594373782054</c:v>
                </c:pt>
                <c:pt idx="1">
                  <c:v>0.0252404317328255</c:v>
                </c:pt>
                <c:pt idx="2">
                  <c:v>0.037756798624782</c:v>
                </c:pt>
                <c:pt idx="3">
                  <c:v>0.0206658593688561</c:v>
                </c:pt>
                <c:pt idx="4">
                  <c:v>0.0285922552862973</c:v>
                </c:pt>
              </c:numCache>
            </c:numRef>
          </c:val>
        </c:ser>
        <c:gapWidth val="150"/>
        <c:overlap val="100"/>
        <c:axId val="98110990"/>
        <c:axId val="49937605"/>
      </c:barChart>
      <c:catAx>
        <c:axId val="98110990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p>
            <a:pPr>
              <a:defRPr b="0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9937605"/>
        <c:crosses val="autoZero"/>
        <c:auto val="1"/>
        <c:lblAlgn val="ctr"/>
        <c:lblOffset val="100"/>
      </c:catAx>
      <c:valAx>
        <c:axId val="49937605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b="0" sz="1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98110990"/>
        <c:crosses val="autoZero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0313590387268205"/>
          <c:y val="0.707572193788872"/>
        </c:manualLayout>
      </c:layout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las notas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&lt;cabecera&gt;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121F3CBE-7786-480F-8C55-65EA0FB89E46}" type="slidenum">
              <a:rPr b="0" lang="es-CO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&lt;número&gt;</a:t>
            </a:fld>
            <a:endParaRPr b="0" lang="es-CO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8874DFA-7751-4332-B28C-FE0C63412C63}" type="slidenum"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Docentes de tiempo completo matriculados en pregado *1000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1DB6D33-102B-4D09-8D07-7205113CB110}" type="slidenum"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3BB2F81-E8D4-4A60-AA95-DA8DA0A49D7F}" type="slidenum"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2D54F53-1267-43FB-AEDD-5EF792FE1AE3}" type="slidenum"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CD462E3-EF28-4ECC-87C8-23AB632FE1C4}" type="slidenum"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2C07379-51AC-4E6A-AE79-F6C09F9BFA5C}" type="slidenum"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E3DB024-AF08-464A-9DD1-1B9AADB29756}" type="slidenum"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2A99CFC-EF1F-48F5-934F-DF6FACB93CEE}" type="slidenum"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39A8228-E749-4034-B33A-85338F8D31A8}" type="slidenum"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822DAFF-E786-44BD-B2D2-D17A56E9919C}" type="slidenum"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4AAE152-D9EB-4F0A-BD21-48CA95DEFB3E}" type="slidenum"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5AFEB48-2075-4C35-A550-2E6BC5088E07}" type="slidenum"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F55F6F8-34A3-4CC4-A9E3-052B15F4E82A}" type="slidenum"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08EFDC3-8D3F-45F0-9B37-70990219E8E1}" type="slidenum"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1960" y="537336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87320" y="458964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3040" y="458964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7943040" y="537336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87320" y="537336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31960" y="537336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1960" y="1709640"/>
            <a:ext cx="10515240" cy="1322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831960" y="537336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831960" y="537336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87320" y="458964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3040" y="458964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7943040" y="537336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87320" y="537336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31960" y="537336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1960" y="1709640"/>
            <a:ext cx="10515240" cy="1322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831960" y="537336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831960" y="537336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87320" y="458964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943040" y="458964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7943040" y="537336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87320" y="537336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31960" y="537336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831960" y="1709640"/>
            <a:ext cx="10515240" cy="1322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831960" y="537336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831960" y="537336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387320" y="458964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7943040" y="458964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7943040" y="537336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4387320" y="537336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831960" y="537336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1960" y="1709640"/>
            <a:ext cx="10515240" cy="1322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CO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1960" y="537336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0" lang="es-CO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Haga clic para modificar el estilo de título del patrón</a:t>
            </a:r>
            <a:endParaRPr b="0" lang="es-CO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CO" sz="24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texto del patrón</a:t>
            </a:r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B660DDF-28F2-4D78-A989-3AE02E4E6CC4}" type="datetime">
              <a:rPr b="0" lang="es-CO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28/08/18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EDE3F71-3B36-4219-A878-8BDEEF8C5765}" type="slidenum">
              <a:rPr b="0" lang="es-CO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24557D3-674E-4BB4-B416-343C4D8F90B3}" type="datetime">
              <a:rPr b="0" lang="es-CO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28/08/18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BE59952-9787-450A-893C-9A25453290E3}" type="slidenum">
              <a:rPr b="0" lang="es-CO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del texto de título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es-CO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Haga clic para modificar el estilo de título del patrón</a:t>
            </a:r>
            <a:endParaRPr b="0" lang="es-CO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43A5243-AD5F-40E0-94E5-34FB542460CD}" type="datetime">
              <a:rPr b="0" lang="es-CO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28/08/18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82A9DE2-6C33-41D0-8BC5-A32C80EF65B4}" type="slidenum">
              <a:rPr b="0" lang="es-CO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es-CO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Haga clic para modificar el estilo de título del patrón</a:t>
            </a:r>
            <a:endParaRPr b="0" lang="es-CO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texto del patrón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CO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CO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0B17D0CF-BFE7-43D2-A6BE-8893A9EF9148}" type="datetime">
              <a:rPr b="0" lang="es-CO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28/08/18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602213E-76C1-4C8C-A165-BF1E0F2FC1E9}" type="slidenum">
              <a:rPr b="0" lang="es-CO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chart" Target="../charts/chart6.xml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chart" Target="../charts/chart7.xml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chart" Target="../charts/chart8.xml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chart" Target="../charts/chart9.xml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chart" Target="../charts/chart10.xml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chart" Target="../charts/chart11.xml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chart" Target="../charts/chart2.xml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chart" Target="../charts/chart5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n 2" descr=""/>
          <p:cNvPicPr/>
          <p:nvPr/>
        </p:nvPicPr>
        <p:blipFill>
          <a:blip r:embed="rId1"/>
          <a:srcRect l="0" t="2419" r="1231" b="13670"/>
          <a:stretch/>
        </p:blipFill>
        <p:spPr>
          <a:xfrm>
            <a:off x="0" y="-13680"/>
            <a:ext cx="12205440" cy="6913080"/>
          </a:xfrm>
          <a:prstGeom prst="rect">
            <a:avLst/>
          </a:prstGeom>
          <a:ln>
            <a:noFill/>
          </a:ln>
        </p:spPr>
      </p:pic>
      <p:sp>
        <p:nvSpPr>
          <p:cNvPr id="170" name="CustomShape 1"/>
          <p:cNvSpPr/>
          <p:nvPr/>
        </p:nvSpPr>
        <p:spPr>
          <a:xfrm>
            <a:off x="3355920" y="4467600"/>
            <a:ext cx="5553000" cy="450360"/>
          </a:xfrm>
          <a:prstGeom prst="rect">
            <a:avLst/>
          </a:prstGeom>
          <a:solidFill>
            <a:srgbClr val="ffc000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2"/>
          <p:cNvSpPr/>
          <p:nvPr/>
        </p:nvSpPr>
        <p:spPr>
          <a:xfrm>
            <a:off x="0" y="1348560"/>
            <a:ext cx="12205440" cy="3191400"/>
          </a:xfrm>
          <a:prstGeom prst="rect">
            <a:avLst/>
          </a:prstGeom>
          <a:solidFill>
            <a:srgbClr val="9900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TextShape 3"/>
          <p:cNvSpPr txBox="1"/>
          <p:nvPr/>
        </p:nvSpPr>
        <p:spPr>
          <a:xfrm>
            <a:off x="1312200" y="525960"/>
            <a:ext cx="9943560" cy="27820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es-CO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PROSPECTIVA EDUCATIVA DE BARRANQUILLA EN 2030</a:t>
            </a:r>
            <a:endParaRPr b="0" lang="es-CO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3" name="Imagen 1" descr=""/>
          <p:cNvPicPr/>
          <p:nvPr/>
        </p:nvPicPr>
        <p:blipFill>
          <a:blip r:embed="rId2"/>
          <a:stretch/>
        </p:blipFill>
        <p:spPr>
          <a:xfrm>
            <a:off x="4227840" y="2952360"/>
            <a:ext cx="3494160" cy="1965240"/>
          </a:xfrm>
          <a:prstGeom prst="rect">
            <a:avLst/>
          </a:prstGeom>
          <a:ln>
            <a:noFill/>
          </a:ln>
        </p:spPr>
      </p:pic>
      <p:sp>
        <p:nvSpPr>
          <p:cNvPr id="174" name="CustomShape 4"/>
          <p:cNvSpPr/>
          <p:nvPr/>
        </p:nvSpPr>
        <p:spPr>
          <a:xfrm>
            <a:off x="3808440" y="4467600"/>
            <a:ext cx="43336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Adolfo Meisel Roca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5"/>
          <p:cNvSpPr/>
          <p:nvPr/>
        </p:nvSpPr>
        <p:spPr>
          <a:xfrm rot="16200000">
            <a:off x="11449800" y="3724920"/>
            <a:ext cx="1249200" cy="22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O" sz="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Vigilada </a:t>
            </a:r>
            <a:r>
              <a:rPr b="0" lang="es-CO" sz="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Mineducación</a:t>
            </a:r>
            <a:endParaRPr b="0" lang="es-CO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" name="Gráfico 4"/>
          <p:cNvGraphicFramePr/>
          <p:nvPr/>
        </p:nvGraphicFramePr>
        <p:xfrm>
          <a:off x="368280" y="845280"/>
          <a:ext cx="11502360" cy="5735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33" name="TextShape 1"/>
          <p:cNvSpPr txBox="1"/>
          <p:nvPr/>
        </p:nvSpPr>
        <p:spPr>
          <a:xfrm>
            <a:off x="520560" y="0"/>
            <a:ext cx="111121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s-CO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COBERTURA BRUTA EN EDUCACIÓN SUPERIOR </a:t>
            </a:r>
            <a:endParaRPr b="0" lang="es-CO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368280" y="268920"/>
            <a:ext cx="151920" cy="58392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5" name="Imagen 6" descr=""/>
          <p:cNvPicPr/>
          <p:nvPr/>
        </p:nvPicPr>
        <p:blipFill>
          <a:blip r:embed="rId2"/>
          <a:srcRect l="0" t="0" r="72251" b="20819"/>
          <a:stretch/>
        </p:blipFill>
        <p:spPr>
          <a:xfrm>
            <a:off x="11505240" y="6187680"/>
            <a:ext cx="594720" cy="661680"/>
          </a:xfrm>
          <a:prstGeom prst="rect">
            <a:avLst/>
          </a:prstGeom>
          <a:ln>
            <a:noFill/>
          </a:ln>
        </p:spPr>
      </p:pic>
      <p:sp>
        <p:nvSpPr>
          <p:cNvPr id="236" name="CustomShape 3"/>
          <p:cNvSpPr/>
          <p:nvPr/>
        </p:nvSpPr>
        <p:spPr>
          <a:xfrm>
            <a:off x="40320" y="6581160"/>
            <a:ext cx="88128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elaboración propia con base a datos del SNIES (2018)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4"/>
          <p:cNvSpPr/>
          <p:nvPr/>
        </p:nvSpPr>
        <p:spPr>
          <a:xfrm rot="16200000">
            <a:off x="11242440" y="781920"/>
            <a:ext cx="1496160" cy="470520"/>
          </a:xfrm>
          <a:prstGeom prst="rect">
            <a:avLst/>
          </a:prstGeom>
          <a:solidFill>
            <a:srgbClr val="99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CO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GRÁFICO 6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520560" y="-63360"/>
            <a:ext cx="1208988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s-CO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Docentes magister x cada 1000 estudiantes</a:t>
            </a:r>
            <a:endParaRPr b="0" lang="es-CO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239" name="Gráfico 7"/>
          <p:cNvGraphicFramePr/>
          <p:nvPr/>
        </p:nvGraphicFramePr>
        <p:xfrm>
          <a:off x="368280" y="1215720"/>
          <a:ext cx="10812960" cy="499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40" name="CustomShape 2"/>
          <p:cNvSpPr/>
          <p:nvPr/>
        </p:nvSpPr>
        <p:spPr>
          <a:xfrm>
            <a:off x="368280" y="268920"/>
            <a:ext cx="151920" cy="58392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1" name="Imagen 4" descr=""/>
          <p:cNvPicPr/>
          <p:nvPr/>
        </p:nvPicPr>
        <p:blipFill>
          <a:blip r:embed="rId2"/>
          <a:srcRect l="0" t="0" r="72251" b="20819"/>
          <a:stretch/>
        </p:blipFill>
        <p:spPr>
          <a:xfrm>
            <a:off x="11505240" y="6187680"/>
            <a:ext cx="594720" cy="661680"/>
          </a:xfrm>
          <a:prstGeom prst="rect">
            <a:avLst/>
          </a:prstGeom>
          <a:ln>
            <a:noFill/>
          </a:ln>
        </p:spPr>
      </p:pic>
      <p:sp>
        <p:nvSpPr>
          <p:cNvPr id="242" name="CustomShape 3"/>
          <p:cNvSpPr/>
          <p:nvPr/>
        </p:nvSpPr>
        <p:spPr>
          <a:xfrm>
            <a:off x="40320" y="6581160"/>
            <a:ext cx="88128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elaboración propia con base a datos del SNIES (2018)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4"/>
          <p:cNvSpPr/>
          <p:nvPr/>
        </p:nvSpPr>
        <p:spPr>
          <a:xfrm rot="16200000">
            <a:off x="11242440" y="781920"/>
            <a:ext cx="1496160" cy="470520"/>
          </a:xfrm>
          <a:prstGeom prst="rect">
            <a:avLst/>
          </a:prstGeom>
          <a:solidFill>
            <a:srgbClr val="99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CO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GRÁFICO 7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" name="Gráfico 4"/>
          <p:cNvGraphicFramePr/>
          <p:nvPr/>
        </p:nvGraphicFramePr>
        <p:xfrm>
          <a:off x="444600" y="1043280"/>
          <a:ext cx="10756440" cy="560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45" name="CustomShape 1"/>
          <p:cNvSpPr/>
          <p:nvPr/>
        </p:nvSpPr>
        <p:spPr>
          <a:xfrm>
            <a:off x="444600" y="-24120"/>
            <a:ext cx="1208988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s-CO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Docentes PhD x cada 1000 estudiantes</a:t>
            </a:r>
            <a:endParaRPr b="0" lang="es-CO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368280" y="268920"/>
            <a:ext cx="151920" cy="58392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7" name="Imagen 5" descr=""/>
          <p:cNvPicPr/>
          <p:nvPr/>
        </p:nvPicPr>
        <p:blipFill>
          <a:blip r:embed="rId2"/>
          <a:srcRect l="0" t="0" r="72251" b="20819"/>
          <a:stretch/>
        </p:blipFill>
        <p:spPr>
          <a:xfrm>
            <a:off x="11505240" y="6187680"/>
            <a:ext cx="594720" cy="661680"/>
          </a:xfrm>
          <a:prstGeom prst="rect">
            <a:avLst/>
          </a:prstGeom>
          <a:ln>
            <a:noFill/>
          </a:ln>
        </p:spPr>
      </p:pic>
      <p:sp>
        <p:nvSpPr>
          <p:cNvPr id="248" name="CustomShape 3"/>
          <p:cNvSpPr/>
          <p:nvPr/>
        </p:nvSpPr>
        <p:spPr>
          <a:xfrm>
            <a:off x="40320" y="6581160"/>
            <a:ext cx="88128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elaboración propia con base a datos del SNIES (2018)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4"/>
          <p:cNvSpPr/>
          <p:nvPr/>
        </p:nvSpPr>
        <p:spPr>
          <a:xfrm rot="16200000">
            <a:off x="11242440" y="781920"/>
            <a:ext cx="1496160" cy="470520"/>
          </a:xfrm>
          <a:prstGeom prst="rect">
            <a:avLst/>
          </a:prstGeom>
          <a:solidFill>
            <a:srgbClr val="99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CO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GRÁFICO 8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675000" y="-738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s-CO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INSTITUCIONES ACREDITADAS 2018</a:t>
            </a:r>
            <a:endParaRPr b="0" lang="es-CO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251" name="Table 2"/>
          <p:cNvGraphicFramePr/>
          <p:nvPr/>
        </p:nvGraphicFramePr>
        <p:xfrm>
          <a:off x="2669760" y="1073160"/>
          <a:ext cx="6525720" cy="5168880"/>
        </p:xfrm>
        <a:graphic>
          <a:graphicData uri="http://schemas.openxmlformats.org/drawingml/2006/table">
            <a:tbl>
              <a:tblPr/>
              <a:tblGrid>
                <a:gridCol w="3794760"/>
                <a:gridCol w="2730960"/>
              </a:tblGrid>
              <a:tr h="53532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CO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CIUDAD</a:t>
                      </a:r>
                      <a:endParaRPr b="0" lang="es-CO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CO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IES ACREDITADAS</a:t>
                      </a:r>
                      <a:endParaRPr b="0" lang="es-CO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990000"/>
                    </a:solidFill>
                  </a:tcPr>
                </a:tc>
              </a:tr>
              <a:tr h="38376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BOGOTÁ</a:t>
                      </a:r>
                      <a:endParaRPr b="0" lang="es-CO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11</a:t>
                      </a:r>
                      <a:endParaRPr b="0" lang="es-CO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</a:tr>
              <a:tr h="38376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MEDELLÍN</a:t>
                      </a:r>
                      <a:endParaRPr b="0" lang="es-CO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</a:t>
                      </a:r>
                      <a:endParaRPr b="0" lang="es-CO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</a:tr>
              <a:tr h="38376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MANIZALES</a:t>
                      </a:r>
                      <a:endParaRPr b="0" lang="es-CO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</a:t>
                      </a:r>
                      <a:endParaRPr b="0" lang="es-CO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</a:tr>
              <a:tr h="38376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CALI</a:t>
                      </a:r>
                      <a:endParaRPr b="0" lang="es-CO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</a:t>
                      </a:r>
                      <a:endParaRPr b="0" lang="es-CO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</a:tr>
              <a:tr h="38376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BUCARAMANGA</a:t>
                      </a:r>
                      <a:endParaRPr b="0" lang="es-CO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</a:t>
                      </a:r>
                      <a:endParaRPr b="0" lang="es-CO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</a:tr>
              <a:tr h="38376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CARTAGENA</a:t>
                      </a:r>
                      <a:endParaRPr b="0" lang="es-CO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</a:t>
                      </a:r>
                      <a:endParaRPr b="0" lang="es-CO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</a:tr>
              <a:tr h="38376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TUNJA</a:t>
                      </a:r>
                      <a:endParaRPr b="0" lang="es-CO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</a:t>
                      </a:r>
                      <a:endParaRPr b="0" lang="es-CO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</a:tr>
              <a:tr h="48204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CO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BARRANQUILLA</a:t>
                      </a:r>
                      <a:endParaRPr b="0" lang="es-CO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CO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</a:t>
                      </a:r>
                      <a:endParaRPr b="0" lang="es-CO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</a:tr>
              <a:tr h="38376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PALMIRA</a:t>
                      </a:r>
                      <a:endParaRPr b="0" lang="es-CO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</a:t>
                      </a:r>
                      <a:endParaRPr b="0" lang="es-CO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</a:tr>
              <a:tr h="38376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PEREIRA</a:t>
                      </a:r>
                      <a:endParaRPr b="0" lang="es-CO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</a:t>
                      </a:r>
                      <a:endParaRPr b="0" lang="es-CO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</a:tr>
              <a:tr h="38376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POPAYAN</a:t>
                      </a:r>
                      <a:endParaRPr b="0" lang="es-CO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</a:t>
                      </a:r>
                      <a:endParaRPr b="0" lang="es-CO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</a:tr>
              <a:tr h="314640"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VILLAVICENCIO</a:t>
                      </a:r>
                      <a:endParaRPr b="0" lang="es-CO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CO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</a:t>
                      </a:r>
                      <a:endParaRPr b="0" lang="es-CO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</a:tr>
            </a:tbl>
          </a:graphicData>
        </a:graphic>
      </p:graphicFrame>
      <p:sp>
        <p:nvSpPr>
          <p:cNvPr id="252" name="CustomShape 3"/>
          <p:cNvSpPr/>
          <p:nvPr/>
        </p:nvSpPr>
        <p:spPr>
          <a:xfrm>
            <a:off x="368280" y="268920"/>
            <a:ext cx="151920" cy="58392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3" name="Imagen 4" descr=""/>
          <p:cNvPicPr/>
          <p:nvPr/>
        </p:nvPicPr>
        <p:blipFill>
          <a:blip r:embed="rId1"/>
          <a:srcRect l="0" t="0" r="72251" b="20819"/>
          <a:stretch/>
        </p:blipFill>
        <p:spPr>
          <a:xfrm>
            <a:off x="11505240" y="6187680"/>
            <a:ext cx="594720" cy="661680"/>
          </a:xfrm>
          <a:prstGeom prst="rect">
            <a:avLst/>
          </a:prstGeom>
          <a:ln>
            <a:noFill/>
          </a:ln>
        </p:spPr>
      </p:pic>
      <p:sp>
        <p:nvSpPr>
          <p:cNvPr id="254" name="CustomShape 4"/>
          <p:cNvSpPr/>
          <p:nvPr/>
        </p:nvSpPr>
        <p:spPr>
          <a:xfrm>
            <a:off x="40320" y="6581160"/>
            <a:ext cx="88128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elaboración propia con base a datos del CNA (2018)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5"/>
          <p:cNvSpPr/>
          <p:nvPr/>
        </p:nvSpPr>
        <p:spPr>
          <a:xfrm rot="16200000">
            <a:off x="11242440" y="781920"/>
            <a:ext cx="1496160" cy="470520"/>
          </a:xfrm>
          <a:prstGeom prst="rect">
            <a:avLst/>
          </a:prstGeom>
          <a:solidFill>
            <a:srgbClr val="99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CO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CUADRO  1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276120" y="185400"/>
            <a:ext cx="11639880" cy="6523920"/>
          </a:xfrm>
          <a:prstGeom prst="rect">
            <a:avLst/>
          </a:prstGeom>
          <a:noFill/>
          <a:ln w="936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los últimos cinco años, el progreso en cobertura de educación superior ha sido considerable, al pasar del 40.2% en 2011 a 59.6% en 2016. 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reto es tener IES competitivas a nivel nacional, e incluso atraer estudiantes del interior del país. 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11516400" y="6176880"/>
            <a:ext cx="675000" cy="680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9" name="Imagen 4" descr=""/>
          <p:cNvPicPr/>
          <p:nvPr/>
        </p:nvPicPr>
        <p:blipFill>
          <a:blip r:embed="rId1"/>
          <a:srcRect l="0" t="0" r="72251" b="20819"/>
          <a:stretch/>
        </p:blipFill>
        <p:spPr>
          <a:xfrm>
            <a:off x="11597040" y="6195960"/>
            <a:ext cx="594720" cy="66168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2" descr=""/>
          <p:cNvPicPr/>
          <p:nvPr/>
        </p:nvPicPr>
        <p:blipFill>
          <a:blip r:embed="rId1"/>
          <a:stretch/>
        </p:blipFill>
        <p:spPr>
          <a:xfrm>
            <a:off x="-138240" y="0"/>
            <a:ext cx="12330000" cy="6857640"/>
          </a:xfrm>
          <a:prstGeom prst="rect">
            <a:avLst/>
          </a:prstGeom>
          <a:ln>
            <a:noFill/>
          </a:ln>
        </p:spPr>
      </p:pic>
      <p:sp>
        <p:nvSpPr>
          <p:cNvPr id="261" name="CustomShape 1"/>
          <p:cNvSpPr/>
          <p:nvPr/>
        </p:nvSpPr>
        <p:spPr>
          <a:xfrm>
            <a:off x="-138240" y="0"/>
            <a:ext cx="12330000" cy="6857640"/>
          </a:xfrm>
          <a:prstGeom prst="rect">
            <a:avLst/>
          </a:prstGeom>
          <a:solidFill>
            <a:srgbClr val="9900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TextShape 2"/>
          <p:cNvSpPr txBox="1"/>
          <p:nvPr/>
        </p:nvSpPr>
        <p:spPr>
          <a:xfrm>
            <a:off x="1141200" y="1274400"/>
            <a:ext cx="10515240" cy="2852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es-CO" sz="6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CRECIMIENTO ECONÓMICO</a:t>
            </a:r>
            <a:endParaRPr b="0" lang="es-CO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505440" y="497880"/>
            <a:ext cx="11267280" cy="5983920"/>
          </a:xfrm>
          <a:prstGeom prst="rect">
            <a:avLst/>
          </a:prstGeom>
          <a:noFill/>
          <a:ln w="1908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673200" y="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s-CO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PIB DEPARTAMENTAL DESAGREGADO POR SECTORES ECONÓMICOS 2017p</a:t>
            </a:r>
            <a:endParaRPr b="0" lang="es-CO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265" name="Gráfico 4"/>
          <p:cNvGraphicFramePr/>
          <p:nvPr/>
        </p:nvGraphicFramePr>
        <p:xfrm>
          <a:off x="1227600" y="1242360"/>
          <a:ext cx="9724680" cy="542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66" name="CustomShape 2"/>
          <p:cNvSpPr/>
          <p:nvPr/>
        </p:nvSpPr>
        <p:spPr>
          <a:xfrm>
            <a:off x="368280" y="268920"/>
            <a:ext cx="151920" cy="58392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7" name="Imagen 6" descr=""/>
          <p:cNvPicPr/>
          <p:nvPr/>
        </p:nvPicPr>
        <p:blipFill>
          <a:blip r:embed="rId2"/>
          <a:srcRect l="0" t="0" r="72251" b="20819"/>
          <a:stretch/>
        </p:blipFill>
        <p:spPr>
          <a:xfrm>
            <a:off x="11505240" y="6187680"/>
            <a:ext cx="594720" cy="661680"/>
          </a:xfrm>
          <a:prstGeom prst="rect">
            <a:avLst/>
          </a:prstGeom>
          <a:ln>
            <a:noFill/>
          </a:ln>
        </p:spPr>
      </p:pic>
      <p:sp>
        <p:nvSpPr>
          <p:cNvPr id="268" name="CustomShape 3"/>
          <p:cNvSpPr/>
          <p:nvPr/>
        </p:nvSpPr>
        <p:spPr>
          <a:xfrm>
            <a:off x="40320" y="6581160"/>
            <a:ext cx="88128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elaboración propia con base a DANE(2018)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4"/>
          <p:cNvSpPr/>
          <p:nvPr/>
        </p:nvSpPr>
        <p:spPr>
          <a:xfrm rot="16200000">
            <a:off x="11242440" y="781920"/>
            <a:ext cx="1496160" cy="470520"/>
          </a:xfrm>
          <a:prstGeom prst="rect">
            <a:avLst/>
          </a:prstGeom>
          <a:solidFill>
            <a:srgbClr val="99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CO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GRÁFICO 9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" name="Gráfico 2"/>
          <p:cNvGraphicFramePr/>
          <p:nvPr/>
        </p:nvGraphicFramePr>
        <p:xfrm>
          <a:off x="849960" y="1006920"/>
          <a:ext cx="10654920" cy="55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71" name="CustomShape 1"/>
          <p:cNvSpPr/>
          <p:nvPr/>
        </p:nvSpPr>
        <p:spPr>
          <a:xfrm>
            <a:off x="675000" y="-7380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s-CO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PIB ATLÁNTICO POR SECTORES ECONÓMICOS </a:t>
            </a:r>
            <a:endParaRPr b="0" lang="es-CO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368280" y="268920"/>
            <a:ext cx="151920" cy="58392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3" name="Imagen 5" descr=""/>
          <p:cNvPicPr/>
          <p:nvPr/>
        </p:nvPicPr>
        <p:blipFill>
          <a:blip r:embed="rId2"/>
          <a:srcRect l="0" t="0" r="72251" b="20819"/>
          <a:stretch/>
        </p:blipFill>
        <p:spPr>
          <a:xfrm>
            <a:off x="11505240" y="6187680"/>
            <a:ext cx="594720" cy="661680"/>
          </a:xfrm>
          <a:prstGeom prst="rect">
            <a:avLst/>
          </a:prstGeom>
          <a:ln>
            <a:noFill/>
          </a:ln>
        </p:spPr>
      </p:pic>
      <p:sp>
        <p:nvSpPr>
          <p:cNvPr id="274" name="CustomShape 3"/>
          <p:cNvSpPr/>
          <p:nvPr/>
        </p:nvSpPr>
        <p:spPr>
          <a:xfrm>
            <a:off x="40320" y="6581160"/>
            <a:ext cx="88128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elaboración propia con base a DANE(2018)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4"/>
          <p:cNvSpPr/>
          <p:nvPr/>
        </p:nvSpPr>
        <p:spPr>
          <a:xfrm rot="16200000">
            <a:off x="11242440" y="781920"/>
            <a:ext cx="1496160" cy="470520"/>
          </a:xfrm>
          <a:prstGeom prst="rect">
            <a:avLst/>
          </a:prstGeom>
          <a:solidFill>
            <a:srgbClr val="99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CO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GRÁFICO 10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" name="Gráfico 2"/>
          <p:cNvGraphicFramePr/>
          <p:nvPr/>
        </p:nvGraphicFramePr>
        <p:xfrm>
          <a:off x="240120" y="1039320"/>
          <a:ext cx="11811960" cy="581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77" name="CustomShape 1"/>
          <p:cNvSpPr/>
          <p:nvPr/>
        </p:nvSpPr>
        <p:spPr>
          <a:xfrm>
            <a:off x="888480" y="-11088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s-CO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PIB SECTOR SERVICIOS DEL ATLÁNTICO POR SUBSECTORES</a:t>
            </a:r>
            <a:endParaRPr b="0" lang="es-CO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368280" y="268920"/>
            <a:ext cx="151920" cy="58392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9" name="Imagen 4" descr=""/>
          <p:cNvPicPr/>
          <p:nvPr/>
        </p:nvPicPr>
        <p:blipFill>
          <a:blip r:embed="rId2"/>
          <a:srcRect l="0" t="0" r="72251" b="20819"/>
          <a:stretch/>
        </p:blipFill>
        <p:spPr>
          <a:xfrm>
            <a:off x="11505240" y="6187680"/>
            <a:ext cx="594720" cy="661680"/>
          </a:xfrm>
          <a:prstGeom prst="rect">
            <a:avLst/>
          </a:prstGeom>
          <a:ln>
            <a:noFill/>
          </a:ln>
        </p:spPr>
      </p:pic>
      <p:sp>
        <p:nvSpPr>
          <p:cNvPr id="280" name="CustomShape 3"/>
          <p:cNvSpPr/>
          <p:nvPr/>
        </p:nvSpPr>
        <p:spPr>
          <a:xfrm>
            <a:off x="40320" y="6581160"/>
            <a:ext cx="88128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elaboración propia con base a DANE(2018)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4"/>
          <p:cNvSpPr/>
          <p:nvPr/>
        </p:nvSpPr>
        <p:spPr>
          <a:xfrm rot="16200000">
            <a:off x="11242440" y="781920"/>
            <a:ext cx="1496160" cy="470520"/>
          </a:xfrm>
          <a:prstGeom prst="rect">
            <a:avLst/>
          </a:prstGeom>
          <a:solidFill>
            <a:srgbClr val="99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CO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GRÁFICO 11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2" descr=""/>
          <p:cNvPicPr/>
          <p:nvPr/>
        </p:nvPicPr>
        <p:blipFill>
          <a:blip r:embed="rId1"/>
          <a:stretch/>
        </p:blipFill>
        <p:spPr>
          <a:xfrm>
            <a:off x="-138240" y="0"/>
            <a:ext cx="12330000" cy="6857640"/>
          </a:xfrm>
          <a:prstGeom prst="rect">
            <a:avLst/>
          </a:prstGeom>
          <a:ln>
            <a:noFill/>
          </a:ln>
        </p:spPr>
      </p:pic>
      <p:sp>
        <p:nvSpPr>
          <p:cNvPr id="283" name="CustomShape 1"/>
          <p:cNvSpPr/>
          <p:nvPr/>
        </p:nvSpPr>
        <p:spPr>
          <a:xfrm>
            <a:off x="-138240" y="0"/>
            <a:ext cx="12330000" cy="6857640"/>
          </a:xfrm>
          <a:prstGeom prst="rect">
            <a:avLst/>
          </a:prstGeom>
          <a:solidFill>
            <a:srgbClr val="9900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TextShape 2"/>
          <p:cNvSpPr txBox="1"/>
          <p:nvPr/>
        </p:nvSpPr>
        <p:spPr>
          <a:xfrm>
            <a:off x="1141200" y="1274400"/>
            <a:ext cx="10515240" cy="2852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es-CO" sz="6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CIUDADES, CRECIMIENTO ECONÓMICO Y EDUCACIÓN</a:t>
            </a:r>
            <a:endParaRPr b="0" lang="es-CO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505440" y="497880"/>
            <a:ext cx="11267280" cy="5983920"/>
          </a:xfrm>
          <a:prstGeom prst="rect">
            <a:avLst/>
          </a:prstGeom>
          <a:noFill/>
          <a:ln w="1908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CustomShape 4"/>
          <p:cNvSpPr/>
          <p:nvPr/>
        </p:nvSpPr>
        <p:spPr>
          <a:xfrm>
            <a:off x="976680" y="4150800"/>
            <a:ext cx="91638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0" i="1" lang="es-CO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“</a:t>
            </a:r>
            <a:r>
              <a:rPr b="0" i="1" lang="es-CO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La educación es la piedra angular del éxito urbano”</a:t>
            </a:r>
            <a:r>
              <a:rPr b="0" lang="es-CO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(Berry &amp; Glaeser, 2017, p. 42).</a:t>
            </a:r>
            <a:endParaRPr b="0" lang="es-CO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2" descr=""/>
          <p:cNvPicPr/>
          <p:nvPr/>
        </p:nvPicPr>
        <p:blipFill>
          <a:blip r:embed="rId1"/>
          <a:srcRect l="0" t="0" r="173" b="13284"/>
          <a:stretch/>
        </p:blipFill>
        <p:spPr>
          <a:xfrm>
            <a:off x="154800" y="-16200"/>
            <a:ext cx="11882160" cy="6873840"/>
          </a:xfrm>
          <a:prstGeom prst="rect">
            <a:avLst/>
          </a:prstGeom>
          <a:ln>
            <a:noFill/>
          </a:ln>
        </p:spPr>
      </p:pic>
      <p:sp>
        <p:nvSpPr>
          <p:cNvPr id="177" name="CustomShape 1"/>
          <p:cNvSpPr/>
          <p:nvPr/>
        </p:nvSpPr>
        <p:spPr>
          <a:xfrm>
            <a:off x="0" y="-16200"/>
            <a:ext cx="12191760" cy="6873840"/>
          </a:xfrm>
          <a:prstGeom prst="rect">
            <a:avLst/>
          </a:prstGeom>
          <a:solidFill>
            <a:srgbClr val="9900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TextShape 2"/>
          <p:cNvSpPr txBox="1"/>
          <p:nvPr/>
        </p:nvSpPr>
        <p:spPr>
          <a:xfrm>
            <a:off x="838080" y="1672560"/>
            <a:ext cx="10515240" cy="2852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es-CO" sz="6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INDICADORES DE EDUCACIÓN MEDIA Y BÁSICA</a:t>
            </a:r>
            <a:endParaRPr b="0" lang="es-CO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505440" y="497880"/>
            <a:ext cx="11267280" cy="5983920"/>
          </a:xfrm>
          <a:prstGeom prst="rect">
            <a:avLst/>
          </a:prstGeom>
          <a:noFill/>
          <a:ln w="1908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4"/>
          <p:cNvSpPr/>
          <p:nvPr/>
        </p:nvSpPr>
        <p:spPr>
          <a:xfrm>
            <a:off x="392040" y="481680"/>
            <a:ext cx="113040" cy="6038280"/>
          </a:xfrm>
          <a:prstGeom prst="rect">
            <a:avLst/>
          </a:prstGeom>
          <a:solidFill>
            <a:srgbClr val="ffc000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368280" y="268920"/>
            <a:ext cx="151920" cy="58392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8" name="CustomShape 2"/>
          <p:cNvSpPr/>
          <p:nvPr/>
        </p:nvSpPr>
        <p:spPr>
          <a:xfrm>
            <a:off x="767880" y="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s-CO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Las ciudades son motores del crecimiento económico </a:t>
            </a:r>
            <a:endParaRPr b="0" lang="es-CO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TextShape 3"/>
          <p:cNvSpPr txBox="1"/>
          <p:nvPr/>
        </p:nvSpPr>
        <p:spPr>
          <a:xfrm>
            <a:off x="838080" y="1825560"/>
            <a:ext cx="1068768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Aquellas áreas con mayores densidades poblacionales registran también salarios más altos, lo que es evidencia de una mayor productividad. 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Las economías de aglomeración y la clusterización generan beneficios para ciertas industrias: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Intercambio de conocimiento e ideas 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Facilidad en la contratación de los trabajadores idóneos 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Acceso al mercado de bienes finales e intermedios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90" name="Imagen 6" descr=""/>
          <p:cNvPicPr/>
          <p:nvPr/>
        </p:nvPicPr>
        <p:blipFill>
          <a:blip r:embed="rId1"/>
          <a:srcRect l="0" t="0" r="72251" b="20819"/>
          <a:stretch/>
        </p:blipFill>
        <p:spPr>
          <a:xfrm>
            <a:off x="11505240" y="6187680"/>
            <a:ext cx="594720" cy="661680"/>
          </a:xfrm>
          <a:prstGeom prst="rect">
            <a:avLst/>
          </a:prstGeom>
          <a:ln>
            <a:noFill/>
          </a:ln>
        </p:spPr>
      </p:pic>
      <p:sp>
        <p:nvSpPr>
          <p:cNvPr id="291" name="CustomShape 4"/>
          <p:cNvSpPr/>
          <p:nvPr/>
        </p:nvSpPr>
        <p:spPr>
          <a:xfrm>
            <a:off x="40320" y="6581160"/>
            <a:ext cx="88128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</a:t>
            </a: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Berry &amp; Glaeser (2017)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368280" y="268920"/>
            <a:ext cx="151920" cy="58392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3" name="CustomShape 2"/>
          <p:cNvSpPr/>
          <p:nvPr/>
        </p:nvSpPr>
        <p:spPr>
          <a:xfrm>
            <a:off x="720000" y="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s-CO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El capital humano es un fuerte complemento de la urbanización: un enfoque hacia la calidad de los trabajadores.</a:t>
            </a:r>
            <a:endParaRPr b="0" lang="es-CO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TextShape 3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efecto de la educación sobre los salarios ha sido creciente a lo largo del tiempo. 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 el efecto es mayor en los países en desarrollo ¿</a:t>
            </a:r>
            <a:r>
              <a:rPr b="0" i="1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 qué</a:t>
            </a: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 en las economías en desarrollo las brechas en conocimiento son más grandes, y por tanto, el rendimiento de la educación en la difusión de ideas es mayor. 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 ejemplo, Bloom, Sadun y Van Reenen (2016) evidencian un fuerte vínculo entre las buenas prácticas de gestión y la proximidad a las universidades. 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95" name="Imagen 4" descr=""/>
          <p:cNvPicPr/>
          <p:nvPr/>
        </p:nvPicPr>
        <p:blipFill>
          <a:blip r:embed="rId1"/>
          <a:srcRect l="0" t="0" r="72251" b="20819"/>
          <a:stretch/>
        </p:blipFill>
        <p:spPr>
          <a:xfrm>
            <a:off x="11505240" y="6187680"/>
            <a:ext cx="594720" cy="661680"/>
          </a:xfrm>
          <a:prstGeom prst="rect">
            <a:avLst/>
          </a:prstGeom>
          <a:ln>
            <a:noFill/>
          </a:ln>
        </p:spPr>
      </p:pic>
      <p:sp>
        <p:nvSpPr>
          <p:cNvPr id="296" name="CustomShape 4"/>
          <p:cNvSpPr/>
          <p:nvPr/>
        </p:nvSpPr>
        <p:spPr>
          <a:xfrm>
            <a:off x="40320" y="6581160"/>
            <a:ext cx="88128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</a:t>
            </a: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Berry &amp; Glaeser (2017)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368280" y="268920"/>
            <a:ext cx="151920" cy="58392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8" name="CustomShape 2"/>
          <p:cNvSpPr/>
          <p:nvPr/>
        </p:nvSpPr>
        <p:spPr>
          <a:xfrm>
            <a:off x="720000" y="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s-CO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El emprendimiento local vs. La inversión extranjera</a:t>
            </a:r>
            <a:endParaRPr b="0" lang="es-CO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TextShape 3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Una combinación entre la atracción de inversión extranjera y el emprendimiento local, parece ser una buena estrategia para el desarrollo económico de las ciudades. 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Generalmente en los países en desarrollo los pequeños emprendedores ignoran las regulaciones, sin embargo, estas regulaciones si impiden el posterior crecimiento de tales empresas. 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clave del emprendimiento exitoso es la capacidad de producir bienes para mercados globales.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00" name="Imagen 4" descr=""/>
          <p:cNvPicPr/>
          <p:nvPr/>
        </p:nvPicPr>
        <p:blipFill>
          <a:blip r:embed="rId1"/>
          <a:srcRect l="0" t="0" r="72251" b="20819"/>
          <a:stretch/>
        </p:blipFill>
        <p:spPr>
          <a:xfrm>
            <a:off x="11505240" y="6187680"/>
            <a:ext cx="594720" cy="661680"/>
          </a:xfrm>
          <a:prstGeom prst="rect">
            <a:avLst/>
          </a:prstGeom>
          <a:ln>
            <a:noFill/>
          </a:ln>
        </p:spPr>
      </p:pic>
      <p:sp>
        <p:nvSpPr>
          <p:cNvPr id="301" name="CustomShape 4"/>
          <p:cNvSpPr/>
          <p:nvPr/>
        </p:nvSpPr>
        <p:spPr>
          <a:xfrm>
            <a:off x="40320" y="6581160"/>
            <a:ext cx="88128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</a:t>
            </a: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Berry &amp; Glaeser (2017)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368280" y="268920"/>
            <a:ext cx="151920" cy="58392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3" name="CustomShape 2"/>
          <p:cNvSpPr/>
          <p:nvPr/>
        </p:nvSpPr>
        <p:spPr>
          <a:xfrm>
            <a:off x="720000" y="-10152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TextShape 3"/>
          <p:cNvSpPr txBox="1"/>
          <p:nvPr/>
        </p:nvSpPr>
        <p:spPr>
          <a:xfrm>
            <a:off x="720000" y="171720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pesar de las persistentes brechas en productividad, también existen costos de la vida urbana y el reto de Barranquilla es disminuirlos: congestión, costo de la vivienda, contaminación y otros.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05" name="Imagen 4" descr=""/>
          <p:cNvPicPr/>
          <p:nvPr/>
        </p:nvPicPr>
        <p:blipFill>
          <a:blip r:embed="rId1"/>
          <a:srcRect l="0" t="0" r="72251" b="20819"/>
          <a:stretch/>
        </p:blipFill>
        <p:spPr>
          <a:xfrm>
            <a:off x="11505240" y="6187680"/>
            <a:ext cx="594720" cy="661680"/>
          </a:xfrm>
          <a:prstGeom prst="rect">
            <a:avLst/>
          </a:prstGeom>
          <a:ln>
            <a:noFill/>
          </a:ln>
        </p:spPr>
      </p:pic>
      <p:sp>
        <p:nvSpPr>
          <p:cNvPr id="306" name="CustomShape 4"/>
          <p:cNvSpPr/>
          <p:nvPr/>
        </p:nvSpPr>
        <p:spPr>
          <a:xfrm>
            <a:off x="40320" y="6581160"/>
            <a:ext cx="88128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</a:t>
            </a: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Berry &amp; Glaeser (2017)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0" y="6417000"/>
            <a:ext cx="11480760" cy="440640"/>
          </a:xfrm>
          <a:prstGeom prst="rect">
            <a:avLst/>
          </a:prstGeom>
          <a:solidFill>
            <a:srgbClr val="99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8" name="CustomShape 2"/>
          <p:cNvSpPr/>
          <p:nvPr/>
        </p:nvSpPr>
        <p:spPr>
          <a:xfrm>
            <a:off x="720000" y="-6948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s-CO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RETOS EN MATERIA EDUCATIVA – BARRANQUILLA 2030</a:t>
            </a:r>
            <a:endParaRPr b="0" lang="es-CO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9" name="Imagen 5" descr=""/>
          <p:cNvPicPr/>
          <p:nvPr/>
        </p:nvPicPr>
        <p:blipFill>
          <a:blip r:embed="rId1"/>
          <a:srcRect l="0" t="0" r="72251" b="20819"/>
          <a:stretch/>
        </p:blipFill>
        <p:spPr>
          <a:xfrm>
            <a:off x="11502000" y="6242400"/>
            <a:ext cx="594720" cy="661680"/>
          </a:xfrm>
          <a:prstGeom prst="rect">
            <a:avLst/>
          </a:prstGeom>
          <a:ln>
            <a:noFill/>
          </a:ln>
        </p:spPr>
      </p:pic>
      <p:sp>
        <p:nvSpPr>
          <p:cNvPr id="310" name="CustomShape 3"/>
          <p:cNvSpPr/>
          <p:nvPr/>
        </p:nvSpPr>
        <p:spPr>
          <a:xfrm>
            <a:off x="720000" y="1346760"/>
            <a:ext cx="10515240" cy="435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 Inversión en capital humano: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Aumentar la cobertura en educación media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Aumentar la calidad de la educación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Capacitación docente 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Atraer capital humano del interior del país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 Democracia e instituciones que funcionen correctamente. 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educación, infraestructura y demás inversiones públicas “no emergen en el vacío” sino sobre la base de instituciones sólidas y apropiadas.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4"/>
          <p:cNvSpPr/>
          <p:nvPr/>
        </p:nvSpPr>
        <p:spPr>
          <a:xfrm>
            <a:off x="368280" y="268920"/>
            <a:ext cx="151920" cy="58392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2" name="CustomShape 5"/>
          <p:cNvSpPr/>
          <p:nvPr/>
        </p:nvSpPr>
        <p:spPr>
          <a:xfrm>
            <a:off x="368280" y="6139800"/>
            <a:ext cx="88128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</a:t>
            </a: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Berry &amp; Glaeser (2017)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Imagen 2" descr=""/>
          <p:cNvPicPr/>
          <p:nvPr/>
        </p:nvPicPr>
        <p:blipFill>
          <a:blip r:embed="rId1"/>
          <a:srcRect l="0" t="2419" r="1231" b="13670"/>
          <a:stretch/>
        </p:blipFill>
        <p:spPr>
          <a:xfrm>
            <a:off x="0" y="-13680"/>
            <a:ext cx="12205440" cy="6913080"/>
          </a:xfrm>
          <a:prstGeom prst="rect">
            <a:avLst/>
          </a:prstGeom>
          <a:ln>
            <a:noFill/>
          </a:ln>
        </p:spPr>
      </p:pic>
      <p:sp>
        <p:nvSpPr>
          <p:cNvPr id="314" name="CustomShape 1"/>
          <p:cNvSpPr/>
          <p:nvPr/>
        </p:nvSpPr>
        <p:spPr>
          <a:xfrm>
            <a:off x="0" y="0"/>
            <a:ext cx="12205440" cy="6913080"/>
          </a:xfrm>
          <a:prstGeom prst="rect">
            <a:avLst/>
          </a:prstGeom>
          <a:solidFill>
            <a:srgbClr val="9900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TextShape 2"/>
          <p:cNvSpPr txBox="1"/>
          <p:nvPr/>
        </p:nvSpPr>
        <p:spPr>
          <a:xfrm>
            <a:off x="1008720" y="426600"/>
            <a:ext cx="9943560" cy="27820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es-CO" sz="6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GRACIAS</a:t>
            </a:r>
            <a:endParaRPr b="0" lang="es-CO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16" name="Imagen 1" descr=""/>
          <p:cNvPicPr/>
          <p:nvPr/>
        </p:nvPicPr>
        <p:blipFill>
          <a:blip r:embed="rId2"/>
          <a:stretch/>
        </p:blipFill>
        <p:spPr>
          <a:xfrm>
            <a:off x="4233240" y="3118680"/>
            <a:ext cx="3494160" cy="1965240"/>
          </a:xfrm>
          <a:prstGeom prst="rect">
            <a:avLst/>
          </a:prstGeom>
          <a:ln>
            <a:noFill/>
          </a:ln>
        </p:spPr>
      </p:pic>
      <p:sp>
        <p:nvSpPr>
          <p:cNvPr id="317" name="CustomShape 3"/>
          <p:cNvSpPr/>
          <p:nvPr/>
        </p:nvSpPr>
        <p:spPr>
          <a:xfrm rot="16200000">
            <a:off x="11463840" y="6115320"/>
            <a:ext cx="1249200" cy="22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s-CO" sz="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Vigilada </a:t>
            </a:r>
            <a:r>
              <a:rPr b="0" lang="es-CO" sz="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Mineducación</a:t>
            </a:r>
            <a:endParaRPr b="0" lang="es-CO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520560" y="231480"/>
            <a:ext cx="10515240" cy="7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0" lang="es-CO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COBERTURA NETA 2017</a:t>
            </a:r>
            <a:endParaRPr b="0" lang="es-CO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368280" y="268920"/>
            <a:ext cx="151920" cy="58392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183" name="Gráfico 3"/>
          <p:cNvGraphicFramePr/>
          <p:nvPr/>
        </p:nvGraphicFramePr>
        <p:xfrm>
          <a:off x="301680" y="1202040"/>
          <a:ext cx="9348840" cy="492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84" name="CustomShape 3"/>
          <p:cNvSpPr/>
          <p:nvPr/>
        </p:nvSpPr>
        <p:spPr>
          <a:xfrm>
            <a:off x="2328480" y="2484000"/>
            <a:ext cx="2772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4"/>
          <p:cNvSpPr/>
          <p:nvPr/>
        </p:nvSpPr>
        <p:spPr>
          <a:xfrm>
            <a:off x="1692720" y="2646360"/>
            <a:ext cx="2772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5"/>
          <p:cNvSpPr/>
          <p:nvPr/>
        </p:nvSpPr>
        <p:spPr>
          <a:xfrm>
            <a:off x="1365480" y="2646360"/>
            <a:ext cx="2772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6"/>
          <p:cNvSpPr/>
          <p:nvPr/>
        </p:nvSpPr>
        <p:spPr>
          <a:xfrm>
            <a:off x="2001960" y="2808360"/>
            <a:ext cx="2772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7"/>
          <p:cNvSpPr/>
          <p:nvPr/>
        </p:nvSpPr>
        <p:spPr>
          <a:xfrm>
            <a:off x="2638800" y="2970360"/>
            <a:ext cx="2772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8"/>
          <p:cNvSpPr/>
          <p:nvPr/>
        </p:nvSpPr>
        <p:spPr>
          <a:xfrm>
            <a:off x="4365720" y="1462680"/>
            <a:ext cx="2772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9"/>
          <p:cNvSpPr/>
          <p:nvPr/>
        </p:nvSpPr>
        <p:spPr>
          <a:xfrm>
            <a:off x="3760920" y="1765440"/>
            <a:ext cx="2772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10"/>
          <p:cNvSpPr/>
          <p:nvPr/>
        </p:nvSpPr>
        <p:spPr>
          <a:xfrm>
            <a:off x="3427920" y="1842480"/>
            <a:ext cx="2772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11"/>
          <p:cNvSpPr/>
          <p:nvPr/>
        </p:nvSpPr>
        <p:spPr>
          <a:xfrm>
            <a:off x="4063320" y="2032560"/>
            <a:ext cx="2772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12"/>
          <p:cNvSpPr/>
          <p:nvPr/>
        </p:nvSpPr>
        <p:spPr>
          <a:xfrm>
            <a:off x="4698360" y="2147040"/>
            <a:ext cx="2772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13"/>
          <p:cNvSpPr/>
          <p:nvPr/>
        </p:nvSpPr>
        <p:spPr>
          <a:xfrm>
            <a:off x="7254720" y="1465920"/>
            <a:ext cx="42498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es-CO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Entre las principales ciudades, ocupamos el segundo lugar en cobertura en educación básica y media.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5" name="Imagen 16" descr=""/>
          <p:cNvPicPr/>
          <p:nvPr/>
        </p:nvPicPr>
        <p:blipFill>
          <a:blip r:embed="rId2"/>
          <a:srcRect l="0" t="0" r="72251" b="20819"/>
          <a:stretch/>
        </p:blipFill>
        <p:spPr>
          <a:xfrm>
            <a:off x="11505240" y="6187680"/>
            <a:ext cx="594720" cy="661680"/>
          </a:xfrm>
          <a:prstGeom prst="rect">
            <a:avLst/>
          </a:prstGeom>
          <a:ln>
            <a:noFill/>
          </a:ln>
        </p:spPr>
      </p:pic>
      <p:sp>
        <p:nvSpPr>
          <p:cNvPr id="196" name="CustomShape 14"/>
          <p:cNvSpPr/>
          <p:nvPr/>
        </p:nvSpPr>
        <p:spPr>
          <a:xfrm>
            <a:off x="40320" y="6581160"/>
            <a:ext cx="88128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elaboración propia con base a datos del Mineducación (2017)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15"/>
          <p:cNvSpPr/>
          <p:nvPr/>
        </p:nvSpPr>
        <p:spPr>
          <a:xfrm rot="16200000">
            <a:off x="11242440" y="781920"/>
            <a:ext cx="1496160" cy="470520"/>
          </a:xfrm>
          <a:prstGeom prst="rect">
            <a:avLst/>
          </a:prstGeom>
          <a:solidFill>
            <a:srgbClr val="99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CO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GRÁFICO 1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520560" y="231480"/>
            <a:ext cx="10515240" cy="7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0" lang="es-CO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COBERTURA NETA 2017</a:t>
            </a:r>
            <a:endParaRPr b="0" lang="es-CO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368280" y="268920"/>
            <a:ext cx="151920" cy="58392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3"/>
          <p:cNvSpPr/>
          <p:nvPr/>
        </p:nvSpPr>
        <p:spPr>
          <a:xfrm>
            <a:off x="8187840" y="2148840"/>
            <a:ext cx="37893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CO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Tenemos la menor tasa de deserción en educación básica y media.</a:t>
            </a:r>
            <a:endParaRPr b="0" lang="es-CO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1" name="Imagen 16" descr=""/>
          <p:cNvPicPr/>
          <p:nvPr/>
        </p:nvPicPr>
        <p:blipFill>
          <a:blip r:embed="rId1"/>
          <a:srcRect l="0" t="0" r="72251" b="20819"/>
          <a:stretch/>
        </p:blipFill>
        <p:spPr>
          <a:xfrm>
            <a:off x="11505240" y="6187680"/>
            <a:ext cx="594720" cy="661680"/>
          </a:xfrm>
          <a:prstGeom prst="rect">
            <a:avLst/>
          </a:prstGeom>
          <a:ln>
            <a:noFill/>
          </a:ln>
        </p:spPr>
      </p:pic>
      <p:sp>
        <p:nvSpPr>
          <p:cNvPr id="202" name="CustomShape 4"/>
          <p:cNvSpPr/>
          <p:nvPr/>
        </p:nvSpPr>
        <p:spPr>
          <a:xfrm>
            <a:off x="166320" y="6581160"/>
            <a:ext cx="88128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elaboración propia con base a datos del Mineducación (2017)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03" name="Gráfico 18"/>
          <p:cNvGraphicFramePr/>
          <p:nvPr/>
        </p:nvGraphicFramePr>
        <p:xfrm>
          <a:off x="166320" y="1271520"/>
          <a:ext cx="8021160" cy="489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" name="CustomShape 5"/>
          <p:cNvSpPr/>
          <p:nvPr/>
        </p:nvSpPr>
        <p:spPr>
          <a:xfrm rot="16200000">
            <a:off x="11242440" y="781920"/>
            <a:ext cx="1496160" cy="470520"/>
          </a:xfrm>
          <a:prstGeom prst="rect">
            <a:avLst/>
          </a:prstGeom>
          <a:solidFill>
            <a:srgbClr val="99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CO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GRÁFICO 2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520560" y="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s-CO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PUNTAJE SABER 11: BIOLOGÍA</a:t>
            </a:r>
            <a:endParaRPr b="0" lang="es-CO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368280" y="268920"/>
            <a:ext cx="151920" cy="58392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07" name="Gráfico 5"/>
          <p:cNvGraphicFramePr/>
          <p:nvPr/>
        </p:nvGraphicFramePr>
        <p:xfrm>
          <a:off x="741240" y="1177560"/>
          <a:ext cx="9793080" cy="553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208" name="Imagen 6" descr=""/>
          <p:cNvPicPr/>
          <p:nvPr/>
        </p:nvPicPr>
        <p:blipFill>
          <a:blip r:embed="rId2"/>
          <a:srcRect l="0" t="0" r="72251" b="20819"/>
          <a:stretch/>
        </p:blipFill>
        <p:spPr>
          <a:xfrm>
            <a:off x="11505240" y="6187680"/>
            <a:ext cx="594720" cy="661680"/>
          </a:xfrm>
          <a:prstGeom prst="rect">
            <a:avLst/>
          </a:prstGeom>
          <a:ln>
            <a:noFill/>
          </a:ln>
        </p:spPr>
      </p:pic>
      <p:sp>
        <p:nvSpPr>
          <p:cNvPr id="209" name="CustomShape 3"/>
          <p:cNvSpPr/>
          <p:nvPr/>
        </p:nvSpPr>
        <p:spPr>
          <a:xfrm>
            <a:off x="40320" y="6581160"/>
            <a:ext cx="88128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elaboración propia con base a datos del ICFES (2018)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4"/>
          <p:cNvSpPr/>
          <p:nvPr/>
        </p:nvSpPr>
        <p:spPr>
          <a:xfrm rot="16200000">
            <a:off x="11242440" y="781920"/>
            <a:ext cx="1496160" cy="470520"/>
          </a:xfrm>
          <a:prstGeom prst="rect">
            <a:avLst/>
          </a:prstGeom>
          <a:solidFill>
            <a:srgbClr val="99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CO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GRÁFICO 3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520560" y="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s-CO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PUNTAJE SABER 11: Matemáticas</a:t>
            </a:r>
            <a:endParaRPr b="0" lang="es-CO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368280" y="268920"/>
            <a:ext cx="151920" cy="58392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13" name="Gráfico 4"/>
          <p:cNvGraphicFramePr/>
          <p:nvPr/>
        </p:nvGraphicFramePr>
        <p:xfrm>
          <a:off x="520560" y="1122480"/>
          <a:ext cx="9920160" cy="553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214" name="Imagen 5" descr=""/>
          <p:cNvPicPr/>
          <p:nvPr/>
        </p:nvPicPr>
        <p:blipFill>
          <a:blip r:embed="rId2"/>
          <a:srcRect l="0" t="0" r="72251" b="20819"/>
          <a:stretch/>
        </p:blipFill>
        <p:spPr>
          <a:xfrm>
            <a:off x="11505240" y="6187680"/>
            <a:ext cx="594720" cy="661680"/>
          </a:xfrm>
          <a:prstGeom prst="rect">
            <a:avLst/>
          </a:prstGeom>
          <a:ln>
            <a:noFill/>
          </a:ln>
        </p:spPr>
      </p:pic>
      <p:sp>
        <p:nvSpPr>
          <p:cNvPr id="215" name="CustomShape 3"/>
          <p:cNvSpPr/>
          <p:nvPr/>
        </p:nvSpPr>
        <p:spPr>
          <a:xfrm>
            <a:off x="40320" y="6581160"/>
            <a:ext cx="88128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elaboración propia con base a datos del ICFES (2018)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4"/>
          <p:cNvSpPr/>
          <p:nvPr/>
        </p:nvSpPr>
        <p:spPr>
          <a:xfrm rot="16200000">
            <a:off x="11242440" y="781920"/>
            <a:ext cx="1496160" cy="470520"/>
          </a:xfrm>
          <a:prstGeom prst="rect">
            <a:avLst/>
          </a:prstGeom>
          <a:solidFill>
            <a:srgbClr val="99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CO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GRÁFICO 4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20560" y="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s-CO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PUNTAJE SABER 11:LENGUAJE</a:t>
            </a:r>
            <a:endParaRPr b="0" lang="es-CO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368280" y="268920"/>
            <a:ext cx="151920" cy="58392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19" name="Gráfico 4"/>
          <p:cNvGraphicFramePr/>
          <p:nvPr/>
        </p:nvGraphicFramePr>
        <p:xfrm>
          <a:off x="520560" y="1122480"/>
          <a:ext cx="9650160" cy="534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220" name="Imagen 5" descr=""/>
          <p:cNvPicPr/>
          <p:nvPr/>
        </p:nvPicPr>
        <p:blipFill>
          <a:blip r:embed="rId2"/>
          <a:srcRect l="0" t="0" r="72251" b="20819"/>
          <a:stretch/>
        </p:blipFill>
        <p:spPr>
          <a:xfrm>
            <a:off x="11505240" y="6187680"/>
            <a:ext cx="594720" cy="661680"/>
          </a:xfrm>
          <a:prstGeom prst="rect">
            <a:avLst/>
          </a:prstGeom>
          <a:ln>
            <a:noFill/>
          </a:ln>
        </p:spPr>
      </p:pic>
      <p:sp>
        <p:nvSpPr>
          <p:cNvPr id="221" name="CustomShape 3"/>
          <p:cNvSpPr/>
          <p:nvPr/>
        </p:nvSpPr>
        <p:spPr>
          <a:xfrm>
            <a:off x="40320" y="6581160"/>
            <a:ext cx="88128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CO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Fuente: elaboración propia con base a datos del ICFES (2018)</a:t>
            </a:r>
            <a:endParaRPr b="0" lang="es-CO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4"/>
          <p:cNvSpPr/>
          <p:nvPr/>
        </p:nvSpPr>
        <p:spPr>
          <a:xfrm rot="16200000">
            <a:off x="11242440" y="781920"/>
            <a:ext cx="1496160" cy="470520"/>
          </a:xfrm>
          <a:prstGeom prst="rect">
            <a:avLst/>
          </a:prstGeom>
          <a:solidFill>
            <a:srgbClr val="99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CO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GRÁFICO 5</a:t>
            </a:r>
            <a:endParaRPr b="0" lang="es-CO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276120" y="185400"/>
            <a:ext cx="11639880" cy="6523920"/>
          </a:xfrm>
          <a:prstGeom prst="rect">
            <a:avLst/>
          </a:prstGeom>
          <a:noFill/>
          <a:ln w="936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términos relativos, Barranquilla tiene buenos indicadores de cobertura en educación básica y media. Sin embargo, la cobertura educativa en los grados 10° y 11° continúa siendo un reto a nivel nacional, cuyo mejoramiento aumentará también la transición hacia la educación superior, etapa que representa mayores retornos. 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CO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mayor reto para la ciudad es a nivel de calidad. Persisten deficiencias que se reflejan en los promedios de puntajes ICFES y en los ranking nacionales. </a:t>
            </a:r>
            <a:endParaRPr b="0" lang="es-CO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11516400" y="6176880"/>
            <a:ext cx="675000" cy="680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6" name="Imagen 4" descr=""/>
          <p:cNvPicPr/>
          <p:nvPr/>
        </p:nvPicPr>
        <p:blipFill>
          <a:blip r:embed="rId1"/>
          <a:srcRect l="0" t="0" r="72251" b="20819"/>
          <a:stretch/>
        </p:blipFill>
        <p:spPr>
          <a:xfrm>
            <a:off x="11597040" y="6195960"/>
            <a:ext cx="594720" cy="661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n 1" descr=""/>
          <p:cNvPicPr/>
          <p:nvPr/>
        </p:nvPicPr>
        <p:blipFill>
          <a:blip r:embed="rId1"/>
          <a:srcRect l="0" t="10941" r="171" b="4722"/>
          <a:stretch/>
        </p:blipFill>
        <p:spPr>
          <a:xfrm>
            <a:off x="0" y="0"/>
            <a:ext cx="12187440" cy="6863760"/>
          </a:xfrm>
          <a:prstGeom prst="rect">
            <a:avLst/>
          </a:prstGeom>
          <a:ln>
            <a:noFill/>
          </a:ln>
        </p:spPr>
      </p:pic>
      <p:sp>
        <p:nvSpPr>
          <p:cNvPr id="228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9900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TextShape 2"/>
          <p:cNvSpPr txBox="1"/>
          <p:nvPr/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es-CO" sz="6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INDICADORES EN EDUCACIÓN SUPERIOR</a:t>
            </a:r>
            <a:endParaRPr b="0" lang="es-CO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505440" y="497880"/>
            <a:ext cx="11267280" cy="5983920"/>
          </a:xfrm>
          <a:prstGeom prst="rect">
            <a:avLst/>
          </a:prstGeom>
          <a:noFill/>
          <a:ln w="1908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CustomShape 4"/>
          <p:cNvSpPr/>
          <p:nvPr/>
        </p:nvSpPr>
        <p:spPr>
          <a:xfrm>
            <a:off x="392040" y="481680"/>
            <a:ext cx="113040" cy="6038280"/>
          </a:xfrm>
          <a:prstGeom prst="rect">
            <a:avLst/>
          </a:prstGeom>
          <a:solidFill>
            <a:srgbClr val="ffc000"/>
          </a:solidFill>
          <a:ln w="19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Application>LibreOffice/5.3.3.2$Windows_x86 LibreOffice_project/3d9a8b4b4e538a85e0782bd6c2d430bafe583448</Application>
  <Words>926</Words>
  <Paragraphs>151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2018-08-24T16:31:12Z</dcterms:created>
  <dc:creator>Angela Granger</dc:creator>
  <dc:description/>
  <dc:language>es-CO</dc:language>
  <cp:lastModifiedBy>angela granger</cp:lastModifiedBy>
  <dcterms:modified xsi:type="dcterms:W3CDTF">2018-08-28T22:47:31Z</dcterms:modified>
  <cp:revision>69</cp:revision>
  <dc:subject/>
  <dc:title>COBERTURA EN EDUCACIÓN SUPERIOR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14</vt:i4>
  </property>
  <property fmtid="{D5CDD505-2E9C-101B-9397-08002B2CF9AE}" pid="8" name="PresentationFormat">
    <vt:lpwstr>Panorámica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25</vt:i4>
  </property>
</Properties>
</file>