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21.xml.rels" ContentType="application/vnd.openxmlformats-package.relationships+xml"/>
  <Override PartName="/ppt/notesSlides/_rels/notesSlide16.xml.rels" ContentType="application/vnd.openxmlformats-package.relationships+xml"/>
  <Override PartName="/ppt/notesSlides/_rels/notesSlide47.xml.rels" ContentType="application/vnd.openxmlformats-package.relationships+xml"/>
  <Override PartName="/ppt/notesSlides/_rels/notesSlide4.xml.rels" ContentType="application/vnd.openxmlformats-package.relationships+xml"/>
  <Override PartName="/ppt/notesSlides/_rels/notesSlide19.xml.rels" ContentType="application/vnd.openxmlformats-package.relationships+xml"/>
  <Override PartName="/ppt/notesSlides/_rels/notesSlide7.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_rels/notesSlide17.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4.xml.rels" ContentType="application/vnd.openxmlformats-package.relationships+xml"/>
  <Override PartName="/ppt/notesSlides/_rels/notesSlide45.xml.rels" ContentType="application/vnd.openxmlformats-package.relationships+xml"/>
  <Override PartName="/ppt/notesSlides/_rels/notesSlide46.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30.wmf" ContentType="image/x-wmf"/>
  <Override PartName="/ppt/media/image87.wmf" ContentType="image/x-wmf"/>
  <Override PartName="/ppt/media/image9.png" ContentType="image/png"/>
  <Override PartName="/ppt/media/image1.png" ContentType="image/png"/>
  <Override PartName="/ppt/media/image80.wmf" ContentType="image/x-wmf"/>
  <Override PartName="/ppt/media/image2.png" ContentType="image/png"/>
  <Override PartName="/ppt/media/image81.wmf" ContentType="image/x-wmf"/>
  <Override PartName="/ppt/media/image3.png" ContentType="image/png"/>
  <Override PartName="/ppt/media/image82.wmf" ContentType="image/x-wmf"/>
  <Override PartName="/ppt/media/image4.png" ContentType="image/png"/>
  <Override PartName="/ppt/media/image83.wmf" ContentType="image/x-wmf"/>
  <Override PartName="/ppt/media/image5.png" ContentType="image/png"/>
  <Override PartName="/ppt/media/image84.wmf" ContentType="image/x-wmf"/>
  <Override PartName="/ppt/media/image6.png" ContentType="image/png"/>
  <Override PartName="/ppt/media/image18.wmf" ContentType="image/x-wmf"/>
  <Override PartName="/ppt/media/image85.wmf" ContentType="image/x-wmf"/>
  <Override PartName="/ppt/media/image7.png" ContentType="image/png"/>
  <Override PartName="/ppt/media/image19.wmf" ContentType="image/x-wmf"/>
  <Override PartName="/ppt/media/image86.wmf" ContentType="image/x-wmf"/>
  <Override PartName="/ppt/media/image8.png" ContentType="image/png"/>
  <Override PartName="/ppt/media/image10.png" ContentType="image/png"/>
  <Override PartName="/ppt/media/image22.wmf" ContentType="image/x-wmf"/>
  <Override PartName="/ppt/media/image11.png" ContentType="image/png"/>
  <Override PartName="/ppt/media/image23.wmf" ContentType="image/x-wmf"/>
  <Override PartName="/ppt/media/image12.png" ContentType="image/png"/>
  <Override PartName="/ppt/media/image24.wmf" ContentType="image/x-wmf"/>
  <Override PartName="/ppt/media/image13.png" ContentType="image/png"/>
  <Override PartName="/ppt/media/image25.wmf" ContentType="image/x-wmf"/>
  <Override PartName="/ppt/media/image14.png" ContentType="image/png"/>
  <Override PartName="/ppt/media/image26.wmf" ContentType="image/x-wmf"/>
  <Override PartName="/ppt/media/image15.png" ContentType="image/png"/>
  <Override PartName="/ppt/media/image27.wmf" ContentType="image/x-wmf"/>
  <Override PartName="/ppt/media/image16.png" ContentType="image/png"/>
  <Override PartName="/ppt/media/image28.wmf" ContentType="image/x-wmf"/>
  <Override PartName="/ppt/media/image17.png" ContentType="image/png"/>
  <Override PartName="/ppt/media/image29.wmf" ContentType="image/x-wmf"/>
  <Override PartName="/ppt/media/image20.wmf" ContentType="image/x-wmf"/>
  <Override PartName="/ppt/media/image21.wmf" ContentType="image/x-wmf"/>
  <Override PartName="/ppt/media/image31.wmf" ContentType="image/x-wmf"/>
  <Override PartName="/ppt/media/image32.wmf" ContentType="image/x-wmf"/>
  <Override PartName="/ppt/media/image33.wmf" ContentType="image/x-wmf"/>
  <Override PartName="/ppt/media/image34.wmf" ContentType="image/x-wmf"/>
  <Override PartName="/ppt/media/image35.wmf" ContentType="image/x-wmf"/>
  <Override PartName="/ppt/media/image36.wmf" ContentType="image/x-wmf"/>
  <Override PartName="/ppt/media/image37.wmf" ContentType="image/x-wmf"/>
  <Override PartName="/ppt/media/image38.wmf" ContentType="image/x-wmf"/>
  <Override PartName="/ppt/media/image39.wmf" ContentType="image/x-wmf"/>
  <Override PartName="/ppt/media/image40.wmf" ContentType="image/x-wmf"/>
  <Override PartName="/ppt/media/image41.wmf" ContentType="image/x-wmf"/>
  <Override PartName="/ppt/media/image42.wmf" ContentType="image/x-wmf"/>
  <Override PartName="/ppt/media/image43.wmf" ContentType="image/x-wmf"/>
  <Override PartName="/ppt/media/image44.wmf" ContentType="image/x-wmf"/>
  <Override PartName="/ppt/media/image45.wmf" ContentType="image/x-wmf"/>
  <Override PartName="/ppt/media/image46.wmf" ContentType="image/x-wmf"/>
  <Override PartName="/ppt/media/image47.wmf" ContentType="image/x-wmf"/>
  <Override PartName="/ppt/media/image48.wmf" ContentType="image/x-wmf"/>
  <Override PartName="/ppt/media/image49.wmf" ContentType="image/x-wmf"/>
  <Override PartName="/ppt/media/image50.wmf" ContentType="image/x-wmf"/>
  <Override PartName="/ppt/media/image51.wmf" ContentType="image/x-wmf"/>
  <Override PartName="/ppt/media/image52.wmf" ContentType="image/x-wmf"/>
  <Override PartName="/ppt/media/image53.wmf" ContentType="image/x-wmf"/>
  <Override PartName="/ppt/media/image54.wmf" ContentType="image/x-wmf"/>
  <Override PartName="/ppt/media/image55.wmf" ContentType="image/x-wmf"/>
  <Override PartName="/ppt/media/image56.wmf" ContentType="image/x-wmf"/>
  <Override PartName="/ppt/media/image57.wmf" ContentType="image/x-wmf"/>
  <Override PartName="/ppt/media/image58.wmf" ContentType="image/x-wmf"/>
  <Override PartName="/ppt/media/image59.wmf" ContentType="image/x-wmf"/>
  <Override PartName="/ppt/media/image60.wmf" ContentType="image/x-wmf"/>
  <Override PartName="/ppt/media/image61.wmf" ContentType="image/x-wmf"/>
  <Override PartName="/ppt/media/image62.wmf" ContentType="image/x-wmf"/>
  <Override PartName="/ppt/media/image63.wmf" ContentType="image/x-wmf"/>
  <Override PartName="/ppt/media/image64.wmf" ContentType="image/x-wmf"/>
  <Override PartName="/ppt/media/image65.wmf" ContentType="image/x-wmf"/>
  <Override PartName="/ppt/media/image66.wmf" ContentType="image/x-wmf"/>
  <Override PartName="/ppt/media/image67.wmf" ContentType="image/x-wmf"/>
  <Override PartName="/ppt/media/image68.wmf" ContentType="image/x-wmf"/>
  <Override PartName="/ppt/media/image69.wmf" ContentType="image/x-wmf"/>
  <Override PartName="/ppt/media/image70.wmf" ContentType="image/x-wmf"/>
  <Override PartName="/ppt/media/image71.wmf" ContentType="image/x-wmf"/>
  <Override PartName="/ppt/media/image72.wmf" ContentType="image/x-wmf"/>
  <Override PartName="/ppt/media/image73.wmf" ContentType="image/x-wmf"/>
  <Override PartName="/ppt/media/image74.wmf" ContentType="image/x-wmf"/>
  <Override PartName="/ppt/media/image75.wmf" ContentType="image/x-wmf"/>
  <Override PartName="/ppt/media/image76.wmf" ContentType="image/x-wmf"/>
  <Override PartName="/ppt/media/image77.wmf" ContentType="image/x-wmf"/>
  <Override PartName="/ppt/media/image78.wmf" ContentType="image/x-wmf"/>
  <Override PartName="/ppt/media/image79.wmf" ContentType="image/x-wmf"/>
  <Override PartName="/ppt/media/image88.wmf" ContentType="image/x-wmf"/>
  <Override PartName="/ppt/media/image89.wmf" ContentType="image/x-wmf"/>
  <Override PartName="/ppt/media/image90.wmf" ContentType="image/x-wmf"/>
  <Override PartName="/ppt/media/image91.wmf" ContentType="image/x-wmf"/>
  <Override PartName="/ppt/media/image92.wmf" ContentType="image/x-wmf"/>
  <Override PartName="/ppt/media/image93.wmf" ContentType="image/x-wmf"/>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Vigencia 2012</c:v>
                </c:pt>
              </c:strCache>
            </c:strRef>
          </c:tx>
          <c:spPr>
            <a:solidFill>
              <a:srgbClr val="0e2f4f"/>
            </a:solidFill>
            <a:ln>
              <a:noFill/>
            </a:ln>
          </c:spPr>
          <c:invertIfNegative val="0"/>
          <c:dLbls>
            <c:dLblPos val="outEnd"/>
            <c:showLegendKey val="0"/>
            <c:showVal val="0"/>
            <c:showCatName val="0"/>
            <c:showSerName val="0"/>
            <c:showPercent val="0"/>
            <c:showLeaderLines val="0"/>
          </c:dLbls>
          <c:cat>
            <c:strRef>
              <c:f>categories</c:f>
              <c:strCache>
                <c:ptCount val="6"/>
                <c:pt idx="0">
                  <c:v>Amazonia</c:v>
                </c:pt>
                <c:pt idx="1">
                  <c:v>Andina</c:v>
                </c:pt>
                <c:pt idx="2">
                  <c:v>Caribe</c:v>
                </c:pt>
                <c:pt idx="3">
                  <c:v>Centro</c:v>
                </c:pt>
                <c:pt idx="4">
                  <c:v>Orinoquia</c:v>
                </c:pt>
                <c:pt idx="5">
                  <c:v>Pacifico</c:v>
                </c:pt>
              </c:strCache>
            </c:strRef>
          </c:cat>
          <c:val>
            <c:numRef>
              <c:f>0</c:f>
              <c:numCache>
                <c:formatCode>General</c:formatCode>
                <c:ptCount val="6"/>
                <c:pt idx="0">
                  <c:v>309051.364769737</c:v>
                </c:pt>
                <c:pt idx="1">
                  <c:v>1448440.64054141</c:v>
                </c:pt>
                <c:pt idx="2">
                  <c:v>1880874.58937019</c:v>
                </c:pt>
                <c:pt idx="3">
                  <c:v>238236.256438538</c:v>
                </c:pt>
                <c:pt idx="4">
                  <c:v>1562308.915557</c:v>
                </c:pt>
                <c:pt idx="5">
                  <c:v>675264.552478187</c:v>
                </c:pt>
              </c:numCache>
            </c:numRef>
          </c:val>
        </c:ser>
        <c:ser>
          <c:idx val="1"/>
          <c:order val="1"/>
          <c:tx>
            <c:strRef>
              <c:f>label 1</c:f>
              <c:strCache>
                <c:ptCount val="1"/>
                <c:pt idx="0">
                  <c:v>Vigencia 2013-2014</c:v>
                </c:pt>
              </c:strCache>
            </c:strRef>
          </c:tx>
          <c:spPr>
            <a:solidFill>
              <a:srgbClr val="072b62"/>
            </a:solidFill>
            <a:ln>
              <a:noFill/>
            </a:ln>
          </c:spPr>
          <c:invertIfNegative val="0"/>
          <c:dLbls>
            <c:dLblPos val="outEnd"/>
            <c:showLegendKey val="0"/>
            <c:showVal val="0"/>
            <c:showCatName val="0"/>
            <c:showSerName val="0"/>
            <c:showPercent val="0"/>
            <c:showLeaderLines val="0"/>
          </c:dLbls>
          <c:cat>
            <c:strRef>
              <c:f>categories</c:f>
              <c:strCache>
                <c:ptCount val="6"/>
                <c:pt idx="0">
                  <c:v>Amazonia</c:v>
                </c:pt>
                <c:pt idx="1">
                  <c:v>Andina</c:v>
                </c:pt>
                <c:pt idx="2">
                  <c:v>Caribe</c:v>
                </c:pt>
                <c:pt idx="3">
                  <c:v>Centro</c:v>
                </c:pt>
                <c:pt idx="4">
                  <c:v>Orinoquia</c:v>
                </c:pt>
                <c:pt idx="5">
                  <c:v>Pacifico</c:v>
                </c:pt>
              </c:strCache>
            </c:strRef>
          </c:cat>
          <c:val>
            <c:numRef>
              <c:f>1</c:f>
              <c:numCache>
                <c:formatCode>General</c:formatCode>
                <c:ptCount val="6"/>
                <c:pt idx="0">
                  <c:v>649898.997461747</c:v>
                </c:pt>
                <c:pt idx="1">
                  <c:v>2913827.79686325</c:v>
                </c:pt>
                <c:pt idx="2">
                  <c:v>3475084.35427816</c:v>
                </c:pt>
                <c:pt idx="3">
                  <c:v>534179.004119197</c:v>
                </c:pt>
                <c:pt idx="4">
                  <c:v>2271533.983742</c:v>
                </c:pt>
                <c:pt idx="5">
                  <c:v>1517844.11367054</c:v>
                </c:pt>
              </c:numCache>
            </c:numRef>
          </c:val>
        </c:ser>
        <c:ser>
          <c:idx val="2"/>
          <c:order val="2"/>
          <c:tx>
            <c:strRef>
              <c:f>label 2</c:f>
              <c:strCache>
                <c:ptCount val="1"/>
                <c:pt idx="0">
                  <c:v>Vigencia 2015-2016</c:v>
                </c:pt>
              </c:strCache>
            </c:strRef>
          </c:tx>
          <c:spPr>
            <a:solidFill>
              <a:srgbClr val="1e5f9f"/>
            </a:solidFill>
            <a:ln>
              <a:noFill/>
            </a:ln>
          </c:spPr>
          <c:invertIfNegative val="0"/>
          <c:dLbls>
            <c:dLblPos val="outEnd"/>
            <c:showLegendKey val="0"/>
            <c:showVal val="0"/>
            <c:showCatName val="0"/>
            <c:showSerName val="0"/>
            <c:showPercent val="0"/>
            <c:showLeaderLines val="0"/>
          </c:dLbls>
          <c:cat>
            <c:strRef>
              <c:f>categories</c:f>
              <c:strCache>
                <c:ptCount val="6"/>
                <c:pt idx="0">
                  <c:v>Amazonia</c:v>
                </c:pt>
                <c:pt idx="1">
                  <c:v>Andina</c:v>
                </c:pt>
                <c:pt idx="2">
                  <c:v>Caribe</c:v>
                </c:pt>
                <c:pt idx="3">
                  <c:v>Centro</c:v>
                </c:pt>
                <c:pt idx="4">
                  <c:v>Orinoquia</c:v>
                </c:pt>
                <c:pt idx="5">
                  <c:v>Pacifico</c:v>
                </c:pt>
              </c:strCache>
            </c:strRef>
          </c:cat>
          <c:val>
            <c:numRef>
              <c:f>2</c:f>
              <c:numCache>
                <c:formatCode>General</c:formatCode>
                <c:ptCount val="6"/>
                <c:pt idx="0">
                  <c:v>694768.863405738</c:v>
                </c:pt>
                <c:pt idx="1">
                  <c:v>2947908.90758547</c:v>
                </c:pt>
                <c:pt idx="2">
                  <c:v>3384223.24813368</c:v>
                </c:pt>
                <c:pt idx="3">
                  <c:v>561777.816419464</c:v>
                </c:pt>
                <c:pt idx="4">
                  <c:v>1630116.76293649</c:v>
                </c:pt>
                <c:pt idx="5">
                  <c:v>1596483.36741017</c:v>
                </c:pt>
              </c:numCache>
            </c:numRef>
          </c:val>
        </c:ser>
        <c:gapWidth val="150"/>
        <c:overlap val="0"/>
        <c:axId val="29421285"/>
        <c:axId val="71424756"/>
      </c:barChart>
      <c:catAx>
        <c:axId val="29421285"/>
        <c:scaling>
          <c:orientation val="minMax"/>
        </c:scaling>
        <c:delete val="0"/>
        <c:axPos val="b"/>
        <c:numFmt formatCode="DD/MM/YYYY" sourceLinked="1"/>
        <c:majorTickMark val="out"/>
        <c:minorTickMark val="none"/>
        <c:tickLblPos val="nextTo"/>
        <c:spPr>
          <a:ln w="9360">
            <a:solidFill>
              <a:srgbClr val="8b8b8d"/>
            </a:solidFill>
            <a:round/>
          </a:ln>
        </c:spPr>
        <c:txPr>
          <a:bodyPr/>
          <a:p>
            <a:pPr>
              <a:defRPr b="0" sz="1000" spc="-1" strike="noStrike">
                <a:solidFill>
                  <a:srgbClr val="021127"/>
                </a:solidFill>
                <a:uFill>
                  <a:solidFill>
                    <a:srgbClr val="ffffff"/>
                  </a:solidFill>
                </a:uFill>
                <a:latin typeface="Georgia"/>
              </a:defRPr>
            </a:pPr>
          </a:p>
        </c:txPr>
        <c:crossAx val="71424756"/>
        <c:crosses val="autoZero"/>
        <c:auto val="1"/>
        <c:lblAlgn val="ctr"/>
        <c:lblOffset val="100"/>
      </c:catAx>
      <c:valAx>
        <c:axId val="71424756"/>
        <c:scaling>
          <c:orientation val="minMax"/>
        </c:scaling>
        <c:delete val="0"/>
        <c:axPos val="l"/>
        <c:title>
          <c:tx>
            <c:rich>
              <a:bodyPr rot="-5400000"/>
              <a:lstStyle/>
              <a:p>
                <a:pPr>
                  <a:defRPr b="1" sz="1000" spc="-1" strike="noStrike">
                    <a:solidFill>
                      <a:srgbClr val="021127"/>
                    </a:solidFill>
                    <a:uFill>
                      <a:solidFill>
                        <a:srgbClr val="ffffff"/>
                      </a:solidFill>
                    </a:uFill>
                    <a:latin typeface="Georgia"/>
                  </a:defRPr>
                </a:pPr>
                <a:r>
                  <a:rPr b="1" sz="1000" spc="-1" strike="noStrike">
                    <a:solidFill>
                      <a:srgbClr val="021127"/>
                    </a:solidFill>
                    <a:uFill>
                      <a:solidFill>
                        <a:srgbClr val="ffffff"/>
                      </a:solidFill>
                    </a:uFill>
                    <a:latin typeface="Georgia"/>
                  </a:rPr>
                  <a:t>Millones de Pesos.</a:t>
                </a:r>
              </a:p>
            </c:rich>
          </c:tx>
          <c:overlay val="0"/>
        </c:title>
        <c:numFmt formatCode="_(* #,##0_);_(* \(#,##0\);_(* \-??_);_(@_)" sourceLinked="0"/>
        <c:majorTickMark val="out"/>
        <c:minorTickMark val="none"/>
        <c:tickLblPos val="nextTo"/>
        <c:spPr>
          <a:ln w="9360">
            <a:solidFill>
              <a:srgbClr val="8b8b8d"/>
            </a:solidFill>
            <a:round/>
          </a:ln>
        </c:spPr>
        <c:txPr>
          <a:bodyPr/>
          <a:p>
            <a:pPr>
              <a:defRPr b="0" sz="1000" spc="-1" strike="noStrike">
                <a:solidFill>
                  <a:srgbClr val="021127"/>
                </a:solidFill>
                <a:uFill>
                  <a:solidFill>
                    <a:srgbClr val="ffffff"/>
                  </a:solidFill>
                </a:uFill>
                <a:latin typeface="Georgia"/>
              </a:defRPr>
            </a:pPr>
          </a:p>
        </c:txPr>
        <c:crossAx val="29421285"/>
        <c:crosses val="autoZero"/>
      </c:valAx>
      <c:spPr>
        <a:solidFill>
          <a:srgbClr val="ffffff"/>
        </a:solidFill>
        <a:ln>
          <a:noFill/>
        </a:ln>
      </c:spPr>
    </c:plotArea>
    <c:legend>
      <c:legendPos val="b"/>
      <c:overlay val="0"/>
      <c:spPr>
        <a:noFill/>
        <a:ln>
          <a:noFill/>
        </a:ln>
      </c:spPr>
    </c:legend>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stacked"/>
        <c:varyColors val="0"/>
        <c:ser>
          <c:idx val="0"/>
          <c:order val="0"/>
          <c:tx>
            <c:strRef>
              <c:f>label 0</c:f>
              <c:strCache>
                <c:ptCount val="1"/>
                <c:pt idx="0">
                  <c:v>Arauca</c:v>
                </c:pt>
              </c:strCache>
            </c:strRef>
          </c:tx>
          <c:spPr>
            <a:solidFill>
              <a:srgbClr val="f3dd3c"/>
            </a:solidFill>
            <a:ln>
              <a:noFill/>
            </a:ln>
          </c:spPr>
          <c:invertIfNegative val="0"/>
          <c:dLbls>
            <c:dLblPos val="ctr"/>
            <c:showLegendKey val="0"/>
            <c:showVal val="1"/>
            <c:showCatName val="0"/>
            <c:showSerName val="0"/>
            <c:showPercent val="0"/>
            <c:showLeaderLines val="0"/>
          </c:dLbls>
          <c:cat>
            <c:strRef>
              <c:f>categories</c:f>
              <c:strCache>
                <c:ptCount val="9"/>
                <c:pt idx="0">
                  <c:v>2008</c:v>
                </c:pt>
                <c:pt idx="1">
                  <c:v>2009</c:v>
                </c:pt>
                <c:pt idx="2">
                  <c:v>2010</c:v>
                </c:pt>
                <c:pt idx="3">
                  <c:v>2011</c:v>
                </c:pt>
                <c:pt idx="4">
                  <c:v>2012</c:v>
                </c:pt>
                <c:pt idx="5">
                  <c:v>2013</c:v>
                </c:pt>
                <c:pt idx="6">
                  <c:v>2014</c:v>
                </c:pt>
                <c:pt idx="7">
                  <c:v>2015</c:v>
                </c:pt>
                <c:pt idx="8">
                  <c:v>2016</c:v>
                </c:pt>
              </c:strCache>
            </c:strRef>
          </c:cat>
          <c:val>
            <c:numRef>
              <c:f>0</c:f>
              <c:numCache>
                <c:formatCode>General</c:formatCode>
                <c:ptCount val="9"/>
                <c:pt idx="0">
                  <c:v>447</c:v>
                </c:pt>
                <c:pt idx="1">
                  <c:v>430</c:v>
                </c:pt>
                <c:pt idx="2">
                  <c:v>247</c:v>
                </c:pt>
                <c:pt idx="3">
                  <c:v>132</c:v>
                </c:pt>
                <c:pt idx="4">
                  <c:v>81</c:v>
                </c:pt>
                <c:pt idx="5">
                  <c:v>69</c:v>
                </c:pt>
                <c:pt idx="6">
                  <c:v>25</c:v>
                </c:pt>
                <c:pt idx="7">
                  <c:v>17</c:v>
                </c:pt>
                <c:pt idx="8">
                  <c:v>9</c:v>
                </c:pt>
              </c:numCache>
            </c:numRef>
          </c:val>
        </c:ser>
        <c:ser>
          <c:idx val="1"/>
          <c:order val="1"/>
          <c:tx>
            <c:strRef>
              <c:f>label 1</c:f>
              <c:strCache>
                <c:ptCount val="1"/>
                <c:pt idx="0">
                  <c:v>Meta</c:v>
                </c:pt>
              </c:strCache>
            </c:strRef>
          </c:tx>
          <c:spPr>
            <a:solidFill>
              <a:srgbClr val="80ae32"/>
            </a:solidFill>
            <a:ln>
              <a:noFill/>
            </a:ln>
          </c:spPr>
          <c:invertIfNegative val="0"/>
          <c:dLbls>
            <c:dLblPos val="ctr"/>
            <c:showLegendKey val="0"/>
            <c:showVal val="1"/>
            <c:showCatName val="0"/>
            <c:showSerName val="0"/>
            <c:showPercent val="0"/>
            <c:showLeaderLines val="0"/>
          </c:dLbls>
          <c:cat>
            <c:strRef>
              <c:f>categories</c:f>
              <c:strCache>
                <c:ptCount val="9"/>
                <c:pt idx="0">
                  <c:v>2008</c:v>
                </c:pt>
                <c:pt idx="1">
                  <c:v>2009</c:v>
                </c:pt>
                <c:pt idx="2">
                  <c:v>2010</c:v>
                </c:pt>
                <c:pt idx="3">
                  <c:v>2011</c:v>
                </c:pt>
                <c:pt idx="4">
                  <c:v>2012</c:v>
                </c:pt>
                <c:pt idx="5">
                  <c:v>2013</c:v>
                </c:pt>
                <c:pt idx="6">
                  <c:v>2014</c:v>
                </c:pt>
                <c:pt idx="7">
                  <c:v>2015</c:v>
                </c:pt>
                <c:pt idx="8">
                  <c:v>2016</c:v>
                </c:pt>
              </c:strCache>
            </c:strRef>
          </c:cat>
          <c:val>
            <c:numRef>
              <c:f>1</c:f>
              <c:numCache>
                <c:formatCode>General</c:formatCode>
                <c:ptCount val="9"/>
                <c:pt idx="0">
                  <c:v>5525</c:v>
                </c:pt>
                <c:pt idx="1">
                  <c:v>4469</c:v>
                </c:pt>
                <c:pt idx="2">
                  <c:v>3008</c:v>
                </c:pt>
                <c:pt idx="3">
                  <c:v>3040</c:v>
                </c:pt>
                <c:pt idx="4">
                  <c:v>2699</c:v>
                </c:pt>
                <c:pt idx="5">
                  <c:v>2898</c:v>
                </c:pt>
                <c:pt idx="6">
                  <c:v>5042</c:v>
                </c:pt>
                <c:pt idx="7">
                  <c:v>5002</c:v>
                </c:pt>
                <c:pt idx="8">
                  <c:v>5464</c:v>
                </c:pt>
              </c:numCache>
            </c:numRef>
          </c:val>
        </c:ser>
        <c:ser>
          <c:idx val="2"/>
          <c:order val="2"/>
          <c:tx>
            <c:strRef>
              <c:f>label 2</c:f>
              <c:strCache>
                <c:ptCount val="1"/>
                <c:pt idx="0">
                  <c:v>Putumayo</c:v>
                </c:pt>
              </c:strCache>
            </c:strRef>
          </c:tx>
          <c:spPr>
            <a:solidFill>
              <a:srgbClr val="a54a4b"/>
            </a:solidFill>
            <a:ln>
              <a:noFill/>
            </a:ln>
          </c:spPr>
          <c:invertIfNegative val="0"/>
          <c:dLbls>
            <c:dLblPos val="ctr"/>
            <c:showLegendKey val="0"/>
            <c:showVal val="1"/>
            <c:showCatName val="0"/>
            <c:showSerName val="0"/>
            <c:showPercent val="0"/>
            <c:showLeaderLines val="0"/>
          </c:dLbls>
          <c:cat>
            <c:strRef>
              <c:f>categories</c:f>
              <c:strCache>
                <c:ptCount val="9"/>
                <c:pt idx="0">
                  <c:v>2008</c:v>
                </c:pt>
                <c:pt idx="1">
                  <c:v>2009</c:v>
                </c:pt>
                <c:pt idx="2">
                  <c:v>2010</c:v>
                </c:pt>
                <c:pt idx="3">
                  <c:v>2011</c:v>
                </c:pt>
                <c:pt idx="4">
                  <c:v>2012</c:v>
                </c:pt>
                <c:pt idx="5">
                  <c:v>2013</c:v>
                </c:pt>
                <c:pt idx="6">
                  <c:v>2014</c:v>
                </c:pt>
                <c:pt idx="7">
                  <c:v>2015</c:v>
                </c:pt>
                <c:pt idx="8">
                  <c:v>2016</c:v>
                </c:pt>
              </c:strCache>
            </c:strRef>
          </c:cat>
          <c:val>
            <c:numRef>
              <c:f>2</c:f>
              <c:numCache>
                <c:formatCode>General</c:formatCode>
                <c:ptCount val="9"/>
                <c:pt idx="0">
                  <c:v>9658</c:v>
                </c:pt>
                <c:pt idx="1">
                  <c:v>5633</c:v>
                </c:pt>
                <c:pt idx="2">
                  <c:v>4785</c:v>
                </c:pt>
                <c:pt idx="3">
                  <c:v>9951</c:v>
                </c:pt>
                <c:pt idx="4">
                  <c:v>6148</c:v>
                </c:pt>
                <c:pt idx="5">
                  <c:v>7667</c:v>
                </c:pt>
                <c:pt idx="6">
                  <c:v>13609</c:v>
                </c:pt>
                <c:pt idx="7">
                  <c:v>20068</c:v>
                </c:pt>
                <c:pt idx="8">
                  <c:v>25162</c:v>
                </c:pt>
              </c:numCache>
            </c:numRef>
          </c:val>
        </c:ser>
        <c:gapWidth val="150"/>
        <c:overlap val="100"/>
        <c:axId val="78319199"/>
        <c:axId val="29923415"/>
      </c:barChart>
      <c:catAx>
        <c:axId val="78319199"/>
        <c:scaling>
          <c:orientation val="minMax"/>
        </c:scaling>
        <c:delete val="0"/>
        <c:axPos val="b"/>
        <c:numFmt formatCode="DD/MM/YYYY" sourceLinked="1"/>
        <c:majorTickMark val="out"/>
        <c:minorTickMark val="none"/>
        <c:tickLblPos val="nextTo"/>
        <c:spPr>
          <a:ln w="9360">
            <a:solidFill>
              <a:srgbClr val="8b8b8d"/>
            </a:solidFill>
            <a:round/>
          </a:ln>
        </c:spPr>
        <c:txPr>
          <a:bodyPr/>
          <a:p>
            <a:pPr>
              <a:defRPr b="0" sz="1200" spc="-1" strike="noStrike">
                <a:solidFill>
                  <a:srgbClr val="021127"/>
                </a:solidFill>
                <a:uFill>
                  <a:solidFill>
                    <a:srgbClr val="ffffff"/>
                  </a:solidFill>
                </a:uFill>
                <a:latin typeface="Georgia"/>
              </a:defRPr>
            </a:pPr>
          </a:p>
        </c:txPr>
        <c:crossAx val="29923415"/>
        <c:crosses val="autoZero"/>
        <c:auto val="1"/>
        <c:lblAlgn val="ctr"/>
        <c:lblOffset val="100"/>
      </c:catAx>
      <c:valAx>
        <c:axId val="29923415"/>
        <c:scaling>
          <c:orientation val="minMax"/>
        </c:scaling>
        <c:delete val="0"/>
        <c:axPos val="l"/>
        <c:title>
          <c:tx>
            <c:rich>
              <a:bodyPr rot="-5400000"/>
              <a:lstStyle/>
              <a:p>
                <a:pPr>
                  <a:defRPr b="1" sz="1200" spc="-1" strike="noStrike">
                    <a:solidFill>
                      <a:srgbClr val="021127"/>
                    </a:solidFill>
                    <a:uFill>
                      <a:solidFill>
                        <a:srgbClr val="ffffff"/>
                      </a:solidFill>
                    </a:uFill>
                    <a:latin typeface="Georgia"/>
                  </a:defRPr>
                </a:pPr>
                <a:r>
                  <a:rPr b="1" sz="1200" spc="-1" strike="noStrike">
                    <a:solidFill>
                      <a:srgbClr val="021127"/>
                    </a:solidFill>
                    <a:uFill>
                      <a:solidFill>
                        <a:srgbClr val="ffffff"/>
                      </a:solidFill>
                    </a:uFill>
                    <a:latin typeface="Georgia"/>
                  </a:rPr>
                  <a:t>Has cultivadas con cultivo ilícito de coca</a:t>
                </a:r>
              </a:p>
            </c:rich>
          </c:tx>
          <c:overlay val="0"/>
        </c:title>
        <c:numFmt formatCode="General" sourceLinked="0"/>
        <c:majorTickMark val="out"/>
        <c:minorTickMark val="none"/>
        <c:tickLblPos val="nextTo"/>
        <c:spPr>
          <a:ln w="9360">
            <a:solidFill>
              <a:srgbClr val="8b8b8d"/>
            </a:solidFill>
            <a:round/>
          </a:ln>
        </c:spPr>
        <c:txPr>
          <a:bodyPr/>
          <a:p>
            <a:pPr>
              <a:defRPr b="0" sz="1200" spc="-1" strike="noStrike">
                <a:solidFill>
                  <a:srgbClr val="021127"/>
                </a:solidFill>
                <a:uFill>
                  <a:solidFill>
                    <a:srgbClr val="ffffff"/>
                  </a:solidFill>
                </a:uFill>
                <a:latin typeface="Georgia"/>
              </a:defRPr>
            </a:pPr>
          </a:p>
        </c:txPr>
        <c:crossAx val="78319199"/>
        <c:crosses val="autoZero"/>
      </c:valAx>
      <c:spPr>
        <a:solidFill>
          <a:srgbClr val="ffffff"/>
        </a:solidFill>
        <a:ln>
          <a:noFill/>
        </a:ln>
      </c:spPr>
    </c:plotArea>
    <c:legend>
      <c:legendPos val="b"/>
      <c:overlay val="0"/>
      <c:spPr>
        <a:noFill/>
        <a:ln>
          <a:noFill/>
        </a:ln>
      </c:spPr>
    </c:legend>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body"/>
          </p:nvPr>
        </p:nvSpPr>
        <p:spPr>
          <a:xfrm>
            <a:off x="777240" y="4777560"/>
            <a:ext cx="6217560" cy="4525920"/>
          </a:xfrm>
          <a:prstGeom prst="rect">
            <a:avLst/>
          </a:prstGeom>
        </p:spPr>
        <p:txBody>
          <a:bodyPr lIns="0" rIns="0" tIns="0" bIns="0"/>
          <a:p>
            <a:r>
              <a:rPr b="0" lang="es-CO" sz="2000" spc="-1" strike="noStrike">
                <a:solidFill>
                  <a:srgbClr val="000000"/>
                </a:solidFill>
                <a:uFill>
                  <a:solidFill>
                    <a:srgbClr val="ffffff"/>
                  </a:solidFill>
                </a:uFill>
                <a:latin typeface="Arial"/>
              </a:rPr>
              <a:t>Pulse para editar el formato de las notas</a:t>
            </a:r>
            <a:endParaRPr b="0" lang="es-CO" sz="2000" spc="-1" strike="noStrike">
              <a:solidFill>
                <a:srgbClr val="000000"/>
              </a:solidFill>
              <a:uFill>
                <a:solidFill>
                  <a:srgbClr val="ffffff"/>
                </a:solidFill>
              </a:uFill>
              <a:latin typeface="Arial"/>
            </a:endParaRPr>
          </a:p>
        </p:txBody>
      </p:sp>
      <p:sp>
        <p:nvSpPr>
          <p:cNvPr id="179" name="PlaceHolder 2"/>
          <p:cNvSpPr>
            <a:spLocks noGrp="1"/>
          </p:cNvSpPr>
          <p:nvPr>
            <p:ph type="hdr"/>
          </p:nvPr>
        </p:nvSpPr>
        <p:spPr>
          <a:xfrm>
            <a:off x="0" y="0"/>
            <a:ext cx="3372840" cy="502560"/>
          </a:xfrm>
          <a:prstGeom prst="rect">
            <a:avLst/>
          </a:prstGeom>
        </p:spPr>
        <p:txBody>
          <a:bodyPr lIns="0" rIns="0" tIns="0" bIns="0"/>
          <a:p>
            <a:r>
              <a:rPr b="0" lang="es-CO" sz="1400" spc="-1" strike="noStrike">
                <a:solidFill>
                  <a:srgbClr val="000000"/>
                </a:solidFill>
                <a:uFill>
                  <a:solidFill>
                    <a:srgbClr val="ffffff"/>
                  </a:solidFill>
                </a:uFill>
                <a:latin typeface="Times New Roman"/>
              </a:rPr>
              <a:t>&lt;cabecera&gt;</a:t>
            </a:r>
            <a:endParaRPr b="0" lang="es-CO" sz="1400" spc="-1" strike="noStrike">
              <a:solidFill>
                <a:srgbClr val="000000"/>
              </a:solidFill>
              <a:uFill>
                <a:solidFill>
                  <a:srgbClr val="ffffff"/>
                </a:solidFill>
              </a:uFill>
              <a:latin typeface="Times New Roman"/>
            </a:endParaRPr>
          </a:p>
        </p:txBody>
      </p:sp>
      <p:sp>
        <p:nvSpPr>
          <p:cNvPr id="180" name="PlaceHolder 3"/>
          <p:cNvSpPr>
            <a:spLocks noGrp="1"/>
          </p:cNvSpPr>
          <p:nvPr>
            <p:ph type="dt"/>
          </p:nvPr>
        </p:nvSpPr>
        <p:spPr>
          <a:xfrm>
            <a:off x="4399200" y="0"/>
            <a:ext cx="3372840" cy="502560"/>
          </a:xfrm>
          <a:prstGeom prst="rect">
            <a:avLst/>
          </a:prstGeom>
        </p:spPr>
        <p:txBody>
          <a:bodyPr lIns="0" rIns="0" tIns="0" bIns="0"/>
          <a:p>
            <a:pPr algn="r"/>
            <a:r>
              <a:rPr b="0" lang="es-CO" sz="1400" spc="-1" strike="noStrike">
                <a:solidFill>
                  <a:srgbClr val="000000"/>
                </a:solidFill>
                <a:uFill>
                  <a:solidFill>
                    <a:srgbClr val="ffffff"/>
                  </a:solidFill>
                </a:uFill>
                <a:latin typeface="Times New Roman"/>
              </a:rPr>
              <a:t>&lt;fecha/hora&gt;</a:t>
            </a:r>
            <a:endParaRPr b="0" lang="es-CO" sz="1400" spc="-1" strike="noStrike">
              <a:solidFill>
                <a:srgbClr val="000000"/>
              </a:solidFill>
              <a:uFill>
                <a:solidFill>
                  <a:srgbClr val="ffffff"/>
                </a:solidFill>
              </a:uFill>
              <a:latin typeface="Times New Roman"/>
            </a:endParaRPr>
          </a:p>
        </p:txBody>
      </p:sp>
      <p:sp>
        <p:nvSpPr>
          <p:cNvPr id="181" name="PlaceHolder 4"/>
          <p:cNvSpPr>
            <a:spLocks noGrp="1"/>
          </p:cNvSpPr>
          <p:nvPr>
            <p:ph type="ftr"/>
          </p:nvPr>
        </p:nvSpPr>
        <p:spPr>
          <a:xfrm>
            <a:off x="0" y="9555480"/>
            <a:ext cx="3372840" cy="502560"/>
          </a:xfrm>
          <a:prstGeom prst="rect">
            <a:avLst/>
          </a:prstGeom>
        </p:spPr>
        <p:txBody>
          <a:bodyPr lIns="0" rIns="0" tIns="0" bIns="0" anchor="b"/>
          <a:p>
            <a:r>
              <a:rPr b="0" lang="es-CO" sz="1400" spc="-1" strike="noStrike">
                <a:solidFill>
                  <a:srgbClr val="000000"/>
                </a:solidFill>
                <a:uFill>
                  <a:solidFill>
                    <a:srgbClr val="ffffff"/>
                  </a:solidFill>
                </a:uFill>
                <a:latin typeface="Times New Roman"/>
              </a:rPr>
              <a:t>&lt;pie de página&gt;</a:t>
            </a:r>
            <a:endParaRPr b="0" lang="es-CO" sz="1400" spc="-1" strike="noStrike">
              <a:solidFill>
                <a:srgbClr val="000000"/>
              </a:solidFill>
              <a:uFill>
                <a:solidFill>
                  <a:srgbClr val="ffffff"/>
                </a:solidFill>
              </a:uFill>
              <a:latin typeface="Times New Roman"/>
            </a:endParaRPr>
          </a:p>
        </p:txBody>
      </p:sp>
      <p:sp>
        <p:nvSpPr>
          <p:cNvPr id="182" name="PlaceHolder 5"/>
          <p:cNvSpPr>
            <a:spLocks noGrp="1"/>
          </p:cNvSpPr>
          <p:nvPr>
            <p:ph type="sldNum"/>
          </p:nvPr>
        </p:nvSpPr>
        <p:spPr>
          <a:xfrm>
            <a:off x="4399200" y="9555480"/>
            <a:ext cx="3372840" cy="502560"/>
          </a:xfrm>
          <a:prstGeom prst="rect">
            <a:avLst/>
          </a:prstGeom>
        </p:spPr>
        <p:txBody>
          <a:bodyPr lIns="0" rIns="0" tIns="0" bIns="0" anchor="b"/>
          <a:p>
            <a:pPr algn="r"/>
            <a:fld id="{F70D0A84-D974-4FD3-80BF-C1DE0AB71841}" type="slidenum">
              <a:rPr b="0" lang="es-CO" sz="1400" spc="-1" strike="noStrike">
                <a:solidFill>
                  <a:srgbClr val="000000"/>
                </a:solidFill>
                <a:uFill>
                  <a:solidFill>
                    <a:srgbClr val="ffffff"/>
                  </a:solidFill>
                </a:uFill>
                <a:latin typeface="Times New Roman"/>
              </a:rPr>
              <a:t>&lt;número&gt;</a:t>
            </a:fld>
            <a:endParaRPr b="0" lang="es-CO"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Usando las magnitudes de producción registradas por ANH a nivel municipal entre 2006 y 2016 se reconstruye la producción entre 1990 y 2005 a partir de las tasas de crecimiento de producción de los campos petroleros usando información de producción de crudo de base de datos ECP (2017) e información de ubicación de los campos petroleros con base a Mapa de Tierras (ANH, 2017)</a:t>
            </a:r>
            <a:endParaRPr b="0" lang="es-CO" sz="2000" spc="-1" strike="noStrike">
              <a:solidFill>
                <a:srgbClr val="000000"/>
              </a:solidFill>
              <a:uFill>
                <a:solidFill>
                  <a:srgbClr val="ffffff"/>
                </a:solidFill>
              </a:uFill>
              <a:latin typeface="Arial"/>
            </a:endParaRPr>
          </a:p>
        </p:txBody>
      </p:sp>
      <p:sp>
        <p:nvSpPr>
          <p:cNvPr id="599" name="TextShape 2"/>
          <p:cNvSpPr txBox="1"/>
          <p:nvPr/>
        </p:nvSpPr>
        <p:spPr>
          <a:xfrm>
            <a:off x="3884760" y="8685360"/>
            <a:ext cx="2971440" cy="456840"/>
          </a:xfrm>
          <a:prstGeom prst="rect">
            <a:avLst/>
          </a:prstGeom>
          <a:noFill/>
          <a:ln>
            <a:noFill/>
          </a:ln>
        </p:spPr>
        <p:txBody>
          <a:bodyPr anchor="b"/>
          <a:p>
            <a:pPr algn="r">
              <a:lnSpc>
                <a:spcPct val="100000"/>
              </a:lnSpc>
            </a:pPr>
            <a:fld id="{6F0E93CC-E3F2-4901-B4FE-697633780ADA}"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body"/>
          </p:nvPr>
        </p:nvSpPr>
        <p:spPr>
          <a:xfrm>
            <a:off x="685800" y="4343400"/>
            <a:ext cx="5486040" cy="4114440"/>
          </a:xfrm>
          <a:prstGeom prst="rect">
            <a:avLst/>
          </a:prstGeom>
        </p:spPr>
        <p:txBody>
          <a:bodyPr/>
          <a:p>
            <a:pPr>
              <a:lnSpc>
                <a:spcPct val="100000"/>
              </a:lnSpc>
            </a:pPr>
            <a:r>
              <a:rPr b="1" lang="es-CO" sz="1200" spc="-1" strike="noStrike">
                <a:solidFill>
                  <a:srgbClr val="000000"/>
                </a:solidFill>
                <a:uFill>
                  <a:solidFill>
                    <a:srgbClr val="ffffff"/>
                  </a:solidFill>
                </a:uFill>
                <a:latin typeface="Georgia (Cuerpo)"/>
              </a:rPr>
              <a:t>Arauca</a:t>
            </a:r>
            <a:r>
              <a:rPr b="0" lang="es-CO" sz="1200" spc="-1" strike="noStrike">
                <a:solidFill>
                  <a:srgbClr val="000000"/>
                </a:solidFill>
                <a:uFill>
                  <a:solidFill>
                    <a:srgbClr val="ffffff"/>
                  </a:solidFill>
                </a:uFill>
                <a:latin typeface="Georgia (Cuerpo)"/>
              </a:rPr>
              <a:t>: La población del Arauca creció 2,7 veces por encima del crecimiento poblacional nacional,  entre 1985 y 2005. Entre 1985 y 2000, el departamento de Arauca se caracterizaba por ser receptor de personas durante la bonanza petrolera. Entre 2000 y 2015, se presentó la tendencia contraria y el departamento se convirtió en expulsor neto.</a:t>
            </a:r>
            <a:endParaRPr b="0" lang="es-CO" sz="1200" spc="-1" strike="noStrike">
              <a:solidFill>
                <a:srgbClr val="000000"/>
              </a:solidFill>
              <a:uFill>
                <a:solidFill>
                  <a:srgbClr val="ffffff"/>
                </a:solidFill>
              </a:uFill>
              <a:latin typeface="Arial"/>
            </a:endParaRPr>
          </a:p>
          <a:p>
            <a:pPr>
              <a:lnSpc>
                <a:spcPct val="100000"/>
              </a:lnSpc>
            </a:pPr>
            <a:r>
              <a:rPr b="1" lang="es-CO" sz="1200" spc="-1" strike="noStrike">
                <a:solidFill>
                  <a:srgbClr val="000000"/>
                </a:solidFill>
                <a:uFill>
                  <a:solidFill>
                    <a:srgbClr val="ffffff"/>
                  </a:solidFill>
                </a:uFill>
                <a:latin typeface="Georgia (Cuerpo)"/>
              </a:rPr>
              <a:t>Casanare</a:t>
            </a:r>
            <a:r>
              <a:rPr b="0" lang="es-CO" sz="1200" spc="-1" strike="noStrike">
                <a:solidFill>
                  <a:srgbClr val="000000"/>
                </a:solidFill>
                <a:uFill>
                  <a:solidFill>
                    <a:srgbClr val="ffffff"/>
                  </a:solidFill>
                </a:uFill>
                <a:latin typeface="Georgia (Cuerpo)"/>
              </a:rPr>
              <a:t>: La población del Casanare creció muy por encima del crecimiento poblacional nacional, entre 1985 y 2005.</a:t>
            </a:r>
            <a:r>
              <a:rPr b="1" lang="es-CO" sz="1200" spc="-1" strike="noStrike">
                <a:solidFill>
                  <a:srgbClr val="000000"/>
                </a:solidFill>
                <a:uFill>
                  <a:solidFill>
                    <a:srgbClr val="ffffff"/>
                  </a:solidFill>
                </a:uFill>
                <a:latin typeface="Georgia (Cuerpo)"/>
              </a:rPr>
              <a:t> </a:t>
            </a:r>
            <a:r>
              <a:rPr b="0" lang="es-CO" sz="1200" spc="-1" strike="noStrike">
                <a:solidFill>
                  <a:srgbClr val="000000"/>
                </a:solidFill>
                <a:uFill>
                  <a:solidFill>
                    <a:srgbClr val="ffffff"/>
                  </a:solidFill>
                </a:uFill>
                <a:latin typeface="Georgia (Cuerpo)"/>
              </a:rPr>
              <a:t>Históricamente el departamento de Casanare ha sido receptor neto de personas.</a:t>
            </a:r>
            <a:endParaRPr b="0" lang="es-CO" sz="1200" spc="-1" strike="noStrike">
              <a:solidFill>
                <a:srgbClr val="000000"/>
              </a:solidFill>
              <a:uFill>
                <a:solidFill>
                  <a:srgbClr val="ffffff"/>
                </a:solidFill>
              </a:uFill>
              <a:latin typeface="Arial"/>
            </a:endParaRPr>
          </a:p>
          <a:p>
            <a:pPr>
              <a:lnSpc>
                <a:spcPct val="100000"/>
              </a:lnSpc>
            </a:pPr>
            <a:r>
              <a:rPr b="1" lang="es-CO" sz="1200" spc="-1" strike="noStrike">
                <a:solidFill>
                  <a:srgbClr val="000000"/>
                </a:solidFill>
                <a:uFill>
                  <a:solidFill>
                    <a:srgbClr val="ffffff"/>
                  </a:solidFill>
                </a:uFill>
                <a:latin typeface="Georgia (Cuerpo)"/>
              </a:rPr>
              <a:t>Meta</a:t>
            </a:r>
            <a:r>
              <a:rPr b="0" lang="es-CO" sz="1200" spc="-1" strike="noStrike">
                <a:solidFill>
                  <a:srgbClr val="000000"/>
                </a:solidFill>
                <a:uFill>
                  <a:solidFill>
                    <a:srgbClr val="ffffff"/>
                  </a:solidFill>
                </a:uFill>
                <a:latin typeface="Georgia (Cuerpo)"/>
              </a:rPr>
              <a:t>: La población del Meta creció sustancialmente por encima del crecimiento poblacional nacional, entre 1985 y 2016. Entre 1985 y 1995, el departamento del Meta se caracterizaba por ser expulsor de personas. Entre 1995 y 2015, se presentó la tendencia contraria y el departamento se convirtió en receptor neto.</a:t>
            </a:r>
            <a:endParaRPr b="0" lang="es-CO" sz="1200" spc="-1" strike="noStrike">
              <a:solidFill>
                <a:srgbClr val="000000"/>
              </a:solidFill>
              <a:uFill>
                <a:solidFill>
                  <a:srgbClr val="ffffff"/>
                </a:solidFill>
              </a:uFill>
              <a:latin typeface="Arial"/>
            </a:endParaRPr>
          </a:p>
          <a:p>
            <a:pPr>
              <a:lnSpc>
                <a:spcPct val="100000"/>
              </a:lnSpc>
            </a:pPr>
            <a:r>
              <a:rPr b="1" lang="es-CO" sz="1200" spc="-1" strike="noStrike">
                <a:solidFill>
                  <a:srgbClr val="000000"/>
                </a:solidFill>
                <a:uFill>
                  <a:solidFill>
                    <a:srgbClr val="ffffff"/>
                  </a:solidFill>
                </a:uFill>
                <a:latin typeface="Georgia (Cuerpo)"/>
              </a:rPr>
              <a:t>Putumayo</a:t>
            </a:r>
            <a:r>
              <a:rPr b="0" lang="es-CO" sz="1200" spc="-1" strike="noStrike">
                <a:solidFill>
                  <a:srgbClr val="000000"/>
                </a:solidFill>
                <a:uFill>
                  <a:solidFill>
                    <a:srgbClr val="ffffff"/>
                  </a:solidFill>
                </a:uFill>
                <a:latin typeface="Georgia (Cuerpo)"/>
              </a:rPr>
              <a:t>: La población del Putumayo creció por encima del crecimiento poblacional nacional entre 1985 y 1993.</a:t>
            </a:r>
            <a:endParaRPr b="0" lang="es-CO" sz="1200" spc="-1" strike="noStrike">
              <a:solidFill>
                <a:srgbClr val="000000"/>
              </a:solidFill>
              <a:uFill>
                <a:solidFill>
                  <a:srgbClr val="ffffff"/>
                </a:solidFill>
              </a:uFill>
              <a:latin typeface="Arial"/>
            </a:endParaRPr>
          </a:p>
        </p:txBody>
      </p:sp>
      <p:sp>
        <p:nvSpPr>
          <p:cNvPr id="601" name="TextShape 2"/>
          <p:cNvSpPr txBox="1"/>
          <p:nvPr/>
        </p:nvSpPr>
        <p:spPr>
          <a:xfrm>
            <a:off x="3884760" y="8685360"/>
            <a:ext cx="2971440" cy="456840"/>
          </a:xfrm>
          <a:prstGeom prst="rect">
            <a:avLst/>
          </a:prstGeom>
          <a:noFill/>
          <a:ln>
            <a:noFill/>
          </a:ln>
        </p:spPr>
        <p:txBody>
          <a:bodyPr anchor="b"/>
          <a:p>
            <a:pPr algn="r">
              <a:lnSpc>
                <a:spcPct val="100000"/>
              </a:lnSpc>
            </a:pPr>
            <a:fld id="{A5612D90-82C1-44F9-9203-AD248F940288}"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PlaceHolder 1"/>
          <p:cNvSpPr>
            <a:spLocks noGrp="1"/>
          </p:cNvSpPr>
          <p:nvPr>
            <p:ph type="body"/>
          </p:nvPr>
        </p:nvSpPr>
        <p:spPr>
          <a:xfrm>
            <a:off x="685800" y="4343400"/>
            <a:ext cx="5486040" cy="41144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603" name="TextShape 2"/>
          <p:cNvSpPr txBox="1"/>
          <p:nvPr/>
        </p:nvSpPr>
        <p:spPr>
          <a:xfrm>
            <a:off x="3884760" y="8685360"/>
            <a:ext cx="2971440" cy="456840"/>
          </a:xfrm>
          <a:prstGeom prst="rect">
            <a:avLst/>
          </a:prstGeom>
          <a:noFill/>
          <a:ln>
            <a:noFill/>
          </a:ln>
        </p:spPr>
        <p:txBody>
          <a:bodyPr anchor="b"/>
          <a:p>
            <a:pPr algn="r">
              <a:lnSpc>
                <a:spcPct val="100000"/>
              </a:lnSpc>
            </a:pPr>
            <a:fld id="{ED0E5F85-F28E-4EFA-AAC1-17EB2F69FC77}"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 Entre 1993 y 2005, las mayores reducciones se evidencian en los departamentos de Meta y Casanare (disminuyen 0,35) seguidos por Arauca (0,28) y Putumayo que presentó un reducción de 0,14)</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a:p>
            <a:pPr>
              <a:lnSpc>
                <a:spcPct val="100000"/>
              </a:lnSpc>
            </a:pPr>
            <a:r>
              <a:rPr b="0" lang="es-CO" sz="2000" spc="-1" strike="noStrike">
                <a:solidFill>
                  <a:srgbClr val="000000"/>
                </a:solidFill>
                <a:uFill>
                  <a:solidFill>
                    <a:srgbClr val="ffffff"/>
                  </a:solidFill>
                </a:uFill>
                <a:latin typeface="Arial"/>
              </a:rPr>
              <a:t>El último censo del DANE es de 2005 por lo que este dato no se tiene actualizado para años más recientes a nivel de todos los departamentos. Para medir la evolución de las condiciones de vida de los municipios, se utilizó el Índice de Pobreza Multidimensional ajustado, con el objetivo de hacer una comparación entre los años censales 1993 y 2005. El IPM evalúa la situación de los hogares en términos de carencias o privaciones en diferentes dimensiones que están asociadas a su bienestar. En el IPM para Colombia, construido por el Departamento Nacional de Planeación (DNP), un hogar es multidimensionalmente pobre cuando presenta privaciones en una tercera parte o más de las variables que describen cinco dimensiones: educación, niñez y juventud, trabajo, salud y vivienda y servicios públicos. El  IPM-C, calculado por Ramírez, Bedoya y Díaz (2016),  muestra  una  mayor  incidencia  de pobreza multidimensional que el IPM oficial.</a:t>
            </a:r>
            <a:endParaRPr b="0" lang="es-CO" sz="2000" spc="-1" strike="noStrike">
              <a:solidFill>
                <a:srgbClr val="000000"/>
              </a:solidFill>
              <a:uFill>
                <a:solidFill>
                  <a:srgbClr val="ffffff"/>
                </a:solidFill>
              </a:uFill>
              <a:latin typeface="Arial"/>
            </a:endParaRPr>
          </a:p>
          <a:p>
            <a:pPr>
              <a:lnSpc>
                <a:spcPct val="100000"/>
              </a:lnSpc>
            </a:pPr>
            <a:r>
              <a:rPr b="0" lang="es-CO" sz="2000" spc="-1" strike="noStrike">
                <a:solidFill>
                  <a:srgbClr val="000000"/>
                </a:solidFill>
                <a:uFill>
                  <a:solidFill>
                    <a:srgbClr val="ffffff"/>
                  </a:solidFill>
                </a:uFill>
                <a:latin typeface="Arial"/>
              </a:rPr>
              <a:t>* </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p:txBody>
      </p:sp>
      <p:sp>
        <p:nvSpPr>
          <p:cNvPr id="605" name="TextShape 2"/>
          <p:cNvSpPr txBox="1"/>
          <p:nvPr/>
        </p:nvSpPr>
        <p:spPr>
          <a:xfrm>
            <a:off x="3884760" y="8685360"/>
            <a:ext cx="2971440" cy="456840"/>
          </a:xfrm>
          <a:prstGeom prst="rect">
            <a:avLst/>
          </a:prstGeom>
          <a:noFill/>
          <a:ln>
            <a:noFill/>
          </a:ln>
        </p:spPr>
        <p:txBody>
          <a:bodyPr anchor="b"/>
          <a:p>
            <a:pPr algn="r">
              <a:lnSpc>
                <a:spcPct val="100000"/>
              </a:lnSpc>
            </a:pPr>
            <a:fld id="{7E53ADD6-8C52-4150-8B2F-7B4A4AA1FE89}"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type="body"/>
          </p:nvPr>
        </p:nvSpPr>
        <p:spPr>
          <a:xfrm>
            <a:off x="685800" y="4343400"/>
            <a:ext cx="5486040" cy="4114440"/>
          </a:xfrm>
          <a:prstGeom prst="rect">
            <a:avLst/>
          </a:prstGeom>
        </p:spPr>
        <p:txBody>
          <a:bodyPr/>
          <a:p>
            <a:r>
              <a:rPr b="0" lang="es-CO" sz="1200" spc="-1" strike="noStrike">
                <a:solidFill>
                  <a:srgbClr val="000000"/>
                </a:solidFill>
                <a:uFill>
                  <a:solidFill>
                    <a:srgbClr val="ffffff"/>
                  </a:solidFill>
                </a:uFill>
                <a:latin typeface="+mn-lt"/>
                <a:ea typeface="+mn-ea"/>
              </a:rPr>
              <a:t>Las  causas  de mortalidad  infantil corresponden  a  la enfermedad respiratoria aguda, a la desnutrición, a la cesación temprana de la lactancia materna exclusiva y a la calidad e inicio  de  la  alimentación  complementaria,  además  de  las causas  ambientales  como  la  disponibilidad  de  agua  apta para el consumo humano, alcantarillado y medidas de acción preventiva como la vacunación, las sales de rehidratación oral (Ministrio de Salud y Protección Social - Profamilia, 2015)</a:t>
            </a:r>
            <a:r>
              <a:rPr b="0" lang="es-CO" sz="2000" spc="-1" strike="noStrike">
                <a:solidFill>
                  <a:srgbClr val="000000"/>
                </a:solidFill>
                <a:uFill>
                  <a:solidFill>
                    <a:srgbClr val="ffffff"/>
                  </a:solidFill>
                </a:uFill>
                <a:latin typeface="+mn-lt"/>
                <a:ea typeface="+mn-ea"/>
              </a:rPr>
              <a:t> .</a:t>
            </a:r>
            <a:endParaRPr b="0" lang="es-CO" sz="2000" spc="-1" strike="noStrike">
              <a:solidFill>
                <a:srgbClr val="000000"/>
              </a:solidFill>
              <a:uFill>
                <a:solidFill>
                  <a:srgbClr val="ffffff"/>
                </a:solidFill>
              </a:uFill>
              <a:latin typeface="Arial"/>
            </a:endParaRPr>
          </a:p>
        </p:txBody>
      </p:sp>
      <p:sp>
        <p:nvSpPr>
          <p:cNvPr id="607" name="TextShape 2"/>
          <p:cNvSpPr txBox="1"/>
          <p:nvPr/>
        </p:nvSpPr>
        <p:spPr>
          <a:xfrm>
            <a:off x="3884760" y="8685360"/>
            <a:ext cx="2971440" cy="456840"/>
          </a:xfrm>
          <a:prstGeom prst="rect">
            <a:avLst/>
          </a:prstGeom>
          <a:noFill/>
          <a:ln>
            <a:noFill/>
          </a:ln>
        </p:spPr>
        <p:txBody>
          <a:bodyPr anchor="b"/>
          <a:p>
            <a:pPr algn="r">
              <a:lnSpc>
                <a:spcPct val="100000"/>
              </a:lnSpc>
            </a:pPr>
            <a:fld id="{A4CD9F29-AEFB-415B-AF7F-14ABA6F39CDC}"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PlaceHolder 1"/>
          <p:cNvSpPr>
            <a:spLocks noGrp="1"/>
          </p:cNvSpPr>
          <p:nvPr>
            <p:ph type="body"/>
          </p:nvPr>
        </p:nvSpPr>
        <p:spPr>
          <a:xfrm>
            <a:off x="685800" y="4343400"/>
            <a:ext cx="5486040" cy="4114440"/>
          </a:xfrm>
          <a:prstGeom prst="rect">
            <a:avLst/>
          </a:prstGeom>
        </p:spPr>
        <p:txBody>
          <a:bodyPr/>
          <a:p>
            <a:r>
              <a:rPr b="0" lang="es-CO" sz="2000" spc="-1" strike="noStrike">
                <a:solidFill>
                  <a:srgbClr val="000000"/>
                </a:solidFill>
                <a:uFill>
                  <a:solidFill>
                    <a:srgbClr val="ffffff"/>
                  </a:solidFill>
                </a:uFill>
                <a:latin typeface="Arial"/>
              </a:rPr>
              <a:t>Tasa de cobertura Neta: Es la relación entre estudiantes matriculados en un nivel educativo que tienen la edad de cursarlo y el total de la población en el rango de edad apropiado para dicho nivel.</a:t>
            </a:r>
            <a:endParaRPr b="0" lang="es-CO" sz="2000" spc="-1" strike="noStrike">
              <a:solidFill>
                <a:srgbClr val="000000"/>
              </a:solidFill>
              <a:uFill>
                <a:solidFill>
                  <a:srgbClr val="ffffff"/>
                </a:solidFill>
              </a:uFill>
              <a:latin typeface="Arial"/>
            </a:endParaRPr>
          </a:p>
        </p:txBody>
      </p:sp>
      <p:sp>
        <p:nvSpPr>
          <p:cNvPr id="609" name="TextShape 2"/>
          <p:cNvSpPr txBox="1"/>
          <p:nvPr/>
        </p:nvSpPr>
        <p:spPr>
          <a:xfrm>
            <a:off x="3884760" y="8685360"/>
            <a:ext cx="2971440" cy="456840"/>
          </a:xfrm>
          <a:prstGeom prst="rect">
            <a:avLst/>
          </a:prstGeom>
          <a:noFill/>
          <a:ln>
            <a:noFill/>
          </a:ln>
        </p:spPr>
        <p:txBody>
          <a:bodyPr anchor="b"/>
          <a:p>
            <a:pPr algn="r">
              <a:lnSpc>
                <a:spcPct val="100000"/>
              </a:lnSpc>
            </a:pPr>
            <a:fld id="{81BC3BFF-1117-4F14-8F76-D362E0D89771}"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Arauca: </a:t>
            </a:r>
            <a:r>
              <a:rPr b="0" lang="es-CO" sz="1200" spc="-1" strike="noStrike">
                <a:solidFill>
                  <a:srgbClr val="000000"/>
                </a:solidFill>
                <a:uFill>
                  <a:solidFill>
                    <a:srgbClr val="ffffff"/>
                  </a:solidFill>
                </a:uFill>
                <a:latin typeface="Arial"/>
              </a:rPr>
              <a:t>Entre 1993 y 2005, Arauca tuvo un aumento notable de la cobertura del servicio de acueducto en un 34%; el crecimiento nacional en el mismo periodo fue de 5%. </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Casanare: E</a:t>
            </a:r>
            <a:r>
              <a:rPr b="0" lang="es-CO" sz="1200" spc="-1" strike="noStrike">
                <a:solidFill>
                  <a:srgbClr val="000000"/>
                </a:solidFill>
                <a:uFill>
                  <a:solidFill>
                    <a:srgbClr val="ffffff"/>
                  </a:solidFill>
                </a:uFill>
                <a:latin typeface="Arial"/>
              </a:rPr>
              <a:t>ntre 1993 y 2005, Casanare aumentó la cobertura del servicio de acueducto en un 32%; el crecimiento nacional en el mismo periodo fue de 5%. </a:t>
            </a:r>
            <a:endParaRPr b="0" lang="es-CO" sz="12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Entre 1993 y 2005, el Meta aumentó la cobertura del servicio de acueducto en un 17%; el crecimiento nacional fue de 5%. </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Entre 1993 y 2005, en Putumayo disminuyó la cobertura de servicios de acueducto debido al aumento acelerado del número de viviendas nuevas.</a:t>
            </a:r>
            <a:endParaRPr b="0" lang="es-CO" sz="1200" spc="-1" strike="noStrike">
              <a:solidFill>
                <a:srgbClr val="000000"/>
              </a:solidFill>
              <a:uFill>
                <a:solidFill>
                  <a:srgbClr val="ffffff"/>
                </a:solidFill>
              </a:uFill>
              <a:latin typeface="Arial"/>
            </a:endParaRPr>
          </a:p>
        </p:txBody>
      </p:sp>
      <p:sp>
        <p:nvSpPr>
          <p:cNvPr id="611" name="TextShape 2"/>
          <p:cNvSpPr txBox="1"/>
          <p:nvPr/>
        </p:nvSpPr>
        <p:spPr>
          <a:xfrm>
            <a:off x="3884760" y="8685360"/>
            <a:ext cx="2971440" cy="456840"/>
          </a:xfrm>
          <a:prstGeom prst="rect">
            <a:avLst/>
          </a:prstGeom>
          <a:noFill/>
          <a:ln>
            <a:noFill/>
          </a:ln>
        </p:spPr>
        <p:txBody>
          <a:bodyPr anchor="b"/>
          <a:p>
            <a:pPr algn="r">
              <a:lnSpc>
                <a:spcPct val="100000"/>
              </a:lnSpc>
            </a:pPr>
            <a:fld id="{277FB649-F4C2-4643-9F46-7151A4C4B3AA}"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Arauca: </a:t>
            </a:r>
            <a:r>
              <a:rPr b="0" lang="es-CO" sz="1200" spc="-1" strike="noStrike">
                <a:solidFill>
                  <a:srgbClr val="000000"/>
                </a:solidFill>
                <a:uFill>
                  <a:solidFill>
                    <a:srgbClr val="ffffff"/>
                  </a:solidFill>
                </a:uFill>
                <a:latin typeface="Arial"/>
              </a:rPr>
              <a:t>Entre 1993 y 2005, Arauca tuvo un aumento notable de la cobertura del servicio de alcantarillado el aumento fue de 111% vs 16%.</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Casanare: E</a:t>
            </a:r>
            <a:r>
              <a:rPr b="0" lang="es-CO" sz="1200" spc="-1" strike="noStrike">
                <a:solidFill>
                  <a:srgbClr val="000000"/>
                </a:solidFill>
                <a:uFill>
                  <a:solidFill>
                    <a:srgbClr val="ffffff"/>
                  </a:solidFill>
                </a:uFill>
                <a:latin typeface="Arial"/>
              </a:rPr>
              <a:t>ntre 1993 y 2005, Casanare aumentó la cobertura del servicio alcantarillado, el crecimiento fue de 150% vs 16%.</a:t>
            </a:r>
            <a:endParaRPr b="0" lang="es-CO" sz="12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Entre 1993 y 2005, el Meta aumentó la cobertura del servicio de alcantarillado; el Meta aumentó la cobertura en un 28% y el nivel nacional en 16%. </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Entre 1993 y 2005, en Putumayo disminuyó la cobertura del servicio de alcantarillado debido al aumento acelerado del número de viviendas nuevas.</a:t>
            </a:r>
            <a:endParaRPr b="0" lang="es-CO" sz="1200" spc="-1" strike="noStrike">
              <a:solidFill>
                <a:srgbClr val="000000"/>
              </a:solidFill>
              <a:uFill>
                <a:solidFill>
                  <a:srgbClr val="ffffff"/>
                </a:solidFill>
              </a:uFill>
              <a:latin typeface="Arial"/>
            </a:endParaRPr>
          </a:p>
        </p:txBody>
      </p:sp>
      <p:sp>
        <p:nvSpPr>
          <p:cNvPr id="613" name="TextShape 2"/>
          <p:cNvSpPr txBox="1"/>
          <p:nvPr/>
        </p:nvSpPr>
        <p:spPr>
          <a:xfrm>
            <a:off x="3884760" y="8685360"/>
            <a:ext cx="2971440" cy="456840"/>
          </a:xfrm>
          <a:prstGeom prst="rect">
            <a:avLst/>
          </a:prstGeom>
          <a:noFill/>
          <a:ln>
            <a:noFill/>
          </a:ln>
        </p:spPr>
        <p:txBody>
          <a:bodyPr anchor="b"/>
          <a:p>
            <a:pPr algn="r">
              <a:lnSpc>
                <a:spcPct val="100000"/>
              </a:lnSpc>
            </a:pPr>
            <a:fld id="{4A07971F-F98C-4FE3-9829-7E0D82F91379}"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PlaceHolder 1"/>
          <p:cNvSpPr>
            <a:spLocks noGrp="1"/>
          </p:cNvSpPr>
          <p:nvPr>
            <p:ph type="body"/>
          </p:nvPr>
        </p:nvSpPr>
        <p:spPr>
          <a:xfrm>
            <a:off x="685800" y="4343400"/>
            <a:ext cx="5486040" cy="4114440"/>
          </a:xfrm>
          <a:prstGeom prst="rect">
            <a:avLst/>
          </a:prstGeom>
        </p:spPr>
        <p:txBody>
          <a:bodyPr/>
          <a:p>
            <a:pPr>
              <a:lnSpc>
                <a:spcPct val="100000"/>
              </a:lnSpc>
            </a:pPr>
            <a:r>
              <a:rPr b="1" lang="es-CO" sz="2000" spc="-1" strike="noStrike">
                <a:solidFill>
                  <a:srgbClr val="000000"/>
                </a:solidFill>
                <a:uFill>
                  <a:solidFill>
                    <a:srgbClr val="ffffff"/>
                  </a:solidFill>
                </a:uFill>
                <a:latin typeface="Arial"/>
              </a:rPr>
              <a:t>Arauca: </a:t>
            </a:r>
            <a:r>
              <a:rPr b="0" lang="es-CO" sz="1200" spc="-1" strike="noStrike">
                <a:solidFill>
                  <a:srgbClr val="000000"/>
                </a:solidFill>
                <a:uFill>
                  <a:solidFill>
                    <a:srgbClr val="ffffff"/>
                  </a:solidFill>
                </a:uFill>
                <a:latin typeface="Arial"/>
              </a:rPr>
              <a:t>Entre 1993 y 2005, Arauca aumentó la cobertura del servicio de energía eléctrica en un 38%; el crecimiento nacional en el mismo periodo fue de 9%.</a:t>
            </a:r>
            <a:endParaRPr b="0" lang="es-CO" sz="1200" spc="-1" strike="noStrike">
              <a:solidFill>
                <a:srgbClr val="000000"/>
              </a:solidFill>
              <a:uFill>
                <a:solidFill>
                  <a:srgbClr val="ffffff"/>
                </a:solidFill>
              </a:uFill>
              <a:latin typeface="Arial"/>
            </a:endParaRPr>
          </a:p>
          <a:p>
            <a:pPr>
              <a:lnSpc>
                <a:spcPct val="100000"/>
              </a:lnSpc>
            </a:pPr>
            <a:r>
              <a:rPr b="1" lang="es-CO" sz="1200" spc="-1" strike="noStrike">
                <a:solidFill>
                  <a:srgbClr val="000000"/>
                </a:solidFill>
                <a:uFill>
                  <a:solidFill>
                    <a:srgbClr val="ffffff"/>
                  </a:solidFill>
                </a:uFill>
                <a:latin typeface="Arial"/>
              </a:rPr>
              <a:t>Casanare: </a:t>
            </a:r>
            <a:r>
              <a:rPr b="0" lang="es-CO" sz="1200" spc="-1" strike="noStrike">
                <a:solidFill>
                  <a:srgbClr val="000000"/>
                </a:solidFill>
                <a:uFill>
                  <a:solidFill>
                    <a:srgbClr val="ffffff"/>
                  </a:solidFill>
                </a:uFill>
                <a:latin typeface="Arial"/>
              </a:rPr>
              <a:t>Entre 1993 y 2005, Casanare duplicó la cobertura del servicio de energía eléctrica; el crecimiento nacional en el mismo periodo fue de 16%.</a:t>
            </a:r>
            <a:endParaRPr b="0" lang="es-CO" sz="12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Entre 1993 y 2005, el Meta aumentó la cobertura del servicio de energía eléctrica en un 32%; el crecimiento nacional en el mismo periodo fue de 9%.</a:t>
            </a:r>
            <a:endParaRPr b="0" lang="es-CO" sz="1200" spc="-1" strike="noStrike">
              <a:solidFill>
                <a:srgbClr val="000000"/>
              </a:solidFill>
              <a:uFill>
                <a:solidFill>
                  <a:srgbClr val="ffffff"/>
                </a:solidFill>
              </a:uFill>
              <a:latin typeface="Arial"/>
            </a:endParaRPr>
          </a:p>
          <a:p>
            <a:pPr>
              <a:lnSpc>
                <a:spcPct val="100000"/>
              </a:lnSpc>
            </a:pPr>
            <a:r>
              <a:rPr b="1" lang="es-CO" sz="12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Entre 1993 y 2005, el departamento disminuyó la cobertura del servicio de energía eléctrica debido al aumento acelerado del número de viviendas nuevas.</a:t>
            </a:r>
            <a:endParaRPr b="0" lang="es-CO" sz="1200" spc="-1" strike="noStrike">
              <a:solidFill>
                <a:srgbClr val="000000"/>
              </a:solidFill>
              <a:uFill>
                <a:solidFill>
                  <a:srgbClr val="ffffff"/>
                </a:solidFill>
              </a:uFill>
              <a:latin typeface="Arial"/>
            </a:endParaRPr>
          </a:p>
          <a:p>
            <a:pPr>
              <a:lnSpc>
                <a:spcPct val="100000"/>
              </a:lnSpc>
            </a:pPr>
            <a:endParaRPr b="0" lang="es-CO" sz="1200" spc="-1" strike="noStrike">
              <a:solidFill>
                <a:srgbClr val="000000"/>
              </a:solidFill>
              <a:uFill>
                <a:solidFill>
                  <a:srgbClr val="ffffff"/>
                </a:solidFill>
              </a:uFill>
              <a:latin typeface="Arial"/>
            </a:endParaRPr>
          </a:p>
        </p:txBody>
      </p:sp>
      <p:sp>
        <p:nvSpPr>
          <p:cNvPr id="615" name="TextShape 2"/>
          <p:cNvSpPr txBox="1"/>
          <p:nvPr/>
        </p:nvSpPr>
        <p:spPr>
          <a:xfrm>
            <a:off x="3884760" y="8685360"/>
            <a:ext cx="2971440" cy="456840"/>
          </a:xfrm>
          <a:prstGeom prst="rect">
            <a:avLst/>
          </a:prstGeom>
          <a:noFill/>
          <a:ln>
            <a:noFill/>
          </a:ln>
        </p:spPr>
        <p:txBody>
          <a:bodyPr anchor="b"/>
          <a:p>
            <a:pPr algn="r">
              <a:lnSpc>
                <a:spcPct val="100000"/>
              </a:lnSpc>
            </a:pPr>
            <a:fld id="{2F4F1E71-5E20-4524-97B6-637F99EFD48D}"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PlaceHolder 1"/>
          <p:cNvSpPr>
            <a:spLocks noGrp="1"/>
          </p:cNvSpPr>
          <p:nvPr>
            <p:ph type="body"/>
          </p:nvPr>
        </p:nvSpPr>
        <p:spPr>
          <a:xfrm>
            <a:off x="685800" y="4343400"/>
            <a:ext cx="5486040" cy="41144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617" name="TextShape 2"/>
          <p:cNvSpPr txBox="1"/>
          <p:nvPr/>
        </p:nvSpPr>
        <p:spPr>
          <a:xfrm>
            <a:off x="3884760" y="8685360"/>
            <a:ext cx="2971440" cy="456840"/>
          </a:xfrm>
          <a:prstGeom prst="rect">
            <a:avLst/>
          </a:prstGeom>
          <a:noFill/>
          <a:ln>
            <a:noFill/>
          </a:ln>
        </p:spPr>
        <p:txBody>
          <a:bodyPr anchor="b"/>
          <a:p>
            <a:pPr algn="r">
              <a:lnSpc>
                <a:spcPct val="100000"/>
              </a:lnSpc>
            </a:pPr>
            <a:fld id="{8AF5DDFD-FAAF-4FA6-A3AF-CDCBA3FC8816}"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Arauca</a:t>
            </a:r>
            <a:r>
              <a:rPr b="0" lang="es-CO" sz="2000" spc="-1" strike="noStrike">
                <a:solidFill>
                  <a:srgbClr val="000000"/>
                </a:solidFill>
                <a:uFill>
                  <a:solidFill>
                    <a:srgbClr val="ffffff"/>
                  </a:solidFill>
                </a:uFill>
                <a:latin typeface="Arial"/>
              </a:rPr>
              <a:t>: </a:t>
            </a:r>
            <a:r>
              <a:rPr b="0" lang="es-CO" sz="1200" spc="-1" strike="noStrike">
                <a:solidFill>
                  <a:srgbClr val="000000"/>
                </a:solidFill>
                <a:uFill>
                  <a:solidFill>
                    <a:srgbClr val="ffffff"/>
                  </a:solidFill>
                </a:uFill>
                <a:latin typeface="Arial"/>
              </a:rPr>
              <a:t>Pese a la caída de la actividad petrolera, sectores como el agropecuario, electricidad gas y agua y actividades de servicios registraron tasas de crecimiento anuales superiores al promedio nacional entre 1990 y 2016.</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Casanare: </a:t>
            </a:r>
            <a:r>
              <a:rPr b="0" lang="es-CO" sz="1200" spc="-1" strike="noStrike">
                <a:solidFill>
                  <a:srgbClr val="000000"/>
                </a:solidFill>
                <a:uFill>
                  <a:solidFill>
                    <a:srgbClr val="ffffff"/>
                  </a:solidFill>
                </a:uFill>
                <a:latin typeface="Arial"/>
              </a:rPr>
              <a:t>Además de la actividad petrolera, otros sectores como la industria manufacturera, suministro de eléctricidad, gas y agua, construcción, transporte registraron tasas de crecimiento anuales superiores al promedio nacional, entre 1990 y 2016.</a:t>
            </a:r>
            <a:endParaRPr b="0" lang="es-CO" sz="1200" spc="-1" strike="noStrike">
              <a:solidFill>
                <a:srgbClr val="000000"/>
              </a:solidFill>
              <a:uFill>
                <a:solidFill>
                  <a:srgbClr val="ffffff"/>
                </a:solidFill>
              </a:uFill>
              <a:latin typeface="Arial"/>
            </a:endParaRPr>
          </a:p>
        </p:txBody>
      </p:sp>
      <p:sp>
        <p:nvSpPr>
          <p:cNvPr id="619" name="TextShape 2"/>
          <p:cNvSpPr txBox="1"/>
          <p:nvPr/>
        </p:nvSpPr>
        <p:spPr>
          <a:xfrm>
            <a:off x="3884760" y="8685360"/>
            <a:ext cx="2971440" cy="456840"/>
          </a:xfrm>
          <a:prstGeom prst="rect">
            <a:avLst/>
          </a:prstGeom>
          <a:noFill/>
          <a:ln>
            <a:noFill/>
          </a:ln>
        </p:spPr>
        <p:txBody>
          <a:bodyPr anchor="b"/>
          <a:p>
            <a:pPr algn="r">
              <a:lnSpc>
                <a:spcPct val="100000"/>
              </a:lnSpc>
            </a:pPr>
            <a:fld id="{1491720A-C363-41F3-9E3F-4693F5A52660}"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Además de la actividad petrolera, otros sectores como el agropecuario, electricidad gas y agua, construcción y servicios sociales registraron tasas de crecimiento anuales superiores al promedio nacional.</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Además de la actividad petrolera, otros sectores como el agropecuario, electricidad gas y agua, construcción, transporte, servicios sociales e incluso el PIB total registraron tasas de crecimiento anuales superiores al promedio nacional.</a:t>
            </a:r>
            <a:endParaRPr b="0" lang="es-CO" sz="1200" spc="-1" strike="noStrike">
              <a:solidFill>
                <a:srgbClr val="000000"/>
              </a:solidFill>
              <a:uFill>
                <a:solidFill>
                  <a:srgbClr val="ffffff"/>
                </a:solidFill>
              </a:uFill>
              <a:latin typeface="Arial"/>
            </a:endParaRPr>
          </a:p>
        </p:txBody>
      </p:sp>
      <p:sp>
        <p:nvSpPr>
          <p:cNvPr id="621" name="TextShape 2"/>
          <p:cNvSpPr txBox="1"/>
          <p:nvPr/>
        </p:nvSpPr>
        <p:spPr>
          <a:xfrm>
            <a:off x="3884760" y="8685360"/>
            <a:ext cx="2971440" cy="456840"/>
          </a:xfrm>
          <a:prstGeom prst="rect">
            <a:avLst/>
          </a:prstGeom>
          <a:noFill/>
          <a:ln>
            <a:noFill/>
          </a:ln>
        </p:spPr>
        <p:txBody>
          <a:bodyPr anchor="b"/>
          <a:p>
            <a:pPr algn="r">
              <a:lnSpc>
                <a:spcPct val="100000"/>
              </a:lnSpc>
            </a:pPr>
            <a:fld id="{4B66B775-F894-4AAB-8052-2CBF2F540E53}"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Arauca: </a:t>
            </a:r>
            <a:r>
              <a:rPr b="0" lang="es-CO" sz="1200" spc="-1" strike="noStrike">
                <a:solidFill>
                  <a:srgbClr val="000000"/>
                </a:solidFill>
                <a:uFill>
                  <a:solidFill>
                    <a:srgbClr val="ffffff"/>
                  </a:solidFill>
                </a:uFill>
                <a:latin typeface="Arial"/>
              </a:rPr>
              <a:t>El PIB per cápita de Arauca ha caído sistemáticamente desde 1990 cuando superó más de cinco veces el registro nacional, pasando por dos veces el PIB per cápita nacional en el año 2000, hasta igualar el PIB per cápita nacional en 2016.</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Casanare: </a:t>
            </a:r>
            <a:r>
              <a:rPr b="0" lang="es-CO" sz="1200" spc="-1" strike="noStrike">
                <a:solidFill>
                  <a:srgbClr val="000000"/>
                </a:solidFill>
                <a:uFill>
                  <a:solidFill>
                    <a:srgbClr val="ffffff"/>
                  </a:solidFill>
                </a:uFill>
                <a:latin typeface="Arial"/>
              </a:rPr>
              <a:t>La expansión del sector de hidrocarburos le permitió al Casanare multiplicar por 4 su ingreso per cápita entre 1990 y 2000. En 2015, el PIB per cápita se redujo a la mitad del registrado en el año 2000 pero aún así fue el doble del nacional.</a:t>
            </a:r>
            <a:endParaRPr b="0" lang="es-CO" sz="12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La expansión del sector de hidrocarburos le ha permitido al Meta multiplicar por 3,1 su PIB per cápita entre 1990 y 2016.</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La expansión del sector de hidrocarburos le ha permitido a Putumayo multiplicar por 3 su ingreso per cápita entre 1990 y 2016, pero continúa estando por debajo del nacional.</a:t>
            </a:r>
            <a:endParaRPr b="0" lang="es-CO" sz="1200" spc="-1" strike="noStrike">
              <a:solidFill>
                <a:srgbClr val="000000"/>
              </a:solidFill>
              <a:uFill>
                <a:solidFill>
                  <a:srgbClr val="ffffff"/>
                </a:solidFill>
              </a:uFill>
              <a:latin typeface="Arial"/>
            </a:endParaRPr>
          </a:p>
        </p:txBody>
      </p:sp>
      <p:sp>
        <p:nvSpPr>
          <p:cNvPr id="623" name="TextShape 2"/>
          <p:cNvSpPr txBox="1"/>
          <p:nvPr/>
        </p:nvSpPr>
        <p:spPr>
          <a:xfrm>
            <a:off x="3884760" y="8685360"/>
            <a:ext cx="2971440" cy="456840"/>
          </a:xfrm>
          <a:prstGeom prst="rect">
            <a:avLst/>
          </a:prstGeom>
          <a:noFill/>
          <a:ln>
            <a:noFill/>
          </a:ln>
        </p:spPr>
        <p:txBody>
          <a:bodyPr anchor="b"/>
          <a:p>
            <a:pPr algn="r">
              <a:lnSpc>
                <a:spcPct val="100000"/>
              </a:lnSpc>
            </a:pPr>
            <a:fld id="{8BDBA587-031E-4A44-B79B-9E174275EA4B}"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PlaceHolder 1"/>
          <p:cNvSpPr>
            <a:spLocks noGrp="1"/>
          </p:cNvSpPr>
          <p:nvPr>
            <p:ph type="body"/>
          </p:nvPr>
        </p:nvSpPr>
        <p:spPr>
          <a:xfrm>
            <a:off x="685800" y="4343400"/>
            <a:ext cx="5486040" cy="41144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625" name="TextShape 2"/>
          <p:cNvSpPr txBox="1"/>
          <p:nvPr/>
        </p:nvSpPr>
        <p:spPr>
          <a:xfrm>
            <a:off x="3884760" y="8685360"/>
            <a:ext cx="2971440" cy="456840"/>
          </a:xfrm>
          <a:prstGeom prst="rect">
            <a:avLst/>
          </a:prstGeom>
          <a:noFill/>
          <a:ln>
            <a:noFill/>
          </a:ln>
        </p:spPr>
        <p:txBody>
          <a:bodyPr anchor="b"/>
          <a:p>
            <a:pPr algn="r">
              <a:lnSpc>
                <a:spcPct val="100000"/>
              </a:lnSpc>
            </a:pPr>
            <a:fld id="{05877EE8-918D-4A9F-9049-BD476FA34A47}"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Tasa de formalidad: </a:t>
            </a:r>
            <a:r>
              <a:rPr b="0" lang="es-CO" sz="2000" spc="-1" strike="noStrike">
                <a:solidFill>
                  <a:srgbClr val="000000"/>
                </a:solidFill>
                <a:uFill>
                  <a:solidFill>
                    <a:srgbClr val="ffffff"/>
                  </a:solidFill>
                </a:uFill>
                <a:latin typeface="Arial"/>
              </a:rPr>
              <a:t>Porcentaje de la población en edad de trabaja (15 a 64 años) que cuenta con empleo formal.</a:t>
            </a:r>
            <a:endParaRPr b="0" lang="es-CO" sz="20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Arauca: </a:t>
            </a:r>
            <a:r>
              <a:rPr b="0" lang="es-CO" sz="1200" spc="-1" strike="noStrike">
                <a:solidFill>
                  <a:srgbClr val="000000"/>
                </a:solidFill>
                <a:uFill>
                  <a:solidFill>
                    <a:srgbClr val="ffffff"/>
                  </a:solidFill>
                </a:uFill>
                <a:latin typeface="Arial"/>
              </a:rPr>
              <a:t>Entre 2008 y 2016, el promedio de los municipios petroleros del departamento de Arauca tuvo una la  tasa de formalidad 1,8 veces superior a la que presentó el promedio de los municipios no petroleros del departamento y 1,4 veces superior a la  del promedio de los municipios del país.</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Casanare: </a:t>
            </a:r>
            <a:r>
              <a:rPr b="0" lang="es-CO" sz="1200" spc="-1" strike="noStrike">
                <a:solidFill>
                  <a:srgbClr val="000000"/>
                </a:solidFill>
                <a:uFill>
                  <a:solidFill>
                    <a:srgbClr val="ffffff"/>
                  </a:solidFill>
                </a:uFill>
                <a:latin typeface="Arial"/>
              </a:rPr>
              <a:t>Entre 2008 y 2016, el promedio de los municipios petroleros del departamento de Casanare tuvo una la  tasa de formalidad 2,5 veces superior a la que presentó el promedio de los municipios no petroleros del departamento y 2,2 veces superior a la  del promedio de los municipios del país.</a:t>
            </a:r>
            <a:endParaRPr b="0" lang="es-CO" sz="12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Entre 2008 y 2016, el promedio de los municipios petroleros del departamento de Meta tuvo una la  tasa de formalidad 3,5 veces superior a la que presentó el promedio de los municipios no petroleros del departamento y 3,4 veces superior a la  del promedio de los municipios del país.</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Entre 2008 y 2016, el promedio de los municipios petroleros del departamento de Putumayo tuvo una la  tasa de formalidad 2,1 veces superior a la que presentó el promedio de los municipios no petroleros del departamento y  1,4 veces superior a la  del promedio de los municipios del país.</a:t>
            </a:r>
            <a:endParaRPr b="0" lang="es-CO" sz="1200" spc="-1" strike="noStrike">
              <a:solidFill>
                <a:srgbClr val="000000"/>
              </a:solidFill>
              <a:uFill>
                <a:solidFill>
                  <a:srgbClr val="ffffff"/>
                </a:solidFill>
              </a:uFill>
              <a:latin typeface="Arial"/>
            </a:endParaRPr>
          </a:p>
        </p:txBody>
      </p:sp>
      <p:sp>
        <p:nvSpPr>
          <p:cNvPr id="627" name="TextShape 2"/>
          <p:cNvSpPr txBox="1"/>
          <p:nvPr/>
        </p:nvSpPr>
        <p:spPr>
          <a:xfrm>
            <a:off x="3884760" y="8685360"/>
            <a:ext cx="2971440" cy="456840"/>
          </a:xfrm>
          <a:prstGeom prst="rect">
            <a:avLst/>
          </a:prstGeom>
          <a:noFill/>
          <a:ln>
            <a:noFill/>
          </a:ln>
        </p:spPr>
        <p:txBody>
          <a:bodyPr anchor="b"/>
          <a:p>
            <a:pPr algn="r">
              <a:lnSpc>
                <a:spcPct val="100000"/>
              </a:lnSpc>
            </a:pPr>
            <a:fld id="{CF7D90EE-0F3D-4286-89A7-F47E301508F7}"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Arauca: </a:t>
            </a:r>
            <a:r>
              <a:rPr b="0" lang="es-CO" sz="1200" spc="-1" strike="noStrike">
                <a:solidFill>
                  <a:srgbClr val="000000"/>
                </a:solidFill>
                <a:uFill>
                  <a:solidFill>
                    <a:srgbClr val="ffffff"/>
                  </a:solidFill>
                </a:uFill>
                <a:latin typeface="Arial"/>
              </a:rPr>
              <a:t>Entre 1996 y 2015, el promedio anual de los ingresos de las alcaldías de los municipios petroleros del departamento de Arauca fue 3,5 veces mayor al promedio anual de los ingresos de los municipios no productores de petrolero del departamento y 2,5 veces mayor al promedio anual de los ingresos del promedio de los municipios del país.</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Casanare: </a:t>
            </a:r>
            <a:r>
              <a:rPr b="0" lang="es-CO" sz="1200" spc="-1" strike="noStrike">
                <a:solidFill>
                  <a:srgbClr val="000000"/>
                </a:solidFill>
                <a:uFill>
                  <a:solidFill>
                    <a:srgbClr val="ffffff"/>
                  </a:solidFill>
                </a:uFill>
                <a:latin typeface="Arial"/>
              </a:rPr>
              <a:t>Entre 1996 y 2015, el promedio anual de los ingresos de las alcaldías de los municipios petroleros del departamento de Casanare fue 4,7 veces mayor al promedio anual de los ingresos de los municipios no productores de petrolero del departamento y 2,0 eces mayor al promedio anual de los ingresos del promedio de los municipios del país.</a:t>
            </a:r>
            <a:endParaRPr b="0" lang="es-CO" sz="1200" spc="-1" strike="noStrike">
              <a:solidFill>
                <a:srgbClr val="000000"/>
              </a:solidFill>
              <a:uFill>
                <a:solidFill>
                  <a:srgbClr val="ffffff"/>
                </a:solidFill>
              </a:uFill>
              <a:latin typeface="Arial"/>
            </a:endParaRPr>
          </a:p>
        </p:txBody>
      </p:sp>
      <p:sp>
        <p:nvSpPr>
          <p:cNvPr id="629" name="TextShape 2"/>
          <p:cNvSpPr txBox="1"/>
          <p:nvPr/>
        </p:nvSpPr>
        <p:spPr>
          <a:xfrm>
            <a:off x="3884760" y="8685360"/>
            <a:ext cx="2971440" cy="456840"/>
          </a:xfrm>
          <a:prstGeom prst="rect">
            <a:avLst/>
          </a:prstGeom>
          <a:noFill/>
          <a:ln>
            <a:noFill/>
          </a:ln>
        </p:spPr>
        <p:txBody>
          <a:bodyPr anchor="b"/>
          <a:p>
            <a:pPr algn="r">
              <a:lnSpc>
                <a:spcPct val="100000"/>
              </a:lnSpc>
            </a:pPr>
            <a:fld id="{6EC3EB67-C215-4E2B-906A-D25E34658BE1}"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Entre 1996 y 2015, el promedio anual de los ingresos de las alcaldías de los municipios petroleros del departamento de Meta fue 6,2 veces mayor al promedio anual de los ingresos de los municipios no productores de petrolero del departamento y 3,3 veces mayor al promedio anual de los ingresos del promedio de los municipios del país.</a:t>
            </a:r>
            <a:endParaRPr b="0" lang="es-CO" sz="12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Entre 1996 y 2015, el promedio anual de los ingresos de las alcaldías de los municipios petroleros del departamento de Putumayo fue 2,2 veces mayor al promedio anual de los ingresos de los municipios no productores de petrolero del departamento y  0,8 veces mayor al promedio anual de los ingresos del promedio de los municipios del país.</a:t>
            </a:r>
            <a:endParaRPr b="0" lang="es-CO" sz="1200" spc="-1" strike="noStrike">
              <a:solidFill>
                <a:srgbClr val="000000"/>
              </a:solidFill>
              <a:uFill>
                <a:solidFill>
                  <a:srgbClr val="ffffff"/>
                </a:solidFill>
              </a:uFill>
              <a:latin typeface="Arial"/>
            </a:endParaRPr>
          </a:p>
        </p:txBody>
      </p:sp>
      <p:sp>
        <p:nvSpPr>
          <p:cNvPr id="631" name="TextShape 2"/>
          <p:cNvSpPr txBox="1"/>
          <p:nvPr/>
        </p:nvSpPr>
        <p:spPr>
          <a:xfrm>
            <a:off x="3884760" y="8685360"/>
            <a:ext cx="2971440" cy="456840"/>
          </a:xfrm>
          <a:prstGeom prst="rect">
            <a:avLst/>
          </a:prstGeom>
          <a:noFill/>
          <a:ln>
            <a:noFill/>
          </a:ln>
        </p:spPr>
        <p:txBody>
          <a:bodyPr anchor="b"/>
          <a:p>
            <a:pPr algn="r">
              <a:lnSpc>
                <a:spcPct val="100000"/>
              </a:lnSpc>
            </a:pPr>
            <a:fld id="{EE9A4121-F061-4EB4-A15A-6162D9670878}"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PlaceHolder 1"/>
          <p:cNvSpPr>
            <a:spLocks noGrp="1"/>
          </p:cNvSpPr>
          <p:nvPr>
            <p:ph type="body"/>
          </p:nvPr>
        </p:nvSpPr>
        <p:spPr>
          <a:xfrm>
            <a:off x="685800" y="4343400"/>
            <a:ext cx="5486040" cy="4114440"/>
          </a:xfrm>
          <a:prstGeom prst="rect">
            <a:avLst/>
          </a:prstGeom>
        </p:spPr>
        <p:txBody>
          <a:bodyPr/>
          <a:p>
            <a:r>
              <a:rPr b="0" lang="es-CO" sz="2000" spc="-1" strike="noStrike">
                <a:solidFill>
                  <a:srgbClr val="000000"/>
                </a:solidFill>
                <a:uFill>
                  <a:solidFill>
                    <a:srgbClr val="ffffff"/>
                  </a:solidFill>
                </a:uFill>
                <a:latin typeface="Arial"/>
              </a:rPr>
              <a:t>Promedio de la participación de las regalías en los ingresos, 2000-2015:</a:t>
            </a:r>
            <a:endParaRPr b="0" lang="es-CO" sz="20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Arauca</a:t>
            </a:r>
            <a:r>
              <a:rPr b="0" lang="es-CO" sz="2000" spc="-1" strike="noStrike">
                <a:solidFill>
                  <a:srgbClr val="000000"/>
                </a:solidFill>
                <a:uFill>
                  <a:solidFill>
                    <a:srgbClr val="ffffff"/>
                  </a:solidFill>
                </a:uFill>
                <a:latin typeface="Arial"/>
              </a:rPr>
              <a:t>: 27,7%.</a:t>
            </a:r>
            <a:endParaRPr b="0" lang="es-CO" sz="20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Casanare</a:t>
            </a:r>
            <a:r>
              <a:rPr b="0" lang="es-CO" sz="2000" spc="-1" strike="noStrike">
                <a:solidFill>
                  <a:srgbClr val="000000"/>
                </a:solidFill>
                <a:uFill>
                  <a:solidFill>
                    <a:srgbClr val="ffffff"/>
                  </a:solidFill>
                </a:uFill>
                <a:latin typeface="Arial"/>
              </a:rPr>
              <a:t>: 33,5%.</a:t>
            </a:r>
            <a:endParaRPr b="0" lang="es-CO" sz="2000" spc="-1" strike="noStrike">
              <a:solidFill>
                <a:srgbClr val="000000"/>
              </a:solidFill>
              <a:uFill>
                <a:solidFill>
                  <a:srgbClr val="ffffff"/>
                </a:solidFill>
              </a:uFill>
              <a:latin typeface="Arial"/>
            </a:endParaRPr>
          </a:p>
          <a:p>
            <a:endParaRPr b="0" lang="es-CO" sz="2000" spc="-1" strike="noStrike">
              <a:solidFill>
                <a:srgbClr val="000000"/>
              </a:solidFill>
              <a:uFill>
                <a:solidFill>
                  <a:srgbClr val="ffffff"/>
                </a:solidFill>
              </a:uFill>
              <a:latin typeface="Arial"/>
            </a:endParaRPr>
          </a:p>
          <a:p>
            <a:endParaRPr b="0" lang="es-CO" sz="2000" spc="-1" strike="noStrike">
              <a:solidFill>
                <a:srgbClr val="000000"/>
              </a:solidFill>
              <a:uFill>
                <a:solidFill>
                  <a:srgbClr val="ffffff"/>
                </a:solidFill>
              </a:uFill>
              <a:latin typeface="Arial"/>
            </a:endParaRPr>
          </a:p>
        </p:txBody>
      </p:sp>
      <p:sp>
        <p:nvSpPr>
          <p:cNvPr id="633" name="TextShape 2"/>
          <p:cNvSpPr txBox="1"/>
          <p:nvPr/>
        </p:nvSpPr>
        <p:spPr>
          <a:xfrm>
            <a:off x="3884760" y="8685360"/>
            <a:ext cx="2971440" cy="456840"/>
          </a:xfrm>
          <a:prstGeom prst="rect">
            <a:avLst/>
          </a:prstGeom>
          <a:noFill/>
          <a:ln>
            <a:noFill/>
          </a:ln>
        </p:spPr>
        <p:txBody>
          <a:bodyPr anchor="b"/>
          <a:p>
            <a:pPr algn="r">
              <a:lnSpc>
                <a:spcPct val="100000"/>
              </a:lnSpc>
            </a:pPr>
            <a:fld id="{4EF26430-984B-43AF-8BFA-AA8234005558}"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PlaceHolder 1"/>
          <p:cNvSpPr>
            <a:spLocks noGrp="1"/>
          </p:cNvSpPr>
          <p:nvPr>
            <p:ph type="body"/>
          </p:nvPr>
        </p:nvSpPr>
        <p:spPr>
          <a:xfrm>
            <a:off x="685800" y="4343400"/>
            <a:ext cx="5486040" cy="4114440"/>
          </a:xfrm>
          <a:prstGeom prst="rect">
            <a:avLst/>
          </a:prstGeom>
        </p:spPr>
        <p:txBody>
          <a:bodyPr/>
          <a:p>
            <a:r>
              <a:rPr b="0" lang="es-CO" sz="2000" spc="-1" strike="noStrike">
                <a:solidFill>
                  <a:srgbClr val="000000"/>
                </a:solidFill>
                <a:uFill>
                  <a:solidFill>
                    <a:srgbClr val="ffffff"/>
                  </a:solidFill>
                </a:uFill>
                <a:latin typeface="Arial"/>
              </a:rPr>
              <a:t>Promedio de la participación de las regalías en los ingresos, 2000-2015:</a:t>
            </a:r>
            <a:endParaRPr b="0" lang="es-CO" sz="20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Meta</a:t>
            </a:r>
            <a:r>
              <a:rPr b="0" lang="es-CO" sz="2000" spc="-1" strike="noStrike">
                <a:solidFill>
                  <a:srgbClr val="000000"/>
                </a:solidFill>
                <a:uFill>
                  <a:solidFill>
                    <a:srgbClr val="ffffff"/>
                  </a:solidFill>
                </a:uFill>
                <a:latin typeface="Arial"/>
              </a:rPr>
              <a:t>: 23,8%.</a:t>
            </a:r>
            <a:endParaRPr b="0" lang="es-CO" sz="2000" spc="-1" strike="noStrike">
              <a:solidFill>
                <a:srgbClr val="000000"/>
              </a:solidFill>
              <a:uFill>
                <a:solidFill>
                  <a:srgbClr val="ffffff"/>
                </a:solidFill>
              </a:uFill>
              <a:latin typeface="Arial"/>
            </a:endParaRPr>
          </a:p>
          <a:p>
            <a:r>
              <a:rPr b="1" lang="es-CO" sz="2000" spc="-1" strike="noStrike">
                <a:solidFill>
                  <a:srgbClr val="000000"/>
                </a:solidFill>
                <a:uFill>
                  <a:solidFill>
                    <a:srgbClr val="ffffff"/>
                  </a:solidFill>
                </a:uFill>
                <a:latin typeface="Arial"/>
              </a:rPr>
              <a:t>Putumayo</a:t>
            </a:r>
            <a:r>
              <a:rPr b="0" lang="es-CO" sz="2000" spc="-1" strike="noStrike">
                <a:solidFill>
                  <a:srgbClr val="000000"/>
                </a:solidFill>
                <a:uFill>
                  <a:solidFill>
                    <a:srgbClr val="ffffff"/>
                  </a:solidFill>
                </a:uFill>
                <a:latin typeface="Arial"/>
              </a:rPr>
              <a:t>: 12,8%.</a:t>
            </a:r>
            <a:endParaRPr b="0" lang="es-CO" sz="2000" spc="-1" strike="noStrike">
              <a:solidFill>
                <a:srgbClr val="000000"/>
              </a:solidFill>
              <a:uFill>
                <a:solidFill>
                  <a:srgbClr val="ffffff"/>
                </a:solidFill>
              </a:uFill>
              <a:latin typeface="Arial"/>
            </a:endParaRPr>
          </a:p>
          <a:p>
            <a:endParaRPr b="0" lang="es-CO" sz="2000" spc="-1" strike="noStrike">
              <a:solidFill>
                <a:srgbClr val="000000"/>
              </a:solidFill>
              <a:uFill>
                <a:solidFill>
                  <a:srgbClr val="ffffff"/>
                </a:solidFill>
              </a:uFill>
              <a:latin typeface="Arial"/>
            </a:endParaRPr>
          </a:p>
        </p:txBody>
      </p:sp>
      <p:sp>
        <p:nvSpPr>
          <p:cNvPr id="635" name="TextShape 2"/>
          <p:cNvSpPr txBox="1"/>
          <p:nvPr/>
        </p:nvSpPr>
        <p:spPr>
          <a:xfrm>
            <a:off x="3884760" y="8685360"/>
            <a:ext cx="2971440" cy="456840"/>
          </a:xfrm>
          <a:prstGeom prst="rect">
            <a:avLst/>
          </a:prstGeom>
          <a:noFill/>
          <a:ln>
            <a:noFill/>
          </a:ln>
        </p:spPr>
        <p:txBody>
          <a:bodyPr anchor="b"/>
          <a:p>
            <a:pPr algn="r">
              <a:lnSpc>
                <a:spcPct val="100000"/>
              </a:lnSpc>
            </a:pPr>
            <a:fld id="{5DCB861A-3BCB-4B56-9960-664869234393}"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PlaceHolder 1"/>
          <p:cNvSpPr>
            <a:spLocks noGrp="1"/>
          </p:cNvSpPr>
          <p:nvPr>
            <p:ph type="body"/>
          </p:nvPr>
        </p:nvSpPr>
        <p:spPr>
          <a:xfrm>
            <a:off x="685800" y="4343400"/>
            <a:ext cx="5486040" cy="4114440"/>
          </a:xfrm>
          <a:prstGeom prst="rect">
            <a:avLst/>
          </a:prstGeom>
        </p:spPr>
        <p:txBody>
          <a:bodyPr/>
          <a:p>
            <a:r>
              <a:rPr b="1" lang="es-CO" sz="2000" spc="-1" strike="noStrike">
                <a:solidFill>
                  <a:srgbClr val="000000"/>
                </a:solidFill>
                <a:uFill>
                  <a:solidFill>
                    <a:srgbClr val="ffffff"/>
                  </a:solidFill>
                </a:uFill>
                <a:latin typeface="Arial"/>
              </a:rPr>
              <a:t>Arauca: </a:t>
            </a:r>
            <a:r>
              <a:rPr b="0" lang="es-CO" sz="1200" spc="-1" strike="noStrike">
                <a:solidFill>
                  <a:srgbClr val="000000"/>
                </a:solidFill>
                <a:uFill>
                  <a:solidFill>
                    <a:srgbClr val="ffffff"/>
                  </a:solidFill>
                </a:uFill>
                <a:latin typeface="Arial"/>
              </a:rPr>
              <a:t>El promedio anual de la inversión ejecutada por las alcaldías de los municipios petroleros del departamento de Arauca, entre 1996 y 2015, fue 3,3 veces mayor al promedio anual de la inversión ejecutada por los municipios no productores de petrolero del departamento y 2,3 veces mayor al promedio anual de la inversión ejecutada por el promedio de los municipios del país.</a:t>
            </a:r>
            <a:endParaRPr b="0" lang="es-CO" sz="1200" spc="-1" strike="noStrike">
              <a:solidFill>
                <a:srgbClr val="000000"/>
              </a:solidFill>
              <a:uFill>
                <a:solidFill>
                  <a:srgbClr val="ffffff"/>
                </a:solidFill>
              </a:uFill>
              <a:latin typeface="Arial"/>
            </a:endParaRPr>
          </a:p>
          <a:p>
            <a:r>
              <a:rPr b="1" lang="es-CO" sz="1200" spc="-1" strike="noStrike">
                <a:solidFill>
                  <a:srgbClr val="000000"/>
                </a:solidFill>
                <a:uFill>
                  <a:solidFill>
                    <a:srgbClr val="ffffff"/>
                  </a:solidFill>
                </a:uFill>
                <a:latin typeface="Arial"/>
              </a:rPr>
              <a:t>Casanare: </a:t>
            </a:r>
            <a:r>
              <a:rPr b="0" lang="es-CO" sz="1200" spc="-1" strike="noStrike">
                <a:solidFill>
                  <a:srgbClr val="000000"/>
                </a:solidFill>
                <a:uFill>
                  <a:solidFill>
                    <a:srgbClr val="ffffff"/>
                  </a:solidFill>
                </a:uFill>
                <a:latin typeface="Arial"/>
              </a:rPr>
              <a:t>El promedio anual de la inversión ejecutada por las alcaldías de los municipios petroleros del departamento de Casanare, entre 1996 y 2015, fue 4,7 veces mayor al promedio anual de la inversión ejecutada por los municipios no productores de petrolero del departamento y 2,1 veces mayor al promedio anual de la inversión ejecutada por el promedio de los municipios del país.</a:t>
            </a:r>
            <a:endParaRPr b="0" lang="es-CO" sz="1200" spc="-1" strike="noStrike">
              <a:solidFill>
                <a:srgbClr val="000000"/>
              </a:solidFill>
              <a:uFill>
                <a:solidFill>
                  <a:srgbClr val="ffffff"/>
                </a:solidFill>
              </a:uFill>
              <a:latin typeface="Arial"/>
            </a:endParaRPr>
          </a:p>
        </p:txBody>
      </p:sp>
      <p:sp>
        <p:nvSpPr>
          <p:cNvPr id="637" name="TextShape 2"/>
          <p:cNvSpPr txBox="1"/>
          <p:nvPr/>
        </p:nvSpPr>
        <p:spPr>
          <a:xfrm>
            <a:off x="3884760" y="8685360"/>
            <a:ext cx="2971440" cy="456840"/>
          </a:xfrm>
          <a:prstGeom prst="rect">
            <a:avLst/>
          </a:prstGeom>
          <a:noFill/>
          <a:ln>
            <a:noFill/>
          </a:ln>
        </p:spPr>
        <p:txBody>
          <a:bodyPr anchor="b"/>
          <a:p>
            <a:pPr algn="r">
              <a:lnSpc>
                <a:spcPct val="100000"/>
              </a:lnSpc>
            </a:pPr>
            <a:fld id="{C0DB8323-CAD3-4AFE-BB8B-2AAB4208F1FD}"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PlaceHolder 1"/>
          <p:cNvSpPr>
            <a:spLocks noGrp="1"/>
          </p:cNvSpPr>
          <p:nvPr>
            <p:ph type="body"/>
          </p:nvPr>
        </p:nvSpPr>
        <p:spPr>
          <a:xfrm>
            <a:off x="685800" y="4343400"/>
            <a:ext cx="5486040" cy="4114440"/>
          </a:xfrm>
          <a:prstGeom prst="rect">
            <a:avLst/>
          </a:prstGeom>
        </p:spPr>
        <p:txBody>
          <a:bodyPr/>
          <a:p>
            <a:pPr>
              <a:lnSpc>
                <a:spcPct val="100000"/>
              </a:lnSpc>
            </a:pPr>
            <a:r>
              <a:rPr b="1" lang="es-CO" sz="2000" spc="-1" strike="noStrike">
                <a:solidFill>
                  <a:srgbClr val="000000"/>
                </a:solidFill>
                <a:uFill>
                  <a:solidFill>
                    <a:srgbClr val="ffffff"/>
                  </a:solidFill>
                </a:uFill>
                <a:latin typeface="Arial"/>
              </a:rPr>
              <a:t>Meta: </a:t>
            </a:r>
            <a:r>
              <a:rPr b="0" lang="es-CO" sz="1200" spc="-1" strike="noStrike">
                <a:solidFill>
                  <a:srgbClr val="000000"/>
                </a:solidFill>
                <a:uFill>
                  <a:solidFill>
                    <a:srgbClr val="ffffff"/>
                  </a:solidFill>
                </a:uFill>
                <a:latin typeface="Arial"/>
              </a:rPr>
              <a:t>El promedio anual de la inversión ejecutada por las alcaldías de los municipios petroleros del departamento de Meta, entre 1996 y 2015, fue 5,8 veces mayor al promedio anual de la inversión ejecutada por los municipios no productores de petrolero del departamento y 3,2 veces mayor al promedio anual de la inversión ejecutada por el promedio de los municipios del país.</a:t>
            </a:r>
            <a:endParaRPr b="0" lang="es-CO" sz="12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Arial"/>
              </a:rPr>
              <a:t>Putumayo: </a:t>
            </a:r>
            <a:r>
              <a:rPr b="0" lang="es-CO" sz="1200" spc="-1" strike="noStrike">
                <a:solidFill>
                  <a:srgbClr val="000000"/>
                </a:solidFill>
                <a:uFill>
                  <a:solidFill>
                    <a:srgbClr val="ffffff"/>
                  </a:solidFill>
                </a:uFill>
                <a:latin typeface="Arial"/>
              </a:rPr>
              <a:t>El promedio anual de la inversión ejecutada por las alcaldías de los municipios petroleros del departamento de Putumayo, entre 1996 y 2015, fue 2,3 veces mayor al promedio anual de la inversión ejecutada por los municipios no productores de petrolero del departamento y 0,9 veces menor al promedio anual de la inversión ejecutada por el promedio de los municipios del país.</a:t>
            </a:r>
            <a:endParaRPr b="0" lang="es-CO" sz="1200" spc="-1" strike="noStrike">
              <a:solidFill>
                <a:srgbClr val="000000"/>
              </a:solidFill>
              <a:uFill>
                <a:solidFill>
                  <a:srgbClr val="ffffff"/>
                </a:solidFill>
              </a:uFill>
              <a:latin typeface="Arial"/>
            </a:endParaRPr>
          </a:p>
          <a:p>
            <a:pPr>
              <a:lnSpc>
                <a:spcPct val="100000"/>
              </a:lnSpc>
            </a:pPr>
            <a:endParaRPr b="0" lang="es-CO" sz="1200" spc="-1" strike="noStrike">
              <a:solidFill>
                <a:srgbClr val="000000"/>
              </a:solidFill>
              <a:uFill>
                <a:solidFill>
                  <a:srgbClr val="ffffff"/>
                </a:solidFill>
              </a:uFill>
              <a:latin typeface="Arial"/>
            </a:endParaRPr>
          </a:p>
        </p:txBody>
      </p:sp>
      <p:sp>
        <p:nvSpPr>
          <p:cNvPr id="639" name="TextShape 2"/>
          <p:cNvSpPr txBox="1"/>
          <p:nvPr/>
        </p:nvSpPr>
        <p:spPr>
          <a:xfrm>
            <a:off x="3884760" y="8685360"/>
            <a:ext cx="2971440" cy="456840"/>
          </a:xfrm>
          <a:prstGeom prst="rect">
            <a:avLst/>
          </a:prstGeom>
          <a:noFill/>
          <a:ln>
            <a:noFill/>
          </a:ln>
        </p:spPr>
        <p:txBody>
          <a:bodyPr anchor="b"/>
          <a:p>
            <a:pPr algn="r">
              <a:lnSpc>
                <a:spcPct val="100000"/>
              </a:lnSpc>
            </a:pPr>
            <a:fld id="{32CAB9B1-6C38-4116-BC43-D91148736BC6}"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El índice de Desempeño Integral  tiene </a:t>
            </a:r>
            <a:r>
              <a:rPr b="0" lang="es-CO" sz="1200" spc="-1" strike="noStrike">
                <a:solidFill>
                  <a:srgbClr val="000000"/>
                </a:solidFill>
                <a:uFill>
                  <a:solidFill>
                    <a:srgbClr val="ffffff"/>
                  </a:solidFill>
                </a:uFill>
                <a:latin typeface="+mn-lt"/>
                <a:ea typeface="+mn-ea"/>
              </a:rPr>
              <a:t>cuatro componentes: i) eficacia, ii) eficiencia, iii) cumplimiento de requisitos legales, y iv) gestión (DNP, 2015) y tiene valor de 0 a 100 en donde: menor de 40: crítico, Entre 40 y 60, Bajo; Entre 60 y 70, Medio; Entre 70 y 80, Satisfactorio; Mayor a 80, Sobresaliente.</a:t>
            </a:r>
            <a:endParaRPr b="0" lang="es-CO" sz="1200" spc="-1" strike="noStrike">
              <a:solidFill>
                <a:srgbClr val="000000"/>
              </a:solidFill>
              <a:uFill>
                <a:solidFill>
                  <a:srgbClr val="ffffff"/>
                </a:solidFill>
              </a:uFill>
              <a:latin typeface="Arial"/>
            </a:endParaRPr>
          </a:p>
          <a:p>
            <a:pPr>
              <a:lnSpc>
                <a:spcPct val="100000"/>
              </a:lnSpc>
            </a:pPr>
            <a:endParaRPr b="0" lang="es-CO" sz="1200" spc="-1" strike="noStrike">
              <a:solidFill>
                <a:srgbClr val="000000"/>
              </a:solidFill>
              <a:uFill>
                <a:solidFill>
                  <a:srgbClr val="ffffff"/>
                </a:solidFill>
              </a:uFill>
              <a:latin typeface="Arial"/>
            </a:endParaRPr>
          </a:p>
          <a:p>
            <a:pPr>
              <a:lnSpc>
                <a:spcPct val="100000"/>
              </a:lnSpc>
            </a:pPr>
            <a:endParaRPr b="0" lang="es-CO" sz="1200" spc="-1" strike="noStrike">
              <a:solidFill>
                <a:srgbClr val="000000"/>
              </a:solidFill>
              <a:uFill>
                <a:solidFill>
                  <a:srgbClr val="ffffff"/>
                </a:solidFill>
              </a:uFill>
              <a:latin typeface="Arial"/>
            </a:endParaRPr>
          </a:p>
        </p:txBody>
      </p:sp>
      <p:sp>
        <p:nvSpPr>
          <p:cNvPr id="641" name="TextShape 2"/>
          <p:cNvSpPr txBox="1"/>
          <p:nvPr/>
        </p:nvSpPr>
        <p:spPr>
          <a:xfrm>
            <a:off x="3884760" y="8685360"/>
            <a:ext cx="2971440" cy="456840"/>
          </a:xfrm>
          <a:prstGeom prst="rect">
            <a:avLst/>
          </a:prstGeom>
          <a:noFill/>
          <a:ln>
            <a:noFill/>
          </a:ln>
        </p:spPr>
        <p:txBody>
          <a:bodyPr anchor="b"/>
          <a:p>
            <a:pPr algn="r">
              <a:lnSpc>
                <a:spcPct val="100000"/>
              </a:lnSpc>
            </a:pPr>
            <a:fld id="{F916E571-DC3B-4AFB-A2B9-D880EF2D50A3}"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body"/>
          </p:nvPr>
        </p:nvSpPr>
        <p:spPr>
          <a:xfrm>
            <a:off x="685800" y="4343400"/>
            <a:ext cx="5486040" cy="41144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595" name="TextShape 2"/>
          <p:cNvSpPr txBox="1"/>
          <p:nvPr/>
        </p:nvSpPr>
        <p:spPr>
          <a:xfrm>
            <a:off x="3884760" y="8685360"/>
            <a:ext cx="2971440" cy="456840"/>
          </a:xfrm>
          <a:prstGeom prst="rect">
            <a:avLst/>
          </a:prstGeom>
          <a:noFill/>
          <a:ln>
            <a:noFill/>
          </a:ln>
        </p:spPr>
        <p:txBody>
          <a:bodyPr anchor="b"/>
          <a:p>
            <a:pPr algn="r">
              <a:lnSpc>
                <a:spcPct val="100000"/>
              </a:lnSpc>
            </a:pPr>
            <a:fld id="{7EEA3942-9ECB-404A-BCA1-37C18A7EE49F}"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El índice de Desempeño Integral  tiene </a:t>
            </a:r>
            <a:r>
              <a:rPr b="0" lang="es-CO" sz="1200" spc="-1" strike="noStrike">
                <a:solidFill>
                  <a:srgbClr val="000000"/>
                </a:solidFill>
                <a:uFill>
                  <a:solidFill>
                    <a:srgbClr val="ffffff"/>
                  </a:solidFill>
                </a:uFill>
                <a:latin typeface="+mn-lt"/>
                <a:ea typeface="+mn-ea"/>
              </a:rPr>
              <a:t>cuatro componentes: i) eficacia, ii) eficiencia, iii) cumplimiento de requisitos legales, y iv) gestión (DNP, 2015) y tiene valor de 0 a 100 en donde: menor de 40: crítico, Entre 40 y 60, Bajo; Entre 60 y 70, Medio; Entre 70 y 80, Satisfactorio; Mayor a 80, Sobresaliente.</a:t>
            </a:r>
            <a:endParaRPr b="0" lang="es-CO" sz="1200" spc="-1" strike="noStrike">
              <a:solidFill>
                <a:srgbClr val="000000"/>
              </a:solidFill>
              <a:uFill>
                <a:solidFill>
                  <a:srgbClr val="ffffff"/>
                </a:solidFill>
              </a:uFill>
              <a:latin typeface="Arial"/>
            </a:endParaRPr>
          </a:p>
          <a:p>
            <a:pPr>
              <a:lnSpc>
                <a:spcPct val="100000"/>
              </a:lnSpc>
            </a:pPr>
            <a:endParaRPr b="0" lang="es-CO" sz="1200" spc="-1" strike="noStrike">
              <a:solidFill>
                <a:srgbClr val="000000"/>
              </a:solidFill>
              <a:uFill>
                <a:solidFill>
                  <a:srgbClr val="ffffff"/>
                </a:solidFill>
              </a:uFill>
              <a:latin typeface="Arial"/>
            </a:endParaRPr>
          </a:p>
          <a:p>
            <a:pPr>
              <a:lnSpc>
                <a:spcPct val="100000"/>
              </a:lnSpc>
            </a:pPr>
            <a:endParaRPr b="0" lang="es-CO" sz="1200" spc="-1" strike="noStrike">
              <a:solidFill>
                <a:srgbClr val="000000"/>
              </a:solidFill>
              <a:uFill>
                <a:solidFill>
                  <a:srgbClr val="ffffff"/>
                </a:solidFill>
              </a:uFill>
              <a:latin typeface="Arial"/>
            </a:endParaRPr>
          </a:p>
        </p:txBody>
      </p:sp>
      <p:sp>
        <p:nvSpPr>
          <p:cNvPr id="643" name="TextShape 2"/>
          <p:cNvSpPr txBox="1"/>
          <p:nvPr/>
        </p:nvSpPr>
        <p:spPr>
          <a:xfrm>
            <a:off x="3884760" y="8685360"/>
            <a:ext cx="2971440" cy="456840"/>
          </a:xfrm>
          <a:prstGeom prst="rect">
            <a:avLst/>
          </a:prstGeom>
          <a:noFill/>
          <a:ln>
            <a:noFill/>
          </a:ln>
        </p:spPr>
        <p:txBody>
          <a:bodyPr anchor="b"/>
          <a:p>
            <a:pPr algn="r">
              <a:lnSpc>
                <a:spcPct val="100000"/>
              </a:lnSpc>
            </a:pPr>
            <a:fld id="{3628421D-87BE-4CF4-AAB5-0D74E7366B1C}"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PlaceHolder 1"/>
          <p:cNvSpPr>
            <a:spLocks noGrp="1"/>
          </p:cNvSpPr>
          <p:nvPr>
            <p:ph type="body"/>
          </p:nvPr>
        </p:nvSpPr>
        <p:spPr>
          <a:xfrm>
            <a:off x="685800" y="4343400"/>
            <a:ext cx="5486040" cy="41144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645" name="TextShape 2"/>
          <p:cNvSpPr txBox="1"/>
          <p:nvPr/>
        </p:nvSpPr>
        <p:spPr>
          <a:xfrm>
            <a:off x="3884760" y="8685360"/>
            <a:ext cx="2971440" cy="456840"/>
          </a:xfrm>
          <a:prstGeom prst="rect">
            <a:avLst/>
          </a:prstGeom>
          <a:noFill/>
          <a:ln>
            <a:noFill/>
          </a:ln>
        </p:spPr>
        <p:txBody>
          <a:bodyPr anchor="b"/>
          <a:p>
            <a:pPr algn="r">
              <a:lnSpc>
                <a:spcPct val="100000"/>
              </a:lnSpc>
            </a:pPr>
            <a:fld id="{17F6AA99-D8F0-493D-8251-756CD4033814}"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A partir de 2015 la coyuntura económica nacional y la negociación de paz tuvieron un efecto negativo en este indicador. </a:t>
            </a:r>
            <a:endParaRPr b="0" lang="es-CO" sz="20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Arial"/>
              </a:rPr>
              <a:t>Arauca: </a:t>
            </a:r>
            <a:r>
              <a:rPr b="0" lang="es-CO" sz="2000" spc="-1" strike="noStrike">
                <a:solidFill>
                  <a:srgbClr val="000000"/>
                </a:solidFill>
                <a:uFill>
                  <a:solidFill>
                    <a:srgbClr val="ffffff"/>
                  </a:solidFill>
                </a:uFill>
                <a:latin typeface="Cambria"/>
              </a:rPr>
              <a:t>Arauca hace parte del grupo de los siete departamentos que registran menos de 100 hectáreas cultivadas con coca y que avanzan hacia su consolidación como departamentos libres de cultivos ilícitos (UNODC, 2016).</a:t>
            </a:r>
            <a:endParaRPr b="0" lang="es-CO" sz="20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Cambria"/>
              </a:rPr>
              <a:t>Meta: </a:t>
            </a:r>
            <a:r>
              <a:rPr b="0" lang="es-CO" sz="2000" spc="-1" strike="noStrike">
                <a:solidFill>
                  <a:srgbClr val="000000"/>
                </a:solidFill>
                <a:uFill>
                  <a:solidFill>
                    <a:srgbClr val="ffffff"/>
                  </a:solidFill>
                </a:uFill>
                <a:latin typeface="Cambria"/>
              </a:rPr>
              <a:t>A partir del año 2008, el área sembrada de coca, tanto en el país como en el departamento de Meta tuvo una disminución considerable. La región Meta-Guaviare tuvo un porcentaje de resiembra de 35% en 2015.</a:t>
            </a:r>
            <a:endParaRPr b="0" lang="es-CO" sz="20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Cambria"/>
              </a:rPr>
              <a:t>Putumayo: </a:t>
            </a:r>
            <a:r>
              <a:rPr b="0" lang="es-CO" sz="2000" spc="-1" strike="noStrike">
                <a:solidFill>
                  <a:srgbClr val="000000"/>
                </a:solidFill>
                <a:uFill>
                  <a:solidFill>
                    <a:srgbClr val="ffffff"/>
                  </a:solidFill>
                </a:uFill>
                <a:latin typeface="Cambria"/>
              </a:rPr>
              <a:t>Entre 2008 y 2016 el área sembrada con cultivos de coca en el departamento aumentó un 161%. En 2016, los departamentos de Nariño, Putumayo y Norte de Santander  concentraron el 63% del área cultivada con coca en el nivel nacional. </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p:txBody>
      </p:sp>
      <p:sp>
        <p:nvSpPr>
          <p:cNvPr id="647" name="TextShape 2"/>
          <p:cNvSpPr txBox="1"/>
          <p:nvPr/>
        </p:nvSpPr>
        <p:spPr>
          <a:xfrm>
            <a:off x="3884760" y="8685360"/>
            <a:ext cx="2971440" cy="456840"/>
          </a:xfrm>
          <a:prstGeom prst="rect">
            <a:avLst/>
          </a:prstGeom>
          <a:noFill/>
          <a:ln>
            <a:noFill/>
          </a:ln>
        </p:spPr>
        <p:txBody>
          <a:bodyPr anchor="b"/>
          <a:p>
            <a:pPr algn="r">
              <a:lnSpc>
                <a:spcPct val="100000"/>
              </a:lnSpc>
            </a:pPr>
            <a:fld id="{D1D4B9F3-1458-40C7-8C59-E13BB4F640AE}"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A partir de 2015 la coyuntura económica nacional y la negociación de paz tuvieron un efecto negativo en este indicador. </a:t>
            </a:r>
            <a:endParaRPr b="0" lang="es-CO" sz="20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Arial"/>
              </a:rPr>
              <a:t>Arauca: </a:t>
            </a:r>
            <a:r>
              <a:rPr b="0" lang="es-CO" sz="2000" spc="-1" strike="noStrike">
                <a:solidFill>
                  <a:srgbClr val="000000"/>
                </a:solidFill>
                <a:uFill>
                  <a:solidFill>
                    <a:srgbClr val="ffffff"/>
                  </a:solidFill>
                </a:uFill>
                <a:latin typeface="Cambria"/>
              </a:rPr>
              <a:t>Arauca hace parte del grupo de los siete departamentos que registran menos de 100 hectáreas cultivadas con coca y que avanzan hacia su consolidación como departamentos libres de cultivos ilícitos (UNODC, 2016).</a:t>
            </a:r>
            <a:endParaRPr b="0" lang="es-CO" sz="20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Cambria"/>
              </a:rPr>
              <a:t>Meta: </a:t>
            </a:r>
            <a:r>
              <a:rPr b="0" lang="es-CO" sz="2000" spc="-1" strike="noStrike">
                <a:solidFill>
                  <a:srgbClr val="000000"/>
                </a:solidFill>
                <a:uFill>
                  <a:solidFill>
                    <a:srgbClr val="ffffff"/>
                  </a:solidFill>
                </a:uFill>
                <a:latin typeface="Cambria"/>
              </a:rPr>
              <a:t>A partir del año 2008, el área sembrada de coca, tanto en el país como en el departamento de Meta tuvo una disminución considerable. La región Meta-Guaviare tuvo un porcentaje de resiembra de 35% en 2015.</a:t>
            </a:r>
            <a:endParaRPr b="0" lang="es-CO" sz="2000" spc="-1" strike="noStrike">
              <a:solidFill>
                <a:srgbClr val="000000"/>
              </a:solidFill>
              <a:uFill>
                <a:solidFill>
                  <a:srgbClr val="ffffff"/>
                </a:solidFill>
              </a:uFill>
              <a:latin typeface="Arial"/>
            </a:endParaRPr>
          </a:p>
          <a:p>
            <a:pPr>
              <a:lnSpc>
                <a:spcPct val="100000"/>
              </a:lnSpc>
            </a:pPr>
            <a:r>
              <a:rPr b="1" lang="es-CO" sz="2000" spc="-1" strike="noStrike">
                <a:solidFill>
                  <a:srgbClr val="000000"/>
                </a:solidFill>
                <a:uFill>
                  <a:solidFill>
                    <a:srgbClr val="ffffff"/>
                  </a:solidFill>
                </a:uFill>
                <a:latin typeface="Cambria"/>
              </a:rPr>
              <a:t>Putumayo: </a:t>
            </a:r>
            <a:r>
              <a:rPr b="0" lang="es-CO" sz="2000" spc="-1" strike="noStrike">
                <a:solidFill>
                  <a:srgbClr val="000000"/>
                </a:solidFill>
                <a:uFill>
                  <a:solidFill>
                    <a:srgbClr val="ffffff"/>
                  </a:solidFill>
                </a:uFill>
                <a:latin typeface="Cambria"/>
              </a:rPr>
              <a:t>Entre 2008 y 2016 el área sembrada con cultivos de coca en el departamento aumentó un 161%. En 2016, los departamentos de Nariño, Putumayo y Norte de Santander  concentraron el 63% del área cultivada con coca en el nivel nacional. </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p:txBody>
      </p:sp>
      <p:sp>
        <p:nvSpPr>
          <p:cNvPr id="649" name="TextShape 2"/>
          <p:cNvSpPr txBox="1"/>
          <p:nvPr/>
        </p:nvSpPr>
        <p:spPr>
          <a:xfrm>
            <a:off x="3884760" y="8685360"/>
            <a:ext cx="2971440" cy="456840"/>
          </a:xfrm>
          <a:prstGeom prst="rect">
            <a:avLst/>
          </a:prstGeom>
          <a:noFill/>
          <a:ln>
            <a:noFill/>
          </a:ln>
        </p:spPr>
        <p:txBody>
          <a:bodyPr anchor="b"/>
          <a:p>
            <a:pPr algn="r">
              <a:lnSpc>
                <a:spcPct val="100000"/>
              </a:lnSpc>
            </a:pPr>
            <a:fld id="{4A0164B1-A4AC-4C5C-9565-ACC53FD1A9F9}"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El Índice de Incidencia del Conflicto Armado (IICA) desarrollado por el DNP,  cuyo objetivo es brindar insumos para la identificación y caracterización de municipios prioritarios para la construcción de paz, fue construido para el periodo 2002-2013, recoge las siguientes variables: i) Acciones armadas, combates, bombardeos, emboscadas, ataques a infraestructura (Fuente: Observatorio DDHH, DIH, Comando General de las Fuerzas militares), ii) Homicidio (Fuente: Policía Nacional), iii) Secuestro (Fuente: Ministerio de Defensa), iv) Minas antipersona (Fuente: DAICMA), v) Desplazamiento forzado (Fuente: UARIN) y vi) Cultivos ilícitos (Fuente: SIMCI). </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p:txBody>
      </p:sp>
      <p:sp>
        <p:nvSpPr>
          <p:cNvPr id="651" name="TextShape 2"/>
          <p:cNvSpPr txBox="1"/>
          <p:nvPr/>
        </p:nvSpPr>
        <p:spPr>
          <a:xfrm>
            <a:off x="3884760" y="8685360"/>
            <a:ext cx="2971440" cy="456840"/>
          </a:xfrm>
          <a:prstGeom prst="rect">
            <a:avLst/>
          </a:prstGeom>
          <a:noFill/>
          <a:ln>
            <a:noFill/>
          </a:ln>
        </p:spPr>
        <p:txBody>
          <a:bodyPr anchor="b"/>
          <a:p>
            <a:pPr algn="r">
              <a:lnSpc>
                <a:spcPct val="100000"/>
              </a:lnSpc>
            </a:pPr>
            <a:fld id="{072BA674-201F-4C82-A1E7-B607B4F1245A}"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El Índice de Incidencia del Conflicto Armado (IICA) desarrollado por el DNP,  cuyo objetivo es brindar insumos para la identificación y caracterización de municipios prioritarios para la construcción de paz, fue construido para el periodo 2002-2013, recoge las siguientes variables: i) Acciones armadas, combates, bombardeos, emboscadas, ataques a infraestructura (Fuente: Observatorio DDHH, DIH, Comando General de las Fuerzas militares), ii) Homicidio (Fuente: Policía Nacional), iii) Secuestro (Fuente: Ministerio de Defensa), iv) Minas antipersona (Fuente: DAICMA), v) Desplazamiento forzado (Fuente: UARIN) y vi) Cultivos ilícitos (Fuente: SIMCI). </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p:txBody>
      </p:sp>
      <p:sp>
        <p:nvSpPr>
          <p:cNvPr id="653" name="TextShape 2"/>
          <p:cNvSpPr txBox="1"/>
          <p:nvPr/>
        </p:nvSpPr>
        <p:spPr>
          <a:xfrm>
            <a:off x="3884760" y="8685360"/>
            <a:ext cx="2971440" cy="456840"/>
          </a:xfrm>
          <a:prstGeom prst="rect">
            <a:avLst/>
          </a:prstGeom>
          <a:noFill/>
          <a:ln>
            <a:noFill/>
          </a:ln>
        </p:spPr>
        <p:txBody>
          <a:bodyPr anchor="b"/>
          <a:p>
            <a:pPr algn="r">
              <a:lnSpc>
                <a:spcPct val="100000"/>
              </a:lnSpc>
            </a:pPr>
            <a:fld id="{675E9AA2-32FF-41F7-8C2F-A81875FD0658}"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El Índice de Incidencia del Conflicto Armado (IICA) desarrollado por el DNP,  cuyo objetivo es brindar insumos para la identificación y caracterización de municipios prioritarios para la construcción de paz, fue construido para el periodo 2002-2013, recoge las siguientes variables: i) Acciones armadas, combates, bombardeos, emboscadas, ataques a infraestructura (Fuente: Observatorio DDHH, DIH, Comando General de las Fuerzas militares), ii) Homicidio (Fuente: Policía Nacional), iii) Secuestro (Fuente: Ministerio de Defensa), iv) Minas antipersona (Fuente: DAICMA), v) Desplazamiento forzado (Fuente: UARIN) y vi) Cultivos ilícitos (Fuente: SIMCI). </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p:txBody>
      </p:sp>
      <p:sp>
        <p:nvSpPr>
          <p:cNvPr id="655" name="TextShape 2"/>
          <p:cNvSpPr txBox="1"/>
          <p:nvPr/>
        </p:nvSpPr>
        <p:spPr>
          <a:xfrm>
            <a:off x="3884760" y="8685360"/>
            <a:ext cx="2971440" cy="456840"/>
          </a:xfrm>
          <a:prstGeom prst="rect">
            <a:avLst/>
          </a:prstGeom>
          <a:noFill/>
          <a:ln>
            <a:noFill/>
          </a:ln>
        </p:spPr>
        <p:txBody>
          <a:bodyPr anchor="b"/>
          <a:p>
            <a:pPr algn="r">
              <a:lnSpc>
                <a:spcPct val="100000"/>
              </a:lnSpc>
            </a:pPr>
            <a:fld id="{22A62920-AA3F-4C21-A766-93D4A15970C3}"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PlaceHolder 1"/>
          <p:cNvSpPr>
            <a:spLocks noGrp="1"/>
          </p:cNvSpPr>
          <p:nvPr>
            <p:ph type="body"/>
          </p:nvPr>
        </p:nvSpPr>
        <p:spPr>
          <a:xfrm>
            <a:off x="685800" y="4343400"/>
            <a:ext cx="5486040" cy="4114440"/>
          </a:xfrm>
          <a:prstGeom prst="rect">
            <a:avLst/>
          </a:prstGeom>
        </p:spPr>
        <p:txBody>
          <a:bodyPr/>
          <a:p>
            <a:pPr>
              <a:lnSpc>
                <a:spcPct val="100000"/>
              </a:lnSpc>
            </a:pPr>
            <a:r>
              <a:rPr b="0" lang="es-CO" sz="2000" spc="-1" strike="noStrike">
                <a:solidFill>
                  <a:srgbClr val="000000"/>
                </a:solidFill>
                <a:uFill>
                  <a:solidFill>
                    <a:srgbClr val="ffffff"/>
                  </a:solidFill>
                </a:uFill>
                <a:latin typeface="Arial"/>
              </a:rPr>
              <a:t>El Índice de Incidencia del Conflicto Armado (IICA) desarrollado por el DNP,  cuyo objetivo es brindar insumos para la identificación y caracterización de municipios prioritarios para la construcción de paz, fue construido para el periodo 2002-2013, recoge las siguientes variables: i) Acciones armadas, combates, bombardeos, emboscadas, ataques a infraestructura (Fuente: Observatorio DDHH, DIH, Comando General de las Fuerzas militares), ii) Homicidio (Fuente: Policía Nacional), iii) Secuestro (Fuente: Ministerio de Defensa), iv) Minas antipersona (Fuente: DAICMA), v) Desplazamiento forzado (Fuente: UARIN) y vi) Cultivos ilícitos (Fuente: SIMCI). </a:t>
            </a:r>
            <a:endParaRPr b="0" lang="es-CO" sz="2000" spc="-1" strike="noStrike">
              <a:solidFill>
                <a:srgbClr val="000000"/>
              </a:solidFill>
              <a:uFill>
                <a:solidFill>
                  <a:srgbClr val="ffffff"/>
                </a:solidFill>
              </a:uFill>
              <a:latin typeface="Arial"/>
            </a:endParaRPr>
          </a:p>
          <a:p>
            <a:pPr>
              <a:lnSpc>
                <a:spcPct val="100000"/>
              </a:lnSpc>
            </a:pPr>
            <a:endParaRPr b="0" lang="es-CO" sz="2000" spc="-1" strike="noStrike">
              <a:solidFill>
                <a:srgbClr val="000000"/>
              </a:solidFill>
              <a:uFill>
                <a:solidFill>
                  <a:srgbClr val="ffffff"/>
                </a:solidFill>
              </a:uFill>
              <a:latin typeface="Arial"/>
            </a:endParaRPr>
          </a:p>
        </p:txBody>
      </p:sp>
      <p:sp>
        <p:nvSpPr>
          <p:cNvPr id="657" name="TextShape 2"/>
          <p:cNvSpPr txBox="1"/>
          <p:nvPr/>
        </p:nvSpPr>
        <p:spPr>
          <a:xfrm>
            <a:off x="3884760" y="8685360"/>
            <a:ext cx="2971440" cy="456840"/>
          </a:xfrm>
          <a:prstGeom prst="rect">
            <a:avLst/>
          </a:prstGeom>
          <a:noFill/>
          <a:ln>
            <a:noFill/>
          </a:ln>
        </p:spPr>
        <p:txBody>
          <a:bodyPr anchor="b"/>
          <a:p>
            <a:pPr algn="r">
              <a:lnSpc>
                <a:spcPct val="100000"/>
              </a:lnSpc>
            </a:pPr>
            <a:fld id="{160F1695-D44A-4BBF-B164-09C7A6D06B91}"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type="body"/>
          </p:nvPr>
        </p:nvSpPr>
        <p:spPr>
          <a:xfrm>
            <a:off x="685800" y="4343400"/>
            <a:ext cx="5486040" cy="4114440"/>
          </a:xfrm>
          <a:prstGeom prst="rect">
            <a:avLst/>
          </a:prstGeom>
        </p:spPr>
        <p:txBody>
          <a:bodyPr/>
          <a:p>
            <a:pPr>
              <a:lnSpc>
                <a:spcPct val="100000"/>
              </a:lnSpc>
            </a:pPr>
            <a:r>
              <a:rPr b="1" lang="es-CO" sz="2000" spc="-1" strike="noStrike">
                <a:solidFill>
                  <a:srgbClr val="000000"/>
                </a:solidFill>
                <a:uFill>
                  <a:solidFill>
                    <a:srgbClr val="ffffff"/>
                  </a:solidFill>
                </a:uFill>
                <a:latin typeface="Arial"/>
              </a:rPr>
              <a:t>Cociente de localización</a:t>
            </a:r>
            <a:r>
              <a:rPr b="0" lang="es-CO" sz="2000" spc="-1" strike="noStrike">
                <a:solidFill>
                  <a:srgbClr val="000000"/>
                </a:solidFill>
                <a:uFill>
                  <a:solidFill>
                    <a:srgbClr val="ffffff"/>
                  </a:solidFill>
                </a:uFill>
                <a:latin typeface="Arial"/>
              </a:rPr>
              <a:t>: Participación del sector en el PIB departamental/ participación del sector en el PIB nacional</a:t>
            </a:r>
            <a:endParaRPr b="0" lang="es-CO" sz="2000" spc="-1" strike="noStrike">
              <a:solidFill>
                <a:srgbClr val="000000"/>
              </a:solidFill>
              <a:uFill>
                <a:solidFill>
                  <a:srgbClr val="ffffff"/>
                </a:solidFill>
              </a:uFill>
              <a:latin typeface="Arial"/>
            </a:endParaRPr>
          </a:p>
          <a:p>
            <a:pPr>
              <a:lnSpc>
                <a:spcPct val="100000"/>
              </a:lnSpc>
            </a:pPr>
            <a:r>
              <a:rPr b="0" lang="es-CO" sz="2000" spc="-1" strike="noStrike">
                <a:solidFill>
                  <a:srgbClr val="000000"/>
                </a:solidFill>
                <a:uFill>
                  <a:solidFill>
                    <a:srgbClr val="ffffff"/>
                  </a:solidFill>
                </a:uFill>
                <a:latin typeface="Arial"/>
              </a:rPr>
              <a:t>Un valor de uno quiere decir que la participación de un sector dentro del PIB departamental es igual a la participación de ese sector a nivel nacional. El valor de 2015 quiere decir que en el Meta los productos mineros, en especial hidrocarburos, pesan 8 veces más que en el peso de el sector en la  economía colombiana y  que por tanto la economía tiene especialización relativa en el sector.</a:t>
            </a:r>
            <a:endParaRPr b="0" lang="es-CO" sz="2000" spc="-1" strike="noStrike">
              <a:solidFill>
                <a:srgbClr val="000000"/>
              </a:solidFill>
              <a:uFill>
                <a:solidFill>
                  <a:srgbClr val="ffffff"/>
                </a:solidFill>
              </a:uFill>
              <a:latin typeface="Arial"/>
            </a:endParaRPr>
          </a:p>
        </p:txBody>
      </p:sp>
      <p:sp>
        <p:nvSpPr>
          <p:cNvPr id="597" name="TextShape 2"/>
          <p:cNvSpPr txBox="1"/>
          <p:nvPr/>
        </p:nvSpPr>
        <p:spPr>
          <a:xfrm>
            <a:off x="3884760" y="8685360"/>
            <a:ext cx="2971440" cy="456840"/>
          </a:xfrm>
          <a:prstGeom prst="rect">
            <a:avLst/>
          </a:prstGeom>
          <a:noFill/>
          <a:ln>
            <a:noFill/>
          </a:ln>
        </p:spPr>
        <p:txBody>
          <a:bodyPr anchor="b"/>
          <a:p>
            <a:pPr algn="r">
              <a:lnSpc>
                <a:spcPct val="100000"/>
              </a:lnSpc>
            </a:pPr>
            <a:fld id="{F6D9EAC8-1AC9-4ECA-AA9B-8F51B9CE1D11}"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53" name="PlaceHolder 2"/>
          <p:cNvSpPr>
            <a:spLocks noGrp="1"/>
          </p:cNvSpPr>
          <p:nvPr>
            <p:ph type="body"/>
          </p:nvPr>
        </p:nvSpPr>
        <p:spPr>
          <a:xfrm>
            <a:off x="457200" y="2249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54" name="PlaceHolder 3"/>
          <p:cNvSpPr>
            <a:spLocks noGrp="1"/>
          </p:cNvSpPr>
          <p:nvPr>
            <p:ph type="body"/>
          </p:nvPr>
        </p:nvSpPr>
        <p:spPr>
          <a:xfrm>
            <a:off x="457200" y="4508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56"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57"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58" name="PlaceHolder 4"/>
          <p:cNvSpPr>
            <a:spLocks noGrp="1"/>
          </p:cNvSpPr>
          <p:nvPr>
            <p:ph type="body"/>
          </p:nvPr>
        </p:nvSpPr>
        <p:spPr>
          <a:xfrm>
            <a:off x="467424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59" name="PlaceHolder 5"/>
          <p:cNvSpPr>
            <a:spLocks noGrp="1"/>
          </p:cNvSpPr>
          <p:nvPr>
            <p:ph type="body"/>
          </p:nvPr>
        </p:nvSpPr>
        <p:spPr>
          <a:xfrm>
            <a:off x="45720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61" name="PlaceHolder 2"/>
          <p:cNvSpPr>
            <a:spLocks noGrp="1"/>
          </p:cNvSpPr>
          <p:nvPr>
            <p:ph type="body"/>
          </p:nvPr>
        </p:nvSpPr>
        <p:spPr>
          <a:xfrm>
            <a:off x="45720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62" name="PlaceHolder 3"/>
          <p:cNvSpPr>
            <a:spLocks noGrp="1"/>
          </p:cNvSpPr>
          <p:nvPr>
            <p:ph type="body"/>
          </p:nvPr>
        </p:nvSpPr>
        <p:spPr>
          <a:xfrm>
            <a:off x="323964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63" name="PlaceHolder 4"/>
          <p:cNvSpPr>
            <a:spLocks noGrp="1"/>
          </p:cNvSpPr>
          <p:nvPr>
            <p:ph type="body"/>
          </p:nvPr>
        </p:nvSpPr>
        <p:spPr>
          <a:xfrm>
            <a:off x="602208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64" name="PlaceHolder 5"/>
          <p:cNvSpPr>
            <a:spLocks noGrp="1"/>
          </p:cNvSpPr>
          <p:nvPr>
            <p:ph type="body"/>
          </p:nvPr>
        </p:nvSpPr>
        <p:spPr>
          <a:xfrm>
            <a:off x="602208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65" name="PlaceHolder 6"/>
          <p:cNvSpPr>
            <a:spLocks noGrp="1"/>
          </p:cNvSpPr>
          <p:nvPr>
            <p:ph type="body"/>
          </p:nvPr>
        </p:nvSpPr>
        <p:spPr>
          <a:xfrm>
            <a:off x="323964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66" name="PlaceHolder 7"/>
          <p:cNvSpPr>
            <a:spLocks noGrp="1"/>
          </p:cNvSpPr>
          <p:nvPr>
            <p:ph type="body"/>
          </p:nvPr>
        </p:nvSpPr>
        <p:spPr>
          <a:xfrm>
            <a:off x="45720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87" name="PlaceHolder 2"/>
          <p:cNvSpPr>
            <a:spLocks noGrp="1"/>
          </p:cNvSpPr>
          <p:nvPr>
            <p:ph type="subTitle"/>
          </p:nvPr>
        </p:nvSpPr>
        <p:spPr>
          <a:xfrm>
            <a:off x="457200" y="2249280"/>
            <a:ext cx="8229240" cy="43246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89" name="PlaceHolder 2"/>
          <p:cNvSpPr>
            <a:spLocks noGrp="1"/>
          </p:cNvSpPr>
          <p:nvPr>
            <p:ph type="body"/>
          </p:nvPr>
        </p:nvSpPr>
        <p:spPr>
          <a:xfrm>
            <a:off x="457200" y="2249280"/>
            <a:ext cx="822924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91" name="PlaceHolder 2"/>
          <p:cNvSpPr>
            <a:spLocks noGrp="1"/>
          </p:cNvSpPr>
          <p:nvPr>
            <p:ph type="body"/>
          </p:nvPr>
        </p:nvSpPr>
        <p:spPr>
          <a:xfrm>
            <a:off x="45720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92" name="PlaceHolder 3"/>
          <p:cNvSpPr>
            <a:spLocks noGrp="1"/>
          </p:cNvSpPr>
          <p:nvPr>
            <p:ph type="body"/>
          </p:nvPr>
        </p:nvSpPr>
        <p:spPr>
          <a:xfrm>
            <a:off x="467424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457200" y="1143000"/>
            <a:ext cx="8229240" cy="4944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96"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97" name="PlaceHolder 3"/>
          <p:cNvSpPr>
            <a:spLocks noGrp="1"/>
          </p:cNvSpPr>
          <p:nvPr>
            <p:ph type="body"/>
          </p:nvPr>
        </p:nvSpPr>
        <p:spPr>
          <a:xfrm>
            <a:off x="45720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98" name="PlaceHolder 4"/>
          <p:cNvSpPr>
            <a:spLocks noGrp="1"/>
          </p:cNvSpPr>
          <p:nvPr>
            <p:ph type="body"/>
          </p:nvPr>
        </p:nvSpPr>
        <p:spPr>
          <a:xfrm>
            <a:off x="467424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32" name="PlaceHolder 2"/>
          <p:cNvSpPr>
            <a:spLocks noGrp="1"/>
          </p:cNvSpPr>
          <p:nvPr>
            <p:ph type="subTitle"/>
          </p:nvPr>
        </p:nvSpPr>
        <p:spPr>
          <a:xfrm>
            <a:off x="457200" y="2249280"/>
            <a:ext cx="8229240" cy="43246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00" name="PlaceHolder 2"/>
          <p:cNvSpPr>
            <a:spLocks noGrp="1"/>
          </p:cNvSpPr>
          <p:nvPr>
            <p:ph type="body"/>
          </p:nvPr>
        </p:nvSpPr>
        <p:spPr>
          <a:xfrm>
            <a:off x="45720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01"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02" name="PlaceHolder 4"/>
          <p:cNvSpPr>
            <a:spLocks noGrp="1"/>
          </p:cNvSpPr>
          <p:nvPr>
            <p:ph type="body"/>
          </p:nvPr>
        </p:nvSpPr>
        <p:spPr>
          <a:xfrm>
            <a:off x="467424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04"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05"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06" name="PlaceHolder 4"/>
          <p:cNvSpPr>
            <a:spLocks noGrp="1"/>
          </p:cNvSpPr>
          <p:nvPr>
            <p:ph type="body"/>
          </p:nvPr>
        </p:nvSpPr>
        <p:spPr>
          <a:xfrm>
            <a:off x="457200" y="4508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08" name="PlaceHolder 2"/>
          <p:cNvSpPr>
            <a:spLocks noGrp="1"/>
          </p:cNvSpPr>
          <p:nvPr>
            <p:ph type="body"/>
          </p:nvPr>
        </p:nvSpPr>
        <p:spPr>
          <a:xfrm>
            <a:off x="457200" y="2249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09" name="PlaceHolder 3"/>
          <p:cNvSpPr>
            <a:spLocks noGrp="1"/>
          </p:cNvSpPr>
          <p:nvPr>
            <p:ph type="body"/>
          </p:nvPr>
        </p:nvSpPr>
        <p:spPr>
          <a:xfrm>
            <a:off x="457200" y="4508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11"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12"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13" name="PlaceHolder 4"/>
          <p:cNvSpPr>
            <a:spLocks noGrp="1"/>
          </p:cNvSpPr>
          <p:nvPr>
            <p:ph type="body"/>
          </p:nvPr>
        </p:nvSpPr>
        <p:spPr>
          <a:xfrm>
            <a:off x="467424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14" name="PlaceHolder 5"/>
          <p:cNvSpPr>
            <a:spLocks noGrp="1"/>
          </p:cNvSpPr>
          <p:nvPr>
            <p:ph type="body"/>
          </p:nvPr>
        </p:nvSpPr>
        <p:spPr>
          <a:xfrm>
            <a:off x="45720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16" name="PlaceHolder 2"/>
          <p:cNvSpPr>
            <a:spLocks noGrp="1"/>
          </p:cNvSpPr>
          <p:nvPr>
            <p:ph type="body"/>
          </p:nvPr>
        </p:nvSpPr>
        <p:spPr>
          <a:xfrm>
            <a:off x="45720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17" name="PlaceHolder 3"/>
          <p:cNvSpPr>
            <a:spLocks noGrp="1"/>
          </p:cNvSpPr>
          <p:nvPr>
            <p:ph type="body"/>
          </p:nvPr>
        </p:nvSpPr>
        <p:spPr>
          <a:xfrm>
            <a:off x="323964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18" name="PlaceHolder 4"/>
          <p:cNvSpPr>
            <a:spLocks noGrp="1"/>
          </p:cNvSpPr>
          <p:nvPr>
            <p:ph type="body"/>
          </p:nvPr>
        </p:nvSpPr>
        <p:spPr>
          <a:xfrm>
            <a:off x="602208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19" name="PlaceHolder 5"/>
          <p:cNvSpPr>
            <a:spLocks noGrp="1"/>
          </p:cNvSpPr>
          <p:nvPr>
            <p:ph type="body"/>
          </p:nvPr>
        </p:nvSpPr>
        <p:spPr>
          <a:xfrm>
            <a:off x="602208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20" name="PlaceHolder 6"/>
          <p:cNvSpPr>
            <a:spLocks noGrp="1"/>
          </p:cNvSpPr>
          <p:nvPr>
            <p:ph type="body"/>
          </p:nvPr>
        </p:nvSpPr>
        <p:spPr>
          <a:xfrm>
            <a:off x="323964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21" name="PlaceHolder 7"/>
          <p:cNvSpPr>
            <a:spLocks noGrp="1"/>
          </p:cNvSpPr>
          <p:nvPr>
            <p:ph type="body"/>
          </p:nvPr>
        </p:nvSpPr>
        <p:spPr>
          <a:xfrm>
            <a:off x="45720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43" name="PlaceHolder 2"/>
          <p:cNvSpPr>
            <a:spLocks noGrp="1"/>
          </p:cNvSpPr>
          <p:nvPr>
            <p:ph type="subTitle"/>
          </p:nvPr>
        </p:nvSpPr>
        <p:spPr>
          <a:xfrm>
            <a:off x="457200" y="2249280"/>
            <a:ext cx="8229240" cy="43246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45" name="PlaceHolder 2"/>
          <p:cNvSpPr>
            <a:spLocks noGrp="1"/>
          </p:cNvSpPr>
          <p:nvPr>
            <p:ph type="body"/>
          </p:nvPr>
        </p:nvSpPr>
        <p:spPr>
          <a:xfrm>
            <a:off x="457200" y="2249280"/>
            <a:ext cx="822924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47" name="PlaceHolder 2"/>
          <p:cNvSpPr>
            <a:spLocks noGrp="1"/>
          </p:cNvSpPr>
          <p:nvPr>
            <p:ph type="body"/>
          </p:nvPr>
        </p:nvSpPr>
        <p:spPr>
          <a:xfrm>
            <a:off x="45720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48" name="PlaceHolder 3"/>
          <p:cNvSpPr>
            <a:spLocks noGrp="1"/>
          </p:cNvSpPr>
          <p:nvPr>
            <p:ph type="body"/>
          </p:nvPr>
        </p:nvSpPr>
        <p:spPr>
          <a:xfrm>
            <a:off x="467424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34" name="PlaceHolder 2"/>
          <p:cNvSpPr>
            <a:spLocks noGrp="1"/>
          </p:cNvSpPr>
          <p:nvPr>
            <p:ph type="body"/>
          </p:nvPr>
        </p:nvSpPr>
        <p:spPr>
          <a:xfrm>
            <a:off x="457200" y="2249280"/>
            <a:ext cx="822924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457200" y="1143000"/>
            <a:ext cx="8229240" cy="4944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52"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53" name="PlaceHolder 3"/>
          <p:cNvSpPr>
            <a:spLocks noGrp="1"/>
          </p:cNvSpPr>
          <p:nvPr>
            <p:ph type="body"/>
          </p:nvPr>
        </p:nvSpPr>
        <p:spPr>
          <a:xfrm>
            <a:off x="45720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54" name="PlaceHolder 4"/>
          <p:cNvSpPr>
            <a:spLocks noGrp="1"/>
          </p:cNvSpPr>
          <p:nvPr>
            <p:ph type="body"/>
          </p:nvPr>
        </p:nvSpPr>
        <p:spPr>
          <a:xfrm>
            <a:off x="467424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56" name="PlaceHolder 2"/>
          <p:cNvSpPr>
            <a:spLocks noGrp="1"/>
          </p:cNvSpPr>
          <p:nvPr>
            <p:ph type="body"/>
          </p:nvPr>
        </p:nvSpPr>
        <p:spPr>
          <a:xfrm>
            <a:off x="45720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57"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58" name="PlaceHolder 4"/>
          <p:cNvSpPr>
            <a:spLocks noGrp="1"/>
          </p:cNvSpPr>
          <p:nvPr>
            <p:ph type="body"/>
          </p:nvPr>
        </p:nvSpPr>
        <p:spPr>
          <a:xfrm>
            <a:off x="467424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60"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61"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62" name="PlaceHolder 4"/>
          <p:cNvSpPr>
            <a:spLocks noGrp="1"/>
          </p:cNvSpPr>
          <p:nvPr>
            <p:ph type="body"/>
          </p:nvPr>
        </p:nvSpPr>
        <p:spPr>
          <a:xfrm>
            <a:off x="457200" y="4508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64" name="PlaceHolder 2"/>
          <p:cNvSpPr>
            <a:spLocks noGrp="1"/>
          </p:cNvSpPr>
          <p:nvPr>
            <p:ph type="body"/>
          </p:nvPr>
        </p:nvSpPr>
        <p:spPr>
          <a:xfrm>
            <a:off x="457200" y="2249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65" name="PlaceHolder 3"/>
          <p:cNvSpPr>
            <a:spLocks noGrp="1"/>
          </p:cNvSpPr>
          <p:nvPr>
            <p:ph type="body"/>
          </p:nvPr>
        </p:nvSpPr>
        <p:spPr>
          <a:xfrm>
            <a:off x="457200" y="4508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67"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68"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69" name="PlaceHolder 4"/>
          <p:cNvSpPr>
            <a:spLocks noGrp="1"/>
          </p:cNvSpPr>
          <p:nvPr>
            <p:ph type="body"/>
          </p:nvPr>
        </p:nvSpPr>
        <p:spPr>
          <a:xfrm>
            <a:off x="467424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70" name="PlaceHolder 5"/>
          <p:cNvSpPr>
            <a:spLocks noGrp="1"/>
          </p:cNvSpPr>
          <p:nvPr>
            <p:ph type="body"/>
          </p:nvPr>
        </p:nvSpPr>
        <p:spPr>
          <a:xfrm>
            <a:off x="45720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172" name="PlaceHolder 2"/>
          <p:cNvSpPr>
            <a:spLocks noGrp="1"/>
          </p:cNvSpPr>
          <p:nvPr>
            <p:ph type="body"/>
          </p:nvPr>
        </p:nvSpPr>
        <p:spPr>
          <a:xfrm>
            <a:off x="45720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73" name="PlaceHolder 3"/>
          <p:cNvSpPr>
            <a:spLocks noGrp="1"/>
          </p:cNvSpPr>
          <p:nvPr>
            <p:ph type="body"/>
          </p:nvPr>
        </p:nvSpPr>
        <p:spPr>
          <a:xfrm>
            <a:off x="323964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74" name="PlaceHolder 4"/>
          <p:cNvSpPr>
            <a:spLocks noGrp="1"/>
          </p:cNvSpPr>
          <p:nvPr>
            <p:ph type="body"/>
          </p:nvPr>
        </p:nvSpPr>
        <p:spPr>
          <a:xfrm>
            <a:off x="6022080" y="2249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75" name="PlaceHolder 5"/>
          <p:cNvSpPr>
            <a:spLocks noGrp="1"/>
          </p:cNvSpPr>
          <p:nvPr>
            <p:ph type="body"/>
          </p:nvPr>
        </p:nvSpPr>
        <p:spPr>
          <a:xfrm>
            <a:off x="602208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76" name="PlaceHolder 6"/>
          <p:cNvSpPr>
            <a:spLocks noGrp="1"/>
          </p:cNvSpPr>
          <p:nvPr>
            <p:ph type="body"/>
          </p:nvPr>
        </p:nvSpPr>
        <p:spPr>
          <a:xfrm>
            <a:off x="323964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177" name="PlaceHolder 7"/>
          <p:cNvSpPr>
            <a:spLocks noGrp="1"/>
          </p:cNvSpPr>
          <p:nvPr>
            <p:ph type="body"/>
          </p:nvPr>
        </p:nvSpPr>
        <p:spPr>
          <a:xfrm>
            <a:off x="457200" y="4508280"/>
            <a:ext cx="26496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36" name="PlaceHolder 2"/>
          <p:cNvSpPr>
            <a:spLocks noGrp="1"/>
          </p:cNvSpPr>
          <p:nvPr>
            <p:ph type="body"/>
          </p:nvPr>
        </p:nvSpPr>
        <p:spPr>
          <a:xfrm>
            <a:off x="45720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37" name="PlaceHolder 3"/>
          <p:cNvSpPr>
            <a:spLocks noGrp="1"/>
          </p:cNvSpPr>
          <p:nvPr>
            <p:ph type="body"/>
          </p:nvPr>
        </p:nvSpPr>
        <p:spPr>
          <a:xfrm>
            <a:off x="467424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 name="PlaceHolder 1"/>
          <p:cNvSpPr>
            <a:spLocks noGrp="1"/>
          </p:cNvSpPr>
          <p:nvPr>
            <p:ph type="subTitle"/>
          </p:nvPr>
        </p:nvSpPr>
        <p:spPr>
          <a:xfrm>
            <a:off x="457200" y="1143000"/>
            <a:ext cx="8229240" cy="4944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41"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42" name="PlaceHolder 3"/>
          <p:cNvSpPr>
            <a:spLocks noGrp="1"/>
          </p:cNvSpPr>
          <p:nvPr>
            <p:ph type="body"/>
          </p:nvPr>
        </p:nvSpPr>
        <p:spPr>
          <a:xfrm>
            <a:off x="45720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43" name="PlaceHolder 4"/>
          <p:cNvSpPr>
            <a:spLocks noGrp="1"/>
          </p:cNvSpPr>
          <p:nvPr>
            <p:ph type="body"/>
          </p:nvPr>
        </p:nvSpPr>
        <p:spPr>
          <a:xfrm>
            <a:off x="467424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45" name="PlaceHolder 2"/>
          <p:cNvSpPr>
            <a:spLocks noGrp="1"/>
          </p:cNvSpPr>
          <p:nvPr>
            <p:ph type="body"/>
          </p:nvPr>
        </p:nvSpPr>
        <p:spPr>
          <a:xfrm>
            <a:off x="457200" y="2249280"/>
            <a:ext cx="4015800" cy="432468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46"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47" name="PlaceHolder 4"/>
          <p:cNvSpPr>
            <a:spLocks noGrp="1"/>
          </p:cNvSpPr>
          <p:nvPr>
            <p:ph type="body"/>
          </p:nvPr>
        </p:nvSpPr>
        <p:spPr>
          <a:xfrm>
            <a:off x="4674240" y="4508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1143000"/>
            <a:ext cx="8229240" cy="1066320"/>
          </a:xfrm>
          <a:prstGeom prst="rect">
            <a:avLst/>
          </a:prstGeom>
        </p:spPr>
        <p:txBody>
          <a:bodyPr lIns="0" rIns="0" tIns="0" bIns="0" anchor="ctr"/>
          <a:p>
            <a:endParaRPr b="0" lang="es-CO" sz="1800" spc="-1" strike="noStrike">
              <a:solidFill>
                <a:srgbClr val="021127"/>
              </a:solidFill>
              <a:uFill>
                <a:solidFill>
                  <a:srgbClr val="ffffff"/>
                </a:solidFill>
              </a:uFill>
              <a:latin typeface="Georgia"/>
            </a:endParaRPr>
          </a:p>
        </p:txBody>
      </p:sp>
      <p:sp>
        <p:nvSpPr>
          <p:cNvPr id="49" name="PlaceHolder 2"/>
          <p:cNvSpPr>
            <a:spLocks noGrp="1"/>
          </p:cNvSpPr>
          <p:nvPr>
            <p:ph type="body"/>
          </p:nvPr>
        </p:nvSpPr>
        <p:spPr>
          <a:xfrm>
            <a:off x="45720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50" name="PlaceHolder 3"/>
          <p:cNvSpPr>
            <a:spLocks noGrp="1"/>
          </p:cNvSpPr>
          <p:nvPr>
            <p:ph type="body"/>
          </p:nvPr>
        </p:nvSpPr>
        <p:spPr>
          <a:xfrm>
            <a:off x="4674240" y="2249280"/>
            <a:ext cx="401580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
        <p:nvSpPr>
          <p:cNvPr id="51" name="PlaceHolder 4"/>
          <p:cNvSpPr>
            <a:spLocks noGrp="1"/>
          </p:cNvSpPr>
          <p:nvPr>
            <p:ph type="body"/>
          </p:nvPr>
        </p:nvSpPr>
        <p:spPr>
          <a:xfrm>
            <a:off x="457200" y="4508280"/>
            <a:ext cx="8229240" cy="2062800"/>
          </a:xfrm>
          <a:prstGeom prst="rect">
            <a:avLst/>
          </a:prstGeom>
        </p:spPr>
        <p:txBody>
          <a:bodyPr lIns="0" rIns="0" tIns="0" bIns="0">
            <a:normAutofit/>
          </a:bodyPr>
          <a:p>
            <a:endParaRPr b="0" lang="es-CO" sz="2800" spc="-1" strike="noStrike">
              <a:solidFill>
                <a:srgbClr val="021127"/>
              </a:solidFill>
              <a:uFill>
                <a:solidFill>
                  <a:srgbClr val="ffffff"/>
                </a:solidFill>
              </a:uFill>
              <a:latin typeface="Cambr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0" name="CustomShape 1" hidden="1"/>
          <p:cNvSpPr/>
          <p:nvPr/>
        </p:nvSpPr>
        <p:spPr>
          <a:xfrm>
            <a:off x="0" y="366840"/>
            <a:ext cx="9143640" cy="8388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 name="CustomShape 2" hidden="1"/>
          <p:cNvSpPr/>
          <p:nvPr/>
        </p:nvSpPr>
        <p:spPr>
          <a:xfrm>
            <a:off x="0" y="0"/>
            <a:ext cx="9143640" cy="310320"/>
          </a:xfrm>
          <a:prstGeom prst="rect">
            <a:avLst/>
          </a:prstGeom>
          <a:solidFill>
            <a:schemeClr val="tx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CustomShape 3" hidden="1"/>
          <p:cNvSpPr/>
          <p:nvPr/>
        </p:nvSpPr>
        <p:spPr>
          <a:xfrm>
            <a:off x="0" y="308160"/>
            <a:ext cx="9143640" cy="9108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3" name="CustomShape 4" hidden="1"/>
          <p:cNvSpPr/>
          <p:nvPr/>
        </p:nvSpPr>
        <p:spPr>
          <a:xfrm flipV="1">
            <a:off x="5410080" y="360360"/>
            <a:ext cx="3733560" cy="9072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CustomShape 5" hidden="1"/>
          <p:cNvSpPr/>
          <p:nvPr/>
        </p:nvSpPr>
        <p:spPr>
          <a:xfrm flipV="1">
            <a:off x="5410080" y="439560"/>
            <a:ext cx="3733560" cy="17964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5" name="CustomShape 6" hidden="1"/>
          <p:cNvSpPr/>
          <p:nvPr/>
        </p:nvSpPr>
        <p:spPr>
          <a:xfrm>
            <a:off x="5407200" y="497520"/>
            <a:ext cx="3062880" cy="27000"/>
          </a:xfrm>
          <a:prstGeom prst="roundRect">
            <a:avLst>
              <a:gd name="adj" fmla="val 16667"/>
            </a:avLst>
          </a:prstGeom>
          <a:blipFill>
            <a:blip r:embed="rId3"/>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6" name="CustomShape 7" hidden="1"/>
          <p:cNvSpPr/>
          <p:nvPr/>
        </p:nvSpPr>
        <p:spPr>
          <a:xfrm>
            <a:off x="7373520" y="588960"/>
            <a:ext cx="1599840" cy="36360"/>
          </a:xfrm>
          <a:prstGeom prst="roundRect">
            <a:avLst>
              <a:gd name="adj" fmla="val 16667"/>
            </a:avLst>
          </a:prstGeom>
          <a:blipFill>
            <a:blip r:embed="rId4"/>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 name="CustomShape 8" hidden="1"/>
          <p:cNvSpPr/>
          <p:nvPr/>
        </p:nvSpPr>
        <p:spPr>
          <a:xfrm>
            <a:off x="9084960" y="-2160"/>
            <a:ext cx="57240" cy="621360"/>
          </a:xfrm>
          <a:prstGeom prst="rect">
            <a:avLst/>
          </a:prstGeom>
          <a:solidFill>
            <a:srgbClr val="ffffff">
              <a:alpha val="66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CustomShape 9" hidden="1"/>
          <p:cNvSpPr/>
          <p:nvPr/>
        </p:nvSpPr>
        <p:spPr>
          <a:xfrm>
            <a:off x="9044640" y="-2160"/>
            <a:ext cx="27000" cy="621360"/>
          </a:xfrm>
          <a:prstGeom prst="rect">
            <a:avLst/>
          </a:prstGeom>
          <a:solidFill>
            <a:srgbClr val="ffffff">
              <a:alpha val="66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9" name="CustomShape 10" hidden="1"/>
          <p:cNvSpPr/>
          <p:nvPr/>
        </p:nvSpPr>
        <p:spPr>
          <a:xfrm>
            <a:off x="9025560" y="-2160"/>
            <a:ext cx="8640" cy="621360"/>
          </a:xfrm>
          <a:prstGeom prst="rect">
            <a:avLst/>
          </a:prstGeom>
          <a:solidFill>
            <a:srgbClr val="ffffff">
              <a:alpha val="6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0" name="CustomShape 11" hidden="1"/>
          <p:cNvSpPr/>
          <p:nvPr/>
        </p:nvSpPr>
        <p:spPr>
          <a:xfrm>
            <a:off x="8975520" y="-2160"/>
            <a:ext cx="27000" cy="621360"/>
          </a:xfrm>
          <a:prstGeom prst="rect">
            <a:avLst/>
          </a:prstGeom>
          <a:solidFill>
            <a:srgbClr val="ffffff">
              <a:alpha val="4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1" name="CustomShape 12" hidden="1"/>
          <p:cNvSpPr/>
          <p:nvPr/>
        </p:nvSpPr>
        <p:spPr>
          <a:xfrm>
            <a:off x="8915760" y="360"/>
            <a:ext cx="54360" cy="585000"/>
          </a:xfrm>
          <a:prstGeom prst="rect">
            <a:avLst/>
          </a:prstGeom>
          <a:solidFill>
            <a:srgbClr val="ffffff">
              <a:alpha val="2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 name="CustomShape 13" hidden="1"/>
          <p:cNvSpPr/>
          <p:nvPr/>
        </p:nvSpPr>
        <p:spPr>
          <a:xfrm>
            <a:off x="8873640" y="360"/>
            <a:ext cx="8640" cy="585000"/>
          </a:xfrm>
          <a:prstGeom prst="rect">
            <a:avLst/>
          </a:prstGeom>
          <a:solidFill>
            <a:srgbClr val="ffffff">
              <a:alpha val="31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pic>
        <p:nvPicPr>
          <p:cNvPr id="13" name="19 Imagen" descr=""/>
          <p:cNvPicPr/>
          <p:nvPr/>
        </p:nvPicPr>
        <p:blipFill>
          <a:blip r:embed="rId5"/>
          <a:stretch/>
        </p:blipFill>
        <p:spPr>
          <a:xfrm>
            <a:off x="7760520" y="6237360"/>
            <a:ext cx="1354680" cy="620280"/>
          </a:xfrm>
          <a:prstGeom prst="rect">
            <a:avLst/>
          </a:prstGeom>
          <a:ln>
            <a:noFill/>
          </a:ln>
        </p:spPr>
      </p:pic>
      <p:sp>
        <p:nvSpPr>
          <p:cNvPr id="14" name="CustomShape 14"/>
          <p:cNvSpPr/>
          <p:nvPr/>
        </p:nvSpPr>
        <p:spPr>
          <a:xfrm flipV="1">
            <a:off x="5410080" y="3809880"/>
            <a:ext cx="3733560" cy="9072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5" name="CustomShape 15"/>
          <p:cNvSpPr/>
          <p:nvPr/>
        </p:nvSpPr>
        <p:spPr>
          <a:xfrm flipV="1">
            <a:off x="5410080" y="3897000"/>
            <a:ext cx="3733560" cy="19152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6" name="CustomShape 16"/>
          <p:cNvSpPr/>
          <p:nvPr/>
        </p:nvSpPr>
        <p:spPr>
          <a:xfrm flipV="1">
            <a:off x="5410080" y="4115160"/>
            <a:ext cx="3733560" cy="8640"/>
          </a:xfrm>
          <a:prstGeom prst="rect">
            <a:avLst/>
          </a:prstGeom>
          <a:solidFill>
            <a:schemeClr val="accent2">
              <a:alpha val="65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7" name="CustomShape 17"/>
          <p:cNvSpPr/>
          <p:nvPr/>
        </p:nvSpPr>
        <p:spPr>
          <a:xfrm flipV="1">
            <a:off x="5410080" y="4164480"/>
            <a:ext cx="1965600" cy="18000"/>
          </a:xfrm>
          <a:prstGeom prst="rect">
            <a:avLst/>
          </a:prstGeom>
          <a:solidFill>
            <a:schemeClr val="accent2">
              <a:alpha val="6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8" name="CustomShape 18"/>
          <p:cNvSpPr/>
          <p:nvPr/>
        </p:nvSpPr>
        <p:spPr>
          <a:xfrm flipV="1">
            <a:off x="5410080" y="4199400"/>
            <a:ext cx="1965600" cy="8640"/>
          </a:xfrm>
          <a:prstGeom prst="rect">
            <a:avLst/>
          </a:prstGeom>
          <a:solidFill>
            <a:schemeClr val="accent2">
              <a:alpha val="65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9" name="CustomShape 19"/>
          <p:cNvSpPr/>
          <p:nvPr/>
        </p:nvSpPr>
        <p:spPr>
          <a:xfrm>
            <a:off x="5410080" y="3962520"/>
            <a:ext cx="3062880" cy="27000"/>
          </a:xfrm>
          <a:prstGeom prst="roundRect">
            <a:avLst>
              <a:gd name="adj" fmla="val 16667"/>
            </a:avLst>
          </a:prstGeom>
          <a:blipFill>
            <a:blip r:embed="rId6"/>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20" name="CustomShape 20"/>
          <p:cNvSpPr/>
          <p:nvPr/>
        </p:nvSpPr>
        <p:spPr>
          <a:xfrm>
            <a:off x="7376400" y="4061160"/>
            <a:ext cx="1599840" cy="36360"/>
          </a:xfrm>
          <a:prstGeom prst="roundRect">
            <a:avLst>
              <a:gd name="adj" fmla="val 16667"/>
            </a:avLst>
          </a:prstGeom>
          <a:blipFill>
            <a:blip r:embed="rId7"/>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21" name="CustomShape 21"/>
          <p:cNvSpPr/>
          <p:nvPr/>
        </p:nvSpPr>
        <p:spPr>
          <a:xfrm>
            <a:off x="0" y="3649680"/>
            <a:ext cx="9143640" cy="24372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22" name="CustomShape 22"/>
          <p:cNvSpPr/>
          <p:nvPr/>
        </p:nvSpPr>
        <p:spPr>
          <a:xfrm>
            <a:off x="0" y="3675600"/>
            <a:ext cx="9143640" cy="14040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23" name="CustomShape 23"/>
          <p:cNvSpPr/>
          <p:nvPr/>
        </p:nvSpPr>
        <p:spPr>
          <a:xfrm flipV="1">
            <a:off x="6414120" y="3642480"/>
            <a:ext cx="2729520" cy="24804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24" name="CustomShape 24"/>
          <p:cNvSpPr/>
          <p:nvPr/>
        </p:nvSpPr>
        <p:spPr>
          <a:xfrm>
            <a:off x="0" y="0"/>
            <a:ext cx="9143640" cy="3701520"/>
          </a:xfrm>
          <a:prstGeom prst="rect">
            <a:avLst/>
          </a:prstGeom>
          <a:solidFill>
            <a:schemeClr val="tx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25" name="PlaceHolder 25"/>
          <p:cNvSpPr>
            <a:spLocks noGrp="1"/>
          </p:cNvSpPr>
          <p:nvPr>
            <p:ph type="title"/>
          </p:nvPr>
        </p:nvSpPr>
        <p:spPr>
          <a:xfrm>
            <a:off x="515160" y="2231640"/>
            <a:ext cx="8457840" cy="1469520"/>
          </a:xfrm>
          <a:prstGeom prst="rect">
            <a:avLst/>
          </a:prstGeom>
        </p:spPr>
        <p:txBody>
          <a:bodyPr lIns="90000" rIns="90000" tIns="45000" bIns="45000" anchor="b"/>
          <a:p>
            <a:pPr>
              <a:lnSpc>
                <a:spcPct val="100000"/>
              </a:lnSpc>
            </a:pPr>
            <a:r>
              <a:rPr b="0" lang="es-CO" sz="4400" spc="-1" strike="noStrike">
                <a:solidFill>
                  <a:srgbClr val="ffffff"/>
                </a:solidFill>
                <a:uFill>
                  <a:solidFill>
                    <a:srgbClr val="ffffff"/>
                  </a:solidFill>
                </a:uFill>
                <a:latin typeface="Cambria"/>
              </a:rPr>
              <a:t>Haga clic para modificar el estilo de título del patrón</a:t>
            </a:r>
            <a:endParaRPr b="0" lang="es-CO" sz="4400" spc="-1" strike="noStrike">
              <a:solidFill>
                <a:srgbClr val="021127"/>
              </a:solidFill>
              <a:uFill>
                <a:solidFill>
                  <a:srgbClr val="ffffff"/>
                </a:solidFill>
              </a:uFill>
              <a:latin typeface="Georgia"/>
            </a:endParaRPr>
          </a:p>
        </p:txBody>
      </p:sp>
      <p:sp>
        <p:nvSpPr>
          <p:cNvPr id="26" name="PlaceHolder 26"/>
          <p:cNvSpPr>
            <a:spLocks noGrp="1"/>
          </p:cNvSpPr>
          <p:nvPr>
            <p:ph type="dt"/>
          </p:nvPr>
        </p:nvSpPr>
        <p:spPr>
          <a:xfrm>
            <a:off x="2771640" y="5124600"/>
            <a:ext cx="2376000" cy="608400"/>
          </a:xfrm>
          <a:prstGeom prst="rect">
            <a:avLst/>
          </a:prstGeom>
        </p:spPr>
        <p:txBody>
          <a:bodyPr lIns="90000" rIns="90000" tIns="45000" bIns="45000"/>
          <a:p>
            <a:pPr>
              <a:lnSpc>
                <a:spcPct val="100000"/>
              </a:lnSpc>
            </a:pPr>
            <a:fld id="{E76496B3-F4A2-4550-AC0D-C01893FC1E0F}" type="datetime">
              <a:rPr b="0" lang="es-CO" sz="1800" spc="-1" strike="noStrike">
                <a:solidFill>
                  <a:srgbClr val="97a4b9"/>
                </a:solidFill>
                <a:uFill>
                  <a:solidFill>
                    <a:srgbClr val="ffffff"/>
                  </a:solidFill>
                </a:uFill>
                <a:latin typeface="Cambria"/>
              </a:rPr>
              <a:t>21/04/18</a:t>
            </a:fld>
            <a:endParaRPr b="0" lang="es-CO" sz="1800" spc="-1" strike="noStrike">
              <a:solidFill>
                <a:srgbClr val="000000"/>
              </a:solidFill>
              <a:uFill>
                <a:solidFill>
                  <a:srgbClr val="ffffff"/>
                </a:solidFill>
              </a:uFill>
              <a:latin typeface="Times New Roman"/>
            </a:endParaRPr>
          </a:p>
        </p:txBody>
      </p:sp>
      <p:sp>
        <p:nvSpPr>
          <p:cNvPr id="27" name="PlaceHolder 27"/>
          <p:cNvSpPr>
            <a:spLocks noGrp="1"/>
          </p:cNvSpPr>
          <p:nvPr>
            <p:ph type="ftr"/>
          </p:nvPr>
        </p:nvSpPr>
        <p:spPr>
          <a:xfrm>
            <a:off x="323640" y="6453360"/>
            <a:ext cx="6069240" cy="312840"/>
          </a:xfrm>
          <a:prstGeom prst="rect">
            <a:avLst/>
          </a:prstGeom>
        </p:spPr>
        <p:txBody>
          <a:bodyPr lIns="90000" rIns="90000" tIns="45000" bIns="45000"/>
          <a:p>
            <a:endParaRPr b="0" lang="es-CO" sz="2400" spc="-1" strike="noStrike">
              <a:solidFill>
                <a:srgbClr val="000000"/>
              </a:solidFill>
              <a:uFill>
                <a:solidFill>
                  <a:srgbClr val="ffffff"/>
                </a:solidFill>
              </a:uFill>
              <a:latin typeface="Times New Roman"/>
            </a:endParaRPr>
          </a:p>
        </p:txBody>
      </p:sp>
      <p:sp>
        <p:nvSpPr>
          <p:cNvPr id="28" name="PlaceHolder 28"/>
          <p:cNvSpPr>
            <a:spLocks noGrp="1"/>
          </p:cNvSpPr>
          <p:nvPr>
            <p:ph type="sldNum"/>
          </p:nvPr>
        </p:nvSpPr>
        <p:spPr>
          <a:xfrm>
            <a:off x="8319960" y="1080"/>
            <a:ext cx="747360" cy="365400"/>
          </a:xfrm>
          <a:prstGeom prst="rect">
            <a:avLst/>
          </a:prstGeom>
        </p:spPr>
        <p:txBody>
          <a:bodyPr lIns="90000" rIns="90000" tIns="45000" bIns="45000" anchor="b"/>
          <a:p>
            <a:pPr algn="r">
              <a:lnSpc>
                <a:spcPct val="100000"/>
              </a:lnSpc>
            </a:pPr>
            <a:fld id="{F25BE36C-63CD-4AC9-B570-9B2B57D2D065}" type="slidenum">
              <a:rPr b="0" lang="es-CO" sz="1800" spc="-1" strike="noStrike">
                <a:solidFill>
                  <a:srgbClr val="ffffff"/>
                </a:solidFill>
                <a:uFill>
                  <a:solidFill>
                    <a:srgbClr val="ffffff"/>
                  </a:solidFill>
                </a:uFill>
                <a:latin typeface="Georgia"/>
              </a:rPr>
              <a:t>&lt;número&gt;</a:t>
            </a:fld>
            <a:endParaRPr b="0" lang="es-CO" sz="1800" spc="-1" strike="noStrike">
              <a:solidFill>
                <a:srgbClr val="000000"/>
              </a:solidFill>
              <a:uFill>
                <a:solidFill>
                  <a:srgbClr val="ffffff"/>
                </a:solidFill>
              </a:uFill>
              <a:latin typeface="Times New Roman"/>
            </a:endParaRPr>
          </a:p>
        </p:txBody>
      </p:sp>
      <p:pic>
        <p:nvPicPr>
          <p:cNvPr id="29" name="19 Imagen" descr=""/>
          <p:cNvPicPr/>
          <p:nvPr/>
        </p:nvPicPr>
        <p:blipFill>
          <a:blip r:embed="rId8"/>
          <a:stretch/>
        </p:blipFill>
        <p:spPr>
          <a:xfrm>
            <a:off x="5737320" y="5013000"/>
            <a:ext cx="3079080" cy="1529640"/>
          </a:xfrm>
          <a:prstGeom prst="rect">
            <a:avLst/>
          </a:prstGeom>
          <a:ln>
            <a:noFill/>
          </a:ln>
        </p:spPr>
      </p:pic>
      <p:sp>
        <p:nvSpPr>
          <p:cNvPr id="30" name="PlaceHolder 2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O" sz="2800" spc="-1" strike="noStrike">
                <a:solidFill>
                  <a:srgbClr val="021127"/>
                </a:solidFill>
                <a:uFill>
                  <a:solidFill>
                    <a:srgbClr val="ffffff"/>
                  </a:solidFill>
                </a:uFill>
                <a:latin typeface="Cambria"/>
              </a:rPr>
              <a:t>Pulse para editar el formato de esquema del texto</a:t>
            </a:r>
            <a:endParaRPr b="0" lang="es-CO" sz="2800" spc="-1" strike="noStrike">
              <a:solidFill>
                <a:srgbClr val="021127"/>
              </a:solidFill>
              <a:uFill>
                <a:solidFill>
                  <a:srgbClr val="ffffff"/>
                </a:solidFill>
              </a:uFill>
              <a:latin typeface="Cambria"/>
            </a:endParaRPr>
          </a:p>
          <a:p>
            <a:pPr lvl="1" marL="864000" indent="-324000">
              <a:spcBef>
                <a:spcPts val="1134"/>
              </a:spcBef>
              <a:buClr>
                <a:srgbClr val="000000"/>
              </a:buClr>
              <a:buSzPct val="75000"/>
              <a:buFont typeface="Symbol" charset="2"/>
              <a:buChar char=""/>
            </a:pPr>
            <a:r>
              <a:rPr b="0" lang="es-CO" sz="2400" spc="-1" strike="noStrike">
                <a:solidFill>
                  <a:srgbClr val="0e2f4f"/>
                </a:solidFill>
                <a:uFill>
                  <a:solidFill>
                    <a:srgbClr val="ffffff"/>
                  </a:solidFill>
                </a:uFill>
                <a:latin typeface="Cambria"/>
              </a:rPr>
              <a:t>Segundo nivel del esquema</a:t>
            </a:r>
            <a:endParaRPr b="0" lang="es-CO" sz="2400" spc="-1" strike="noStrike">
              <a:solidFill>
                <a:srgbClr val="0e2f4f"/>
              </a:solidFill>
              <a:uFill>
                <a:solidFill>
                  <a:srgbClr val="ffffff"/>
                </a:solidFill>
              </a:uFill>
              <a:latin typeface="Cambria"/>
            </a:endParaRPr>
          </a:p>
          <a:p>
            <a:pPr lvl="2" marL="1296000" indent="-288000">
              <a:spcBef>
                <a:spcPts val="850"/>
              </a:spcBef>
              <a:buClr>
                <a:srgbClr val="000000"/>
              </a:buClr>
              <a:buSzPct val="45000"/>
              <a:buFont typeface="Wingdings" charset="2"/>
              <a:buChar char=""/>
            </a:pPr>
            <a:r>
              <a:rPr b="0" lang="es-CO" sz="2200" spc="-1" strike="noStrike">
                <a:solidFill>
                  <a:srgbClr val="0e2f4f"/>
                </a:solidFill>
                <a:uFill>
                  <a:solidFill>
                    <a:srgbClr val="ffffff"/>
                  </a:solidFill>
                </a:uFill>
                <a:latin typeface="Cambria"/>
              </a:rPr>
              <a:t>Tercer nivel del esquema</a:t>
            </a:r>
            <a:endParaRPr b="0" lang="es-CO" sz="2200" spc="-1" strike="noStrike">
              <a:solidFill>
                <a:srgbClr val="0e2f4f"/>
              </a:solidFill>
              <a:uFill>
                <a:solidFill>
                  <a:srgbClr val="ffffff"/>
                </a:solidFill>
              </a:uFill>
              <a:latin typeface="Cambria"/>
            </a:endParaRPr>
          </a:p>
          <a:p>
            <a:pPr lvl="3" marL="1728000" indent="-216000">
              <a:spcBef>
                <a:spcPts val="567"/>
              </a:spcBef>
              <a:buClr>
                <a:srgbClr val="000000"/>
              </a:buClr>
              <a:buSzPct val="75000"/>
              <a:buFont typeface="Symbol" charset="2"/>
              <a:buChar char=""/>
            </a:pPr>
            <a:r>
              <a:rPr b="0" lang="es-CO" sz="2000" spc="-1" strike="noStrike">
                <a:solidFill>
                  <a:srgbClr val="1e5f9f"/>
                </a:solidFill>
                <a:uFill>
                  <a:solidFill>
                    <a:srgbClr val="ffffff"/>
                  </a:solidFill>
                </a:uFill>
                <a:latin typeface="Cambria"/>
              </a:rPr>
              <a:t>Cuarto nivel del esquema</a:t>
            </a:r>
            <a:endParaRPr b="0" lang="es-CO" sz="2000" spc="-1" strike="noStrike">
              <a:solidFill>
                <a:srgbClr val="1e5f9f"/>
              </a:solidFill>
              <a:uFill>
                <a:solidFill>
                  <a:srgbClr val="ffffff"/>
                </a:solidFill>
              </a:uFill>
              <a:latin typeface="Cambria"/>
            </a:endParaRPr>
          </a:p>
          <a:p>
            <a:pPr lvl="4" marL="2160000" indent="-216000">
              <a:spcBef>
                <a:spcPts val="283"/>
              </a:spcBef>
              <a:buClr>
                <a:srgbClr val="000000"/>
              </a:buClr>
              <a:buSzPct val="45000"/>
              <a:buFont typeface="Wingdings" charset="2"/>
              <a:buChar char=""/>
            </a:pPr>
            <a:r>
              <a:rPr b="0" lang="es-CO" sz="2000" spc="-1" strike="noStrike">
                <a:solidFill>
                  <a:srgbClr val="1e5f9f"/>
                </a:solidFill>
                <a:uFill>
                  <a:solidFill>
                    <a:srgbClr val="ffffff"/>
                  </a:solidFill>
                </a:uFill>
                <a:latin typeface="Cambria"/>
              </a:rPr>
              <a:t>Quinto nivel del esquema</a:t>
            </a:r>
            <a:endParaRPr b="0" lang="es-CO" sz="2000" spc="-1" strike="noStrike">
              <a:solidFill>
                <a:srgbClr val="1e5f9f"/>
              </a:solidFill>
              <a:uFill>
                <a:solidFill>
                  <a:srgbClr val="ffffff"/>
                </a:solidFill>
              </a:uFill>
              <a:latin typeface="Cambria"/>
            </a:endParaRPr>
          </a:p>
          <a:p>
            <a:pPr lvl="5" marL="2592000" indent="-216000">
              <a:spcBef>
                <a:spcPts val="283"/>
              </a:spcBef>
              <a:buClr>
                <a:srgbClr val="000000"/>
              </a:buClr>
              <a:buSzPct val="45000"/>
              <a:buFont typeface="Wingdings" charset="2"/>
              <a:buChar char=""/>
            </a:pPr>
            <a:r>
              <a:rPr b="0" lang="es-CO" sz="2000" spc="-1" strike="noStrike">
                <a:solidFill>
                  <a:srgbClr val="1e5f9f"/>
                </a:solidFill>
                <a:uFill>
                  <a:solidFill>
                    <a:srgbClr val="ffffff"/>
                  </a:solidFill>
                </a:uFill>
                <a:latin typeface="Cambria"/>
              </a:rPr>
              <a:t>Sexto nivel del esquema</a:t>
            </a:r>
            <a:endParaRPr b="0" lang="es-CO" sz="2000" spc="-1" strike="noStrike">
              <a:solidFill>
                <a:srgbClr val="1e5f9f"/>
              </a:solidFill>
              <a:uFill>
                <a:solidFill>
                  <a:srgbClr val="ffffff"/>
                </a:solidFill>
              </a:uFill>
              <a:latin typeface="Cambria"/>
            </a:endParaRPr>
          </a:p>
          <a:p>
            <a:pPr lvl="6" marL="3024000" indent="-216000">
              <a:spcBef>
                <a:spcPts val="283"/>
              </a:spcBef>
              <a:buClr>
                <a:srgbClr val="000000"/>
              </a:buClr>
              <a:buSzPct val="45000"/>
              <a:buFont typeface="Wingdings" charset="2"/>
              <a:buChar char=""/>
            </a:pPr>
            <a:r>
              <a:rPr b="0" lang="es-CO" sz="2000" spc="-1" strike="noStrike">
                <a:solidFill>
                  <a:srgbClr val="1e5f9f"/>
                </a:solidFill>
                <a:uFill>
                  <a:solidFill>
                    <a:srgbClr val="ffffff"/>
                  </a:solidFill>
                </a:uFill>
                <a:latin typeface="Cambria"/>
              </a:rPr>
              <a:t>Séptimo nivel del esquema</a:t>
            </a:r>
            <a:endParaRPr b="0" lang="es-CO" sz="2000" spc="-1" strike="noStrike">
              <a:solidFill>
                <a:srgbClr val="1e5f9f"/>
              </a:solidFill>
              <a:uFill>
                <a:solidFill>
                  <a:srgbClr val="ffffff"/>
                </a:solidFill>
              </a:uFill>
              <a:latin typeface="Cambria"/>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67" name="CustomShape 1"/>
          <p:cNvSpPr/>
          <p:nvPr/>
        </p:nvSpPr>
        <p:spPr>
          <a:xfrm>
            <a:off x="0" y="366840"/>
            <a:ext cx="9143640" cy="8388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68" name="CustomShape 2"/>
          <p:cNvSpPr/>
          <p:nvPr/>
        </p:nvSpPr>
        <p:spPr>
          <a:xfrm>
            <a:off x="0" y="0"/>
            <a:ext cx="9143640" cy="310320"/>
          </a:xfrm>
          <a:prstGeom prst="rect">
            <a:avLst/>
          </a:prstGeom>
          <a:solidFill>
            <a:schemeClr val="tx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69" name="CustomShape 3"/>
          <p:cNvSpPr/>
          <p:nvPr/>
        </p:nvSpPr>
        <p:spPr>
          <a:xfrm>
            <a:off x="0" y="308160"/>
            <a:ext cx="9143640" cy="9108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0" name="CustomShape 4"/>
          <p:cNvSpPr/>
          <p:nvPr/>
        </p:nvSpPr>
        <p:spPr>
          <a:xfrm flipV="1">
            <a:off x="5410080" y="360360"/>
            <a:ext cx="3733560" cy="9072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1" name="CustomShape 5"/>
          <p:cNvSpPr/>
          <p:nvPr/>
        </p:nvSpPr>
        <p:spPr>
          <a:xfrm flipV="1">
            <a:off x="5410080" y="439560"/>
            <a:ext cx="3733560" cy="17964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2" name="CustomShape 6"/>
          <p:cNvSpPr/>
          <p:nvPr/>
        </p:nvSpPr>
        <p:spPr>
          <a:xfrm>
            <a:off x="5407200" y="497520"/>
            <a:ext cx="3062880" cy="27000"/>
          </a:xfrm>
          <a:prstGeom prst="roundRect">
            <a:avLst>
              <a:gd name="adj" fmla="val 16667"/>
            </a:avLst>
          </a:prstGeom>
          <a:blipFill>
            <a:blip r:embed="rId3"/>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3" name="CustomShape 7"/>
          <p:cNvSpPr/>
          <p:nvPr/>
        </p:nvSpPr>
        <p:spPr>
          <a:xfrm>
            <a:off x="7373520" y="588960"/>
            <a:ext cx="1599840" cy="36360"/>
          </a:xfrm>
          <a:prstGeom prst="roundRect">
            <a:avLst>
              <a:gd name="adj" fmla="val 16667"/>
            </a:avLst>
          </a:prstGeom>
          <a:blipFill>
            <a:blip r:embed="rId4"/>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4" name="CustomShape 8"/>
          <p:cNvSpPr/>
          <p:nvPr/>
        </p:nvSpPr>
        <p:spPr>
          <a:xfrm>
            <a:off x="9084960" y="-2160"/>
            <a:ext cx="57240" cy="621360"/>
          </a:xfrm>
          <a:prstGeom prst="rect">
            <a:avLst/>
          </a:prstGeom>
          <a:solidFill>
            <a:srgbClr val="ffffff">
              <a:alpha val="66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5" name="CustomShape 9"/>
          <p:cNvSpPr/>
          <p:nvPr/>
        </p:nvSpPr>
        <p:spPr>
          <a:xfrm>
            <a:off x="9044640" y="-2160"/>
            <a:ext cx="27000" cy="621360"/>
          </a:xfrm>
          <a:prstGeom prst="rect">
            <a:avLst/>
          </a:prstGeom>
          <a:solidFill>
            <a:srgbClr val="ffffff">
              <a:alpha val="66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6" name="CustomShape 10"/>
          <p:cNvSpPr/>
          <p:nvPr/>
        </p:nvSpPr>
        <p:spPr>
          <a:xfrm>
            <a:off x="9025560" y="-2160"/>
            <a:ext cx="8640" cy="621360"/>
          </a:xfrm>
          <a:prstGeom prst="rect">
            <a:avLst/>
          </a:prstGeom>
          <a:solidFill>
            <a:srgbClr val="ffffff">
              <a:alpha val="6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7" name="CustomShape 11"/>
          <p:cNvSpPr/>
          <p:nvPr/>
        </p:nvSpPr>
        <p:spPr>
          <a:xfrm>
            <a:off x="8975520" y="-2160"/>
            <a:ext cx="27000" cy="621360"/>
          </a:xfrm>
          <a:prstGeom prst="rect">
            <a:avLst/>
          </a:prstGeom>
          <a:solidFill>
            <a:srgbClr val="ffffff">
              <a:alpha val="4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8" name="CustomShape 12"/>
          <p:cNvSpPr/>
          <p:nvPr/>
        </p:nvSpPr>
        <p:spPr>
          <a:xfrm>
            <a:off x="8915760" y="360"/>
            <a:ext cx="54360" cy="585000"/>
          </a:xfrm>
          <a:prstGeom prst="rect">
            <a:avLst/>
          </a:prstGeom>
          <a:solidFill>
            <a:srgbClr val="ffffff">
              <a:alpha val="2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79" name="CustomShape 13"/>
          <p:cNvSpPr/>
          <p:nvPr/>
        </p:nvSpPr>
        <p:spPr>
          <a:xfrm>
            <a:off x="8873640" y="360"/>
            <a:ext cx="8640" cy="585000"/>
          </a:xfrm>
          <a:prstGeom prst="rect">
            <a:avLst/>
          </a:prstGeom>
          <a:solidFill>
            <a:srgbClr val="ffffff">
              <a:alpha val="31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pic>
        <p:nvPicPr>
          <p:cNvPr id="80" name="19 Imagen" descr=""/>
          <p:cNvPicPr/>
          <p:nvPr/>
        </p:nvPicPr>
        <p:blipFill>
          <a:blip r:embed="rId5"/>
          <a:stretch/>
        </p:blipFill>
        <p:spPr>
          <a:xfrm>
            <a:off x="7760520" y="6237360"/>
            <a:ext cx="1354680" cy="620280"/>
          </a:xfrm>
          <a:prstGeom prst="rect">
            <a:avLst/>
          </a:prstGeom>
          <a:ln>
            <a:noFill/>
          </a:ln>
        </p:spPr>
      </p:pic>
      <p:sp>
        <p:nvSpPr>
          <p:cNvPr id="81" name="PlaceHolder 14"/>
          <p:cNvSpPr>
            <a:spLocks noGrp="1"/>
          </p:cNvSpPr>
          <p:nvPr>
            <p:ph type="title"/>
          </p:nvPr>
        </p:nvSpPr>
        <p:spPr>
          <a:xfrm>
            <a:off x="457200" y="1143000"/>
            <a:ext cx="8229240" cy="1066320"/>
          </a:xfrm>
          <a:prstGeom prst="rect">
            <a:avLst/>
          </a:prstGeom>
        </p:spPr>
        <p:txBody>
          <a:bodyPr lIns="90000" rIns="90000" tIns="45000" bIns="45000" anchor="ctr"/>
          <a:p>
            <a:pPr>
              <a:lnSpc>
                <a:spcPct val="100000"/>
              </a:lnSpc>
            </a:pPr>
            <a:r>
              <a:rPr b="0" lang="es-CO" sz="4000" spc="-1" strike="noStrike">
                <a:solidFill>
                  <a:srgbClr val="0e2f4f"/>
                </a:solidFill>
                <a:uFill>
                  <a:solidFill>
                    <a:srgbClr val="ffffff"/>
                  </a:solidFill>
                </a:uFill>
                <a:latin typeface="Cambria"/>
              </a:rPr>
              <a:t>Haga clic para modificar el estilo de título del patrón</a:t>
            </a:r>
            <a:endParaRPr b="0" lang="es-CO" sz="4000" spc="-1" strike="noStrike">
              <a:solidFill>
                <a:srgbClr val="021127"/>
              </a:solidFill>
              <a:uFill>
                <a:solidFill>
                  <a:srgbClr val="ffffff"/>
                </a:solidFill>
              </a:uFill>
              <a:latin typeface="Georgia"/>
            </a:endParaRPr>
          </a:p>
        </p:txBody>
      </p:sp>
      <p:sp>
        <p:nvSpPr>
          <p:cNvPr id="82" name="PlaceHolder 15"/>
          <p:cNvSpPr>
            <a:spLocks noGrp="1"/>
          </p:cNvSpPr>
          <p:nvPr>
            <p:ph type="body"/>
          </p:nvPr>
        </p:nvSpPr>
        <p:spPr>
          <a:xfrm>
            <a:off x="457200" y="2249280"/>
            <a:ext cx="8229240" cy="4324680"/>
          </a:xfrm>
          <a:prstGeom prst="rect">
            <a:avLst/>
          </a:prstGeom>
        </p:spPr>
        <p:txBody>
          <a:bodyPr lIns="90000" rIns="90000" tIns="45000" bIns="45000"/>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Haga clic para modificar el estilo de texto del patrón</a:t>
            </a:r>
            <a:endParaRPr b="0" lang="es-CO" sz="2800" spc="-1" strike="noStrike">
              <a:solidFill>
                <a:srgbClr val="021127"/>
              </a:solidFill>
              <a:uFill>
                <a:solidFill>
                  <a:srgbClr val="ffffff"/>
                </a:solidFill>
              </a:uFill>
              <a:latin typeface="Cambria"/>
            </a:endParaRPr>
          </a:p>
          <a:p>
            <a:pPr lvl="1" marL="658440" indent="-246600">
              <a:lnSpc>
                <a:spcPct val="100000"/>
              </a:lnSpc>
              <a:spcBef>
                <a:spcPts val="300"/>
              </a:spcBef>
              <a:buClr>
                <a:srgbClr val="072b62"/>
              </a:buClr>
              <a:buFont typeface="Georgia"/>
              <a:buChar char="▫"/>
            </a:pPr>
            <a:r>
              <a:rPr b="0" lang="es-CO" sz="2600" spc="-1" strike="noStrike">
                <a:solidFill>
                  <a:srgbClr val="072b62"/>
                </a:solidFill>
                <a:uFill>
                  <a:solidFill>
                    <a:srgbClr val="ffffff"/>
                  </a:solidFill>
                </a:uFill>
                <a:latin typeface="Cambria"/>
              </a:rPr>
              <a:t>Segundo nivel</a:t>
            </a:r>
            <a:endParaRPr b="0" lang="es-CO" sz="2600" spc="-1" strike="noStrike">
              <a:solidFill>
                <a:srgbClr val="0e2f4f"/>
              </a:solidFill>
              <a:uFill>
                <a:solidFill>
                  <a:srgbClr val="ffffff"/>
                </a:solidFill>
              </a:uFill>
              <a:latin typeface="Cambria"/>
            </a:endParaRPr>
          </a:p>
          <a:p>
            <a:pPr lvl="2" marL="923400" indent="-219240">
              <a:lnSpc>
                <a:spcPct val="100000"/>
              </a:lnSpc>
              <a:spcBef>
                <a:spcPts val="300"/>
              </a:spcBef>
              <a:buClr>
                <a:srgbClr val="0e2f4f"/>
              </a:buClr>
              <a:buFont typeface="Wingdings 2" charset="2"/>
              <a:buChar char=""/>
            </a:pPr>
            <a:r>
              <a:rPr b="0" lang="es-CO" sz="2400" spc="-1" strike="noStrike">
                <a:solidFill>
                  <a:srgbClr val="0e2f4f"/>
                </a:solidFill>
                <a:uFill>
                  <a:solidFill>
                    <a:srgbClr val="ffffff"/>
                  </a:solidFill>
                </a:uFill>
                <a:latin typeface="Cambria"/>
              </a:rPr>
              <a:t>Tercer nivel</a:t>
            </a:r>
            <a:endParaRPr b="0" lang="es-CO" sz="2400" spc="-1" strike="noStrike">
              <a:solidFill>
                <a:srgbClr val="0e2f4f"/>
              </a:solidFill>
              <a:uFill>
                <a:solidFill>
                  <a:srgbClr val="ffffff"/>
                </a:solidFill>
              </a:uFill>
              <a:latin typeface="Cambria"/>
            </a:endParaRPr>
          </a:p>
          <a:p>
            <a:pPr lvl="3" marL="1179720" indent="-200880">
              <a:lnSpc>
                <a:spcPct val="100000"/>
              </a:lnSpc>
              <a:spcBef>
                <a:spcPts val="300"/>
              </a:spcBef>
              <a:buClr>
                <a:srgbClr val="0e2f4f"/>
              </a:buClr>
              <a:buFont typeface="Wingdings 2" charset="2"/>
              <a:buChar char=""/>
            </a:pPr>
            <a:r>
              <a:rPr b="0" lang="es-CO" sz="2200" spc="-1" strike="noStrike">
                <a:solidFill>
                  <a:srgbClr val="0e2f4f"/>
                </a:solidFill>
                <a:uFill>
                  <a:solidFill>
                    <a:srgbClr val="ffffff"/>
                  </a:solidFill>
                </a:uFill>
                <a:latin typeface="Cambria"/>
              </a:rPr>
              <a:t>Cuarto nivel</a:t>
            </a:r>
            <a:endParaRPr b="0" lang="es-CO" sz="2200" spc="-1" strike="noStrike">
              <a:solidFill>
                <a:srgbClr val="1e5f9f"/>
              </a:solidFill>
              <a:uFill>
                <a:solidFill>
                  <a:srgbClr val="ffffff"/>
                </a:solidFill>
              </a:uFill>
              <a:latin typeface="Cambria"/>
            </a:endParaRPr>
          </a:p>
          <a:p>
            <a:pPr lvl="4" marL="1389960" indent="-182520">
              <a:lnSpc>
                <a:spcPct val="100000"/>
              </a:lnSpc>
              <a:spcBef>
                <a:spcPts val="300"/>
              </a:spcBef>
              <a:buClr>
                <a:srgbClr val="1e5f9f"/>
              </a:buClr>
              <a:buFont typeface="Georgia"/>
              <a:buChar char="▫"/>
            </a:pPr>
            <a:r>
              <a:rPr b="0" lang="es-CO" sz="2000" spc="-1" strike="noStrike">
                <a:solidFill>
                  <a:srgbClr val="1e5f9f"/>
                </a:solidFill>
                <a:uFill>
                  <a:solidFill>
                    <a:srgbClr val="ffffff"/>
                  </a:solidFill>
                </a:uFill>
                <a:latin typeface="Cambria"/>
              </a:rPr>
              <a:t>Quinto nivel</a:t>
            </a:r>
            <a:endParaRPr b="0" lang="es-CO" sz="2000" spc="-1" strike="noStrike">
              <a:solidFill>
                <a:srgbClr val="1e5f9f"/>
              </a:solidFill>
              <a:uFill>
                <a:solidFill>
                  <a:srgbClr val="ffffff"/>
                </a:solidFill>
              </a:uFill>
              <a:latin typeface="Cambria"/>
            </a:endParaRPr>
          </a:p>
        </p:txBody>
      </p:sp>
      <p:sp>
        <p:nvSpPr>
          <p:cNvPr id="83" name="PlaceHolder 16"/>
          <p:cNvSpPr>
            <a:spLocks noGrp="1"/>
          </p:cNvSpPr>
          <p:nvPr>
            <p:ph type="dt"/>
          </p:nvPr>
        </p:nvSpPr>
        <p:spPr>
          <a:xfrm>
            <a:off x="6586560" y="612720"/>
            <a:ext cx="956880" cy="456840"/>
          </a:xfrm>
          <a:prstGeom prst="rect">
            <a:avLst/>
          </a:prstGeom>
        </p:spPr>
        <p:txBody>
          <a:bodyPr lIns="90000" rIns="90000" tIns="45000" bIns="45000"/>
          <a:p>
            <a:pPr>
              <a:lnSpc>
                <a:spcPct val="100000"/>
              </a:lnSpc>
            </a:pPr>
            <a:fld id="{179AE189-C8BA-4DB1-932B-91556394EF30}" type="datetime">
              <a:rPr b="0" lang="es-CO" sz="800" spc="-1" strike="noStrike">
                <a:solidFill>
                  <a:srgbClr val="072b62"/>
                </a:solidFill>
                <a:uFill>
                  <a:solidFill>
                    <a:srgbClr val="ffffff"/>
                  </a:solidFill>
                </a:uFill>
                <a:latin typeface="Georgia"/>
              </a:rPr>
              <a:t>21/04/18</a:t>
            </a:fld>
            <a:endParaRPr b="0" lang="es-CO" sz="800" spc="-1" strike="noStrike">
              <a:solidFill>
                <a:srgbClr val="000000"/>
              </a:solidFill>
              <a:uFill>
                <a:solidFill>
                  <a:srgbClr val="ffffff"/>
                </a:solidFill>
              </a:uFill>
              <a:latin typeface="Times New Roman"/>
            </a:endParaRPr>
          </a:p>
        </p:txBody>
      </p:sp>
      <p:sp>
        <p:nvSpPr>
          <p:cNvPr id="84" name="PlaceHolder 17"/>
          <p:cNvSpPr>
            <a:spLocks noGrp="1"/>
          </p:cNvSpPr>
          <p:nvPr>
            <p:ph type="ftr"/>
          </p:nvPr>
        </p:nvSpPr>
        <p:spPr>
          <a:xfrm>
            <a:off x="5257800" y="612720"/>
            <a:ext cx="1325520" cy="456840"/>
          </a:xfrm>
          <a:prstGeom prst="rect">
            <a:avLst/>
          </a:prstGeom>
        </p:spPr>
        <p:txBody>
          <a:bodyPr lIns="90000" rIns="90000" tIns="45000" bIns="45000"/>
          <a:p>
            <a:endParaRPr b="0" lang="es-CO" sz="2400" spc="-1" strike="noStrike">
              <a:solidFill>
                <a:srgbClr val="000000"/>
              </a:solidFill>
              <a:uFill>
                <a:solidFill>
                  <a:srgbClr val="ffffff"/>
                </a:solidFill>
              </a:uFill>
              <a:latin typeface="Times New Roman"/>
            </a:endParaRPr>
          </a:p>
        </p:txBody>
      </p:sp>
      <p:sp>
        <p:nvSpPr>
          <p:cNvPr id="85" name="PlaceHolder 18"/>
          <p:cNvSpPr>
            <a:spLocks noGrp="1"/>
          </p:cNvSpPr>
          <p:nvPr>
            <p:ph type="sldNum"/>
          </p:nvPr>
        </p:nvSpPr>
        <p:spPr>
          <a:xfrm>
            <a:off x="8174880" y="2160"/>
            <a:ext cx="761760" cy="365400"/>
          </a:xfrm>
          <a:prstGeom prst="rect">
            <a:avLst/>
          </a:prstGeom>
        </p:spPr>
        <p:txBody>
          <a:bodyPr lIns="90000" rIns="90000" tIns="45000" bIns="45000" anchor="b"/>
          <a:p>
            <a:pPr algn="r">
              <a:lnSpc>
                <a:spcPct val="100000"/>
              </a:lnSpc>
            </a:pPr>
            <a:fld id="{C946C9C4-D762-42BB-B77F-0BC8056ED55C}" type="slidenum">
              <a:rPr b="0" lang="es-CO" sz="1800" spc="-1" strike="noStrike">
                <a:solidFill>
                  <a:srgbClr val="ffffff"/>
                </a:solidFill>
                <a:uFill>
                  <a:solidFill>
                    <a:srgbClr val="ffffff"/>
                  </a:solidFill>
                </a:uFill>
                <a:latin typeface="Georgia"/>
              </a:rPr>
              <a:t>&lt;número&gt;</a:t>
            </a:fld>
            <a:endParaRPr b="0" lang="es-CO" sz="18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122" name="CustomShape 1"/>
          <p:cNvSpPr/>
          <p:nvPr/>
        </p:nvSpPr>
        <p:spPr>
          <a:xfrm>
            <a:off x="0" y="366840"/>
            <a:ext cx="9143640" cy="8388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3" name="CustomShape 2"/>
          <p:cNvSpPr/>
          <p:nvPr/>
        </p:nvSpPr>
        <p:spPr>
          <a:xfrm>
            <a:off x="0" y="0"/>
            <a:ext cx="9143640" cy="310320"/>
          </a:xfrm>
          <a:prstGeom prst="rect">
            <a:avLst/>
          </a:prstGeom>
          <a:solidFill>
            <a:schemeClr val="tx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4" name="CustomShape 3"/>
          <p:cNvSpPr/>
          <p:nvPr/>
        </p:nvSpPr>
        <p:spPr>
          <a:xfrm>
            <a:off x="0" y="308160"/>
            <a:ext cx="9143640" cy="9108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5" name="CustomShape 4"/>
          <p:cNvSpPr/>
          <p:nvPr/>
        </p:nvSpPr>
        <p:spPr>
          <a:xfrm flipV="1">
            <a:off x="5410080" y="360360"/>
            <a:ext cx="3733560" cy="90720"/>
          </a:xfrm>
          <a:prstGeom prst="rect">
            <a:avLst/>
          </a:prstGeom>
          <a:solidFill>
            <a:schemeClr val="accent2">
              <a:alpha val="10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6" name="CustomShape 5"/>
          <p:cNvSpPr/>
          <p:nvPr/>
        </p:nvSpPr>
        <p:spPr>
          <a:xfrm flipV="1">
            <a:off x="5410080" y="439560"/>
            <a:ext cx="3733560" cy="179640"/>
          </a:xfrm>
          <a:prstGeom prst="rect">
            <a:avLst/>
          </a:prstGeom>
          <a:solidFill>
            <a:schemeClr val="accent2">
              <a:alpha val="50000"/>
            </a:scheme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7" name="CustomShape 6"/>
          <p:cNvSpPr/>
          <p:nvPr/>
        </p:nvSpPr>
        <p:spPr>
          <a:xfrm>
            <a:off x="5407200" y="497520"/>
            <a:ext cx="3062880" cy="27000"/>
          </a:xfrm>
          <a:prstGeom prst="roundRect">
            <a:avLst>
              <a:gd name="adj" fmla="val 16667"/>
            </a:avLst>
          </a:prstGeom>
          <a:blipFill>
            <a:blip r:embed="rId3"/>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8" name="CustomShape 7"/>
          <p:cNvSpPr/>
          <p:nvPr/>
        </p:nvSpPr>
        <p:spPr>
          <a:xfrm>
            <a:off x="7373520" y="588960"/>
            <a:ext cx="1599840" cy="36360"/>
          </a:xfrm>
          <a:prstGeom prst="roundRect">
            <a:avLst>
              <a:gd name="adj" fmla="val 16667"/>
            </a:avLst>
          </a:prstGeom>
          <a:blipFill>
            <a:blip r:embed="rId4"/>
            <a:tile/>
          </a:blip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29" name="CustomShape 8"/>
          <p:cNvSpPr/>
          <p:nvPr/>
        </p:nvSpPr>
        <p:spPr>
          <a:xfrm>
            <a:off x="9084960" y="-2160"/>
            <a:ext cx="57240" cy="621360"/>
          </a:xfrm>
          <a:prstGeom prst="rect">
            <a:avLst/>
          </a:prstGeom>
          <a:solidFill>
            <a:srgbClr val="ffffff">
              <a:alpha val="66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30" name="CustomShape 9"/>
          <p:cNvSpPr/>
          <p:nvPr/>
        </p:nvSpPr>
        <p:spPr>
          <a:xfrm>
            <a:off x="9044640" y="-2160"/>
            <a:ext cx="27000" cy="621360"/>
          </a:xfrm>
          <a:prstGeom prst="rect">
            <a:avLst/>
          </a:prstGeom>
          <a:solidFill>
            <a:srgbClr val="ffffff">
              <a:alpha val="66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31" name="CustomShape 10"/>
          <p:cNvSpPr/>
          <p:nvPr/>
        </p:nvSpPr>
        <p:spPr>
          <a:xfrm>
            <a:off x="9025560" y="-2160"/>
            <a:ext cx="8640" cy="621360"/>
          </a:xfrm>
          <a:prstGeom prst="rect">
            <a:avLst/>
          </a:prstGeom>
          <a:solidFill>
            <a:srgbClr val="ffffff">
              <a:alpha val="6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32" name="CustomShape 11"/>
          <p:cNvSpPr/>
          <p:nvPr/>
        </p:nvSpPr>
        <p:spPr>
          <a:xfrm>
            <a:off x="8975520" y="-2160"/>
            <a:ext cx="27000" cy="621360"/>
          </a:xfrm>
          <a:prstGeom prst="rect">
            <a:avLst/>
          </a:prstGeom>
          <a:solidFill>
            <a:srgbClr val="ffffff">
              <a:alpha val="4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33" name="CustomShape 12"/>
          <p:cNvSpPr/>
          <p:nvPr/>
        </p:nvSpPr>
        <p:spPr>
          <a:xfrm>
            <a:off x="8915760" y="360"/>
            <a:ext cx="54360" cy="585000"/>
          </a:xfrm>
          <a:prstGeom prst="rect">
            <a:avLst/>
          </a:prstGeom>
          <a:solidFill>
            <a:srgbClr val="ffffff">
              <a:alpha val="20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34" name="CustomShape 13"/>
          <p:cNvSpPr/>
          <p:nvPr/>
        </p:nvSpPr>
        <p:spPr>
          <a:xfrm>
            <a:off x="8873640" y="360"/>
            <a:ext cx="8640" cy="585000"/>
          </a:xfrm>
          <a:prstGeom prst="rect">
            <a:avLst/>
          </a:prstGeom>
          <a:solidFill>
            <a:srgbClr val="ffffff">
              <a:alpha val="31000"/>
            </a:srgbClr>
          </a:solidFill>
          <a:ln w="50760">
            <a:noFill/>
          </a:ln>
          <a:effectLst>
            <a:outerShdw blurRad="51500" dir="5400000" dist="25400" rotWithShape="0">
              <a:srgbClr val="000000">
                <a:alpha val="40000"/>
              </a:srgbClr>
            </a:outerShdw>
          </a:effectLst>
        </p:spPr>
        <p:style>
          <a:lnRef idx="3">
            <a:schemeClr val="lt1"/>
          </a:lnRef>
          <a:fillRef idx="1">
            <a:schemeClr val="accent1"/>
          </a:fillRef>
          <a:effectRef idx="1">
            <a:schemeClr val="accent1"/>
          </a:effectRef>
          <a:fontRef idx="minor"/>
        </p:style>
      </p:sp>
      <p:pic>
        <p:nvPicPr>
          <p:cNvPr id="135" name="19 Imagen" descr=""/>
          <p:cNvPicPr/>
          <p:nvPr/>
        </p:nvPicPr>
        <p:blipFill>
          <a:blip r:embed="rId5"/>
          <a:stretch/>
        </p:blipFill>
        <p:spPr>
          <a:xfrm>
            <a:off x="7760520" y="6237360"/>
            <a:ext cx="1354680" cy="620280"/>
          </a:xfrm>
          <a:prstGeom prst="rect">
            <a:avLst/>
          </a:prstGeom>
          <a:ln>
            <a:noFill/>
          </a:ln>
        </p:spPr>
      </p:pic>
      <p:sp>
        <p:nvSpPr>
          <p:cNvPr id="136" name="PlaceHolder 14"/>
          <p:cNvSpPr>
            <a:spLocks noGrp="1"/>
          </p:cNvSpPr>
          <p:nvPr>
            <p:ph type="title"/>
          </p:nvPr>
        </p:nvSpPr>
        <p:spPr>
          <a:xfrm>
            <a:off x="457200" y="1143000"/>
            <a:ext cx="8229240" cy="1066320"/>
          </a:xfrm>
          <a:prstGeom prst="rect">
            <a:avLst/>
          </a:prstGeom>
        </p:spPr>
        <p:txBody>
          <a:bodyPr lIns="90000" rIns="90000" tIns="45000" bIns="45000" anchor="ctr"/>
          <a:p>
            <a:pPr>
              <a:lnSpc>
                <a:spcPct val="100000"/>
              </a:lnSpc>
            </a:pPr>
            <a:r>
              <a:rPr b="0" lang="es-CO" sz="4000" spc="-1" strike="noStrike">
                <a:solidFill>
                  <a:srgbClr val="0e2f4f"/>
                </a:solidFill>
                <a:uFill>
                  <a:solidFill>
                    <a:srgbClr val="ffffff"/>
                  </a:solidFill>
                </a:uFill>
                <a:latin typeface="Cambria"/>
              </a:rPr>
              <a:t>Haga clic para modificar el estilo de título del patrón</a:t>
            </a:r>
            <a:endParaRPr b="0" lang="es-CO" sz="4000" spc="-1" strike="noStrike">
              <a:solidFill>
                <a:srgbClr val="021127"/>
              </a:solidFill>
              <a:uFill>
                <a:solidFill>
                  <a:srgbClr val="ffffff"/>
                </a:solidFill>
              </a:uFill>
              <a:latin typeface="Georgia"/>
            </a:endParaRPr>
          </a:p>
        </p:txBody>
      </p:sp>
      <p:sp>
        <p:nvSpPr>
          <p:cNvPr id="137" name="PlaceHolder 15"/>
          <p:cNvSpPr>
            <a:spLocks noGrp="1"/>
          </p:cNvSpPr>
          <p:nvPr>
            <p:ph type="body"/>
          </p:nvPr>
        </p:nvSpPr>
        <p:spPr>
          <a:xfrm>
            <a:off x="457200" y="2249280"/>
            <a:ext cx="4038120" cy="4525560"/>
          </a:xfrm>
          <a:prstGeom prst="rect">
            <a:avLst/>
          </a:prstGeom>
        </p:spPr>
        <p:txBody>
          <a:bodyPr lIns="90000" rIns="90000" tIns="45000" bIns="45000"/>
          <a:p>
            <a:pPr marL="365760" indent="-255600">
              <a:lnSpc>
                <a:spcPct val="100000"/>
              </a:lnSpc>
              <a:spcBef>
                <a:spcPts val="300"/>
              </a:spcBef>
              <a:buClr>
                <a:srgbClr val="1e5f9f"/>
              </a:buClr>
              <a:buFont typeface="Georgia"/>
              <a:buChar char="•"/>
            </a:pPr>
            <a:r>
              <a:rPr b="0" lang="es-CO" sz="2000" spc="-1" strike="noStrike">
                <a:solidFill>
                  <a:srgbClr val="021127"/>
                </a:solidFill>
                <a:uFill>
                  <a:solidFill>
                    <a:srgbClr val="ffffff"/>
                  </a:solidFill>
                </a:uFill>
                <a:latin typeface="Cambria"/>
              </a:rPr>
              <a:t>Haga clic para modificar el estilo de texto del patrón</a:t>
            </a:r>
            <a:endParaRPr b="0" lang="es-CO" sz="2000" spc="-1" strike="noStrike">
              <a:solidFill>
                <a:srgbClr val="021127"/>
              </a:solidFill>
              <a:uFill>
                <a:solidFill>
                  <a:srgbClr val="ffffff"/>
                </a:solidFill>
              </a:uFill>
              <a:latin typeface="Cambria"/>
            </a:endParaRPr>
          </a:p>
          <a:p>
            <a:pPr lvl="1" marL="658440" indent="-246600">
              <a:lnSpc>
                <a:spcPct val="100000"/>
              </a:lnSpc>
              <a:spcBef>
                <a:spcPts val="300"/>
              </a:spcBef>
              <a:buClr>
                <a:srgbClr val="072b62"/>
              </a:buClr>
              <a:buFont typeface="Georgia"/>
              <a:buChar char="▫"/>
            </a:pPr>
            <a:r>
              <a:rPr b="0" lang="es-CO" sz="1900" spc="-1" strike="noStrike">
                <a:solidFill>
                  <a:srgbClr val="072b62"/>
                </a:solidFill>
                <a:uFill>
                  <a:solidFill>
                    <a:srgbClr val="ffffff"/>
                  </a:solidFill>
                </a:uFill>
                <a:latin typeface="Cambria"/>
              </a:rPr>
              <a:t>Segundo nivel</a:t>
            </a:r>
            <a:endParaRPr b="0" lang="es-CO" sz="1900" spc="-1" strike="noStrike">
              <a:solidFill>
                <a:srgbClr val="0e2f4f"/>
              </a:solidFill>
              <a:uFill>
                <a:solidFill>
                  <a:srgbClr val="ffffff"/>
                </a:solidFill>
              </a:uFill>
              <a:latin typeface="Cambria"/>
            </a:endParaRPr>
          </a:p>
          <a:p>
            <a:pPr lvl="2" marL="923400" indent="-219240">
              <a:lnSpc>
                <a:spcPct val="100000"/>
              </a:lnSpc>
              <a:spcBef>
                <a:spcPts val="300"/>
              </a:spcBef>
              <a:buClr>
                <a:srgbClr val="0e2f4f"/>
              </a:buClr>
              <a:buFont typeface="Wingdings 2" charset="2"/>
              <a:buChar char=""/>
            </a:pPr>
            <a:r>
              <a:rPr b="0" lang="es-CO" sz="1800" spc="-1" strike="noStrike">
                <a:solidFill>
                  <a:srgbClr val="0e2f4f"/>
                </a:solidFill>
                <a:uFill>
                  <a:solidFill>
                    <a:srgbClr val="ffffff"/>
                  </a:solidFill>
                </a:uFill>
                <a:latin typeface="Cambria"/>
              </a:rPr>
              <a:t>Tercer nivel</a:t>
            </a:r>
            <a:endParaRPr b="0" lang="es-CO" sz="1800" spc="-1" strike="noStrike">
              <a:solidFill>
                <a:srgbClr val="0e2f4f"/>
              </a:solidFill>
              <a:uFill>
                <a:solidFill>
                  <a:srgbClr val="ffffff"/>
                </a:solidFill>
              </a:uFill>
              <a:latin typeface="Cambria"/>
            </a:endParaRPr>
          </a:p>
          <a:p>
            <a:pPr lvl="3" marL="1179720" indent="-200880">
              <a:lnSpc>
                <a:spcPct val="100000"/>
              </a:lnSpc>
              <a:spcBef>
                <a:spcPts val="300"/>
              </a:spcBef>
              <a:buClr>
                <a:srgbClr val="0e2f4f"/>
              </a:buClr>
              <a:buFont typeface="Wingdings 2" charset="2"/>
              <a:buChar char=""/>
            </a:pPr>
            <a:r>
              <a:rPr b="0" lang="es-CO" sz="1800" spc="-1" strike="noStrike">
                <a:solidFill>
                  <a:srgbClr val="0e2f4f"/>
                </a:solidFill>
                <a:uFill>
                  <a:solidFill>
                    <a:srgbClr val="ffffff"/>
                  </a:solidFill>
                </a:uFill>
                <a:latin typeface="Cambria"/>
              </a:rPr>
              <a:t>Cuarto nivel</a:t>
            </a:r>
            <a:endParaRPr b="0" lang="es-CO" sz="1800" spc="-1" strike="noStrike">
              <a:solidFill>
                <a:srgbClr val="1e5f9f"/>
              </a:solidFill>
              <a:uFill>
                <a:solidFill>
                  <a:srgbClr val="ffffff"/>
                </a:solidFill>
              </a:uFill>
              <a:latin typeface="Cambria"/>
            </a:endParaRPr>
          </a:p>
          <a:p>
            <a:pPr lvl="4" marL="1389960" indent="-182520">
              <a:lnSpc>
                <a:spcPct val="100000"/>
              </a:lnSpc>
              <a:spcBef>
                <a:spcPts val="300"/>
              </a:spcBef>
              <a:buClr>
                <a:srgbClr val="1e5f9f"/>
              </a:buClr>
              <a:buFont typeface="Georgia"/>
              <a:buChar char="▫"/>
            </a:pPr>
            <a:r>
              <a:rPr b="0" lang="es-CO" sz="1800" spc="-1" strike="noStrike">
                <a:solidFill>
                  <a:srgbClr val="1e5f9f"/>
                </a:solidFill>
                <a:uFill>
                  <a:solidFill>
                    <a:srgbClr val="ffffff"/>
                  </a:solidFill>
                </a:uFill>
                <a:latin typeface="Cambria"/>
              </a:rPr>
              <a:t>Quinto nivel</a:t>
            </a:r>
            <a:endParaRPr b="0" lang="es-CO" sz="1800" spc="-1" strike="noStrike">
              <a:solidFill>
                <a:srgbClr val="1e5f9f"/>
              </a:solidFill>
              <a:uFill>
                <a:solidFill>
                  <a:srgbClr val="ffffff"/>
                </a:solidFill>
              </a:uFill>
              <a:latin typeface="Cambria"/>
            </a:endParaRPr>
          </a:p>
        </p:txBody>
      </p:sp>
      <p:sp>
        <p:nvSpPr>
          <p:cNvPr id="138" name="PlaceHolder 16"/>
          <p:cNvSpPr>
            <a:spLocks noGrp="1"/>
          </p:cNvSpPr>
          <p:nvPr>
            <p:ph type="body"/>
          </p:nvPr>
        </p:nvSpPr>
        <p:spPr>
          <a:xfrm>
            <a:off x="4648320" y="2249280"/>
            <a:ext cx="4038120" cy="4525560"/>
          </a:xfrm>
          <a:prstGeom prst="rect">
            <a:avLst/>
          </a:prstGeom>
        </p:spPr>
        <p:txBody>
          <a:bodyPr lIns="90000" rIns="90000" tIns="45000" bIns="45000"/>
          <a:p>
            <a:pPr marL="365760" indent="-255600">
              <a:lnSpc>
                <a:spcPct val="100000"/>
              </a:lnSpc>
              <a:spcBef>
                <a:spcPts val="300"/>
              </a:spcBef>
              <a:buClr>
                <a:srgbClr val="1e5f9f"/>
              </a:buClr>
              <a:buFont typeface="Georgia"/>
              <a:buChar char="•"/>
            </a:pPr>
            <a:r>
              <a:rPr b="0" lang="es-CO" sz="2000" spc="-1" strike="noStrike">
                <a:solidFill>
                  <a:srgbClr val="021127"/>
                </a:solidFill>
                <a:uFill>
                  <a:solidFill>
                    <a:srgbClr val="ffffff"/>
                  </a:solidFill>
                </a:uFill>
                <a:latin typeface="Cambria"/>
              </a:rPr>
              <a:t>Haga clic para modificar el estilo de texto del patrón</a:t>
            </a:r>
            <a:endParaRPr b="0" lang="es-CO" sz="2000" spc="-1" strike="noStrike">
              <a:solidFill>
                <a:srgbClr val="021127"/>
              </a:solidFill>
              <a:uFill>
                <a:solidFill>
                  <a:srgbClr val="ffffff"/>
                </a:solidFill>
              </a:uFill>
              <a:latin typeface="Cambria"/>
            </a:endParaRPr>
          </a:p>
          <a:p>
            <a:pPr lvl="1" marL="658440" indent="-246600">
              <a:lnSpc>
                <a:spcPct val="100000"/>
              </a:lnSpc>
              <a:spcBef>
                <a:spcPts val="300"/>
              </a:spcBef>
              <a:buClr>
                <a:srgbClr val="072b62"/>
              </a:buClr>
              <a:buFont typeface="Georgia"/>
              <a:buChar char="▫"/>
            </a:pPr>
            <a:r>
              <a:rPr b="0" lang="es-CO" sz="1900" spc="-1" strike="noStrike">
                <a:solidFill>
                  <a:srgbClr val="072b62"/>
                </a:solidFill>
                <a:uFill>
                  <a:solidFill>
                    <a:srgbClr val="ffffff"/>
                  </a:solidFill>
                </a:uFill>
                <a:latin typeface="Cambria"/>
              </a:rPr>
              <a:t>Segundo nivel</a:t>
            </a:r>
            <a:endParaRPr b="0" lang="es-CO" sz="1900" spc="-1" strike="noStrike">
              <a:solidFill>
                <a:srgbClr val="0e2f4f"/>
              </a:solidFill>
              <a:uFill>
                <a:solidFill>
                  <a:srgbClr val="ffffff"/>
                </a:solidFill>
              </a:uFill>
              <a:latin typeface="Cambria"/>
            </a:endParaRPr>
          </a:p>
          <a:p>
            <a:pPr lvl="2" marL="923400" indent="-219240">
              <a:lnSpc>
                <a:spcPct val="100000"/>
              </a:lnSpc>
              <a:spcBef>
                <a:spcPts val="300"/>
              </a:spcBef>
              <a:buClr>
                <a:srgbClr val="0e2f4f"/>
              </a:buClr>
              <a:buFont typeface="Wingdings 2" charset="2"/>
              <a:buChar char=""/>
            </a:pPr>
            <a:r>
              <a:rPr b="0" lang="es-CO" sz="1800" spc="-1" strike="noStrike">
                <a:solidFill>
                  <a:srgbClr val="0e2f4f"/>
                </a:solidFill>
                <a:uFill>
                  <a:solidFill>
                    <a:srgbClr val="ffffff"/>
                  </a:solidFill>
                </a:uFill>
                <a:latin typeface="Cambria"/>
              </a:rPr>
              <a:t>Tercer nivel</a:t>
            </a:r>
            <a:endParaRPr b="0" lang="es-CO" sz="1800" spc="-1" strike="noStrike">
              <a:solidFill>
                <a:srgbClr val="0e2f4f"/>
              </a:solidFill>
              <a:uFill>
                <a:solidFill>
                  <a:srgbClr val="ffffff"/>
                </a:solidFill>
              </a:uFill>
              <a:latin typeface="Cambria"/>
            </a:endParaRPr>
          </a:p>
          <a:p>
            <a:pPr lvl="3" marL="1179720" indent="-200880">
              <a:lnSpc>
                <a:spcPct val="100000"/>
              </a:lnSpc>
              <a:spcBef>
                <a:spcPts val="300"/>
              </a:spcBef>
              <a:buClr>
                <a:srgbClr val="0e2f4f"/>
              </a:buClr>
              <a:buFont typeface="Wingdings 2" charset="2"/>
              <a:buChar char=""/>
            </a:pPr>
            <a:r>
              <a:rPr b="0" lang="es-CO" sz="1800" spc="-1" strike="noStrike">
                <a:solidFill>
                  <a:srgbClr val="0e2f4f"/>
                </a:solidFill>
                <a:uFill>
                  <a:solidFill>
                    <a:srgbClr val="ffffff"/>
                  </a:solidFill>
                </a:uFill>
                <a:latin typeface="Cambria"/>
              </a:rPr>
              <a:t>Cuarto nivel</a:t>
            </a:r>
            <a:endParaRPr b="0" lang="es-CO" sz="1800" spc="-1" strike="noStrike">
              <a:solidFill>
                <a:srgbClr val="1e5f9f"/>
              </a:solidFill>
              <a:uFill>
                <a:solidFill>
                  <a:srgbClr val="ffffff"/>
                </a:solidFill>
              </a:uFill>
              <a:latin typeface="Cambria"/>
            </a:endParaRPr>
          </a:p>
          <a:p>
            <a:pPr lvl="4" marL="1389960" indent="-182520">
              <a:lnSpc>
                <a:spcPct val="100000"/>
              </a:lnSpc>
              <a:spcBef>
                <a:spcPts val="300"/>
              </a:spcBef>
              <a:buClr>
                <a:srgbClr val="1e5f9f"/>
              </a:buClr>
              <a:buFont typeface="Georgia"/>
              <a:buChar char="▫"/>
            </a:pPr>
            <a:r>
              <a:rPr b="0" lang="es-CO" sz="1800" spc="-1" strike="noStrike">
                <a:solidFill>
                  <a:srgbClr val="1e5f9f"/>
                </a:solidFill>
                <a:uFill>
                  <a:solidFill>
                    <a:srgbClr val="ffffff"/>
                  </a:solidFill>
                </a:uFill>
                <a:latin typeface="Cambria"/>
              </a:rPr>
              <a:t>Quinto nivel</a:t>
            </a:r>
            <a:endParaRPr b="0" lang="es-CO" sz="1800" spc="-1" strike="noStrike">
              <a:solidFill>
                <a:srgbClr val="1e5f9f"/>
              </a:solidFill>
              <a:uFill>
                <a:solidFill>
                  <a:srgbClr val="ffffff"/>
                </a:solidFill>
              </a:uFill>
              <a:latin typeface="Cambria"/>
            </a:endParaRPr>
          </a:p>
        </p:txBody>
      </p:sp>
      <p:sp>
        <p:nvSpPr>
          <p:cNvPr id="139" name="PlaceHolder 17"/>
          <p:cNvSpPr>
            <a:spLocks noGrp="1"/>
          </p:cNvSpPr>
          <p:nvPr>
            <p:ph type="dt"/>
          </p:nvPr>
        </p:nvSpPr>
        <p:spPr>
          <a:xfrm>
            <a:off x="6586560" y="612720"/>
            <a:ext cx="956880" cy="456840"/>
          </a:xfrm>
          <a:prstGeom prst="rect">
            <a:avLst/>
          </a:prstGeom>
        </p:spPr>
        <p:txBody>
          <a:bodyPr lIns="90000" rIns="90000" tIns="45000" bIns="45000"/>
          <a:p>
            <a:pPr>
              <a:lnSpc>
                <a:spcPct val="100000"/>
              </a:lnSpc>
            </a:pPr>
            <a:fld id="{C4D1FC2B-0CD1-4925-977E-11B91EF4021D}" type="datetime">
              <a:rPr b="0" lang="es-CO" sz="800" spc="-1" strike="noStrike">
                <a:solidFill>
                  <a:srgbClr val="072b62"/>
                </a:solidFill>
                <a:uFill>
                  <a:solidFill>
                    <a:srgbClr val="ffffff"/>
                  </a:solidFill>
                </a:uFill>
                <a:latin typeface="Georgia"/>
              </a:rPr>
              <a:t>21/04/18</a:t>
            </a:fld>
            <a:endParaRPr b="0" lang="es-CO" sz="800" spc="-1" strike="noStrike">
              <a:solidFill>
                <a:srgbClr val="000000"/>
              </a:solidFill>
              <a:uFill>
                <a:solidFill>
                  <a:srgbClr val="ffffff"/>
                </a:solidFill>
              </a:uFill>
              <a:latin typeface="Times New Roman"/>
            </a:endParaRPr>
          </a:p>
        </p:txBody>
      </p:sp>
      <p:sp>
        <p:nvSpPr>
          <p:cNvPr id="140" name="PlaceHolder 18"/>
          <p:cNvSpPr>
            <a:spLocks noGrp="1"/>
          </p:cNvSpPr>
          <p:nvPr>
            <p:ph type="ftr"/>
          </p:nvPr>
        </p:nvSpPr>
        <p:spPr>
          <a:xfrm>
            <a:off x="5257800" y="612720"/>
            <a:ext cx="1325520" cy="456840"/>
          </a:xfrm>
          <a:prstGeom prst="rect">
            <a:avLst/>
          </a:prstGeom>
        </p:spPr>
        <p:txBody>
          <a:bodyPr lIns="90000" rIns="90000" tIns="45000" bIns="45000"/>
          <a:p>
            <a:endParaRPr b="0" lang="es-CO" sz="2400" spc="-1" strike="noStrike">
              <a:solidFill>
                <a:srgbClr val="000000"/>
              </a:solidFill>
              <a:uFill>
                <a:solidFill>
                  <a:srgbClr val="ffffff"/>
                </a:solidFill>
              </a:uFill>
              <a:latin typeface="Times New Roman"/>
            </a:endParaRPr>
          </a:p>
        </p:txBody>
      </p:sp>
      <p:sp>
        <p:nvSpPr>
          <p:cNvPr id="141" name="PlaceHolder 19"/>
          <p:cNvSpPr>
            <a:spLocks noGrp="1"/>
          </p:cNvSpPr>
          <p:nvPr>
            <p:ph type="sldNum"/>
          </p:nvPr>
        </p:nvSpPr>
        <p:spPr>
          <a:xfrm>
            <a:off x="8174880" y="2160"/>
            <a:ext cx="761760" cy="365400"/>
          </a:xfrm>
          <a:prstGeom prst="rect">
            <a:avLst/>
          </a:prstGeom>
        </p:spPr>
        <p:txBody>
          <a:bodyPr lIns="90000" rIns="90000" tIns="45000" bIns="45000" anchor="b"/>
          <a:p>
            <a:pPr algn="r">
              <a:lnSpc>
                <a:spcPct val="100000"/>
              </a:lnSpc>
            </a:pPr>
            <a:fld id="{534BADD3-82E8-41B8-A841-5C9172375302}" type="slidenum">
              <a:rPr b="0" lang="es-CO" sz="1800" spc="-1" strike="noStrike">
                <a:solidFill>
                  <a:srgbClr val="ffffff"/>
                </a:solidFill>
                <a:uFill>
                  <a:solidFill>
                    <a:srgbClr val="ffffff"/>
                  </a:solidFill>
                </a:uFill>
                <a:latin typeface="Georgia"/>
              </a:rPr>
              <a:t>&lt;número&gt;</a:t>
            </a:fld>
            <a:endParaRPr b="0" lang="es-CO" sz="18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slideLayout" Target="../slideLayouts/slideLayout13.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slideLayout" Target="../slideLayouts/slideLayout13.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slideLayout" Target="../slideLayouts/slideLayout13.xml"/><Relationship Id="rId6"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slideLayout" Target="../slideLayouts/slideLayout13.xml"/><Relationship Id="rId6"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slideLayout" Target="../slideLayouts/slideLayout1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slideLayout" Target="../slideLayouts/slideLayout13.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 Id="rId3" Type="http://schemas.openxmlformats.org/officeDocument/2006/relationships/slideLayout" Target="../slideLayouts/slideLayout13.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slideLayout" Target="../slideLayouts/slideLayout13.xml"/><Relationship Id="rId6"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 Id="rId3" Type="http://schemas.openxmlformats.org/officeDocument/2006/relationships/slideLayout" Target="../slideLayouts/slideLayout1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slideLayout" Target="../slideLayouts/slideLayout13.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slideLayout" Target="../slideLayouts/slideLayout13.xml"/><Relationship Id="rId6"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 Id="rId3" Type="http://schemas.openxmlformats.org/officeDocument/2006/relationships/image" Target="../media/image65.wmf"/><Relationship Id="rId4" Type="http://schemas.openxmlformats.org/officeDocument/2006/relationships/image" Target="../media/image66.wmf"/><Relationship Id="rId5" Type="http://schemas.openxmlformats.org/officeDocument/2006/relationships/slideLayout" Target="../slideLayouts/slideLayout13.xml"/><Relationship Id="rId6"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67.wmf"/><Relationship Id="rId2" Type="http://schemas.openxmlformats.org/officeDocument/2006/relationships/slideLayout" Target="../slideLayouts/slideLayout13.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 Id="rId3" Type="http://schemas.openxmlformats.org/officeDocument/2006/relationships/slideLayout" Target="../slideLayouts/slideLayout13.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70.wmf"/><Relationship Id="rId2" Type="http://schemas.openxmlformats.org/officeDocument/2006/relationships/image" Target="../media/image71.wmf"/><Relationship Id="rId3" Type="http://schemas.openxmlformats.org/officeDocument/2006/relationships/slideLayout" Target="../slideLayouts/slideLayout13.xml"/><Relationship Id="rId4"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wmf"/><Relationship Id="rId3" Type="http://schemas.openxmlformats.org/officeDocument/2006/relationships/slideLayout" Target="../slideLayouts/slideLayout13.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slideLayout" Target="../slideLayouts/slideLayout13.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76.wmf"/><Relationship Id="rId2" Type="http://schemas.openxmlformats.org/officeDocument/2006/relationships/image" Target="../media/image77.wmf"/><Relationship Id="rId3" Type="http://schemas.openxmlformats.org/officeDocument/2006/relationships/slideLayout" Target="../slideLayouts/slideLayout13.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78.wmf"/><Relationship Id="rId2" Type="http://schemas.openxmlformats.org/officeDocument/2006/relationships/image" Target="../media/image79.wmf"/><Relationship Id="rId3" Type="http://schemas.openxmlformats.org/officeDocument/2006/relationships/slideLayout" Target="../slideLayouts/slideLayout13.xml"/><Relationship Id="rId4"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80.wmf"/><Relationship Id="rId2" Type="http://schemas.openxmlformats.org/officeDocument/2006/relationships/image" Target="../media/image81.wmf"/><Relationship Id="rId3" Type="http://schemas.openxmlformats.org/officeDocument/2006/relationships/slideLayout" Target="../slideLayouts/slideLayout13.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82.wmf"/><Relationship Id="rId2" Type="http://schemas.openxmlformats.org/officeDocument/2006/relationships/image" Target="../media/image83.wmf"/><Relationship Id="rId3" Type="http://schemas.openxmlformats.org/officeDocument/2006/relationships/slideLayout" Target="../slideLayouts/slideLayout13.xml"/><Relationship Id="rId4"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84.wmf"/><Relationship Id="rId2" Type="http://schemas.openxmlformats.org/officeDocument/2006/relationships/slideLayout" Target="../slideLayouts/slideLayout13.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3.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85.wmf"/><Relationship Id="rId2" Type="http://schemas.openxmlformats.org/officeDocument/2006/relationships/slideLayout" Target="../slideLayouts/slideLayout13.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86.wmf"/><Relationship Id="rId2" Type="http://schemas.openxmlformats.org/officeDocument/2006/relationships/image" Target="../media/image87.wmf"/><Relationship Id="rId3" Type="http://schemas.openxmlformats.org/officeDocument/2006/relationships/slideLayout" Target="../slideLayouts/slideLayout13.xml"/><Relationship Id="rId4"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88.wmf"/><Relationship Id="rId2" Type="http://schemas.openxmlformats.org/officeDocument/2006/relationships/image" Target="../media/image89.wmf"/><Relationship Id="rId3" Type="http://schemas.openxmlformats.org/officeDocument/2006/relationships/slideLayout" Target="../slideLayouts/slideLayout13.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90.wmf"/><Relationship Id="rId2" Type="http://schemas.openxmlformats.org/officeDocument/2006/relationships/image" Target="../media/image91.wmf"/><Relationship Id="rId3" Type="http://schemas.openxmlformats.org/officeDocument/2006/relationships/slideLayout" Target="../slideLayouts/slideLayout13.xml"/><Relationship Id="rId4"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92.wmf"/><Relationship Id="rId2" Type="http://schemas.openxmlformats.org/officeDocument/2006/relationships/image" Target="../media/image93.wmf"/><Relationship Id="rId3" Type="http://schemas.openxmlformats.org/officeDocument/2006/relationships/slideLayout" Target="../slideLayouts/slideLayout13.xml"/><Relationship Id="rId4"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hyperlink" Target="http://www.fedesarrollo.org.co/" TargetMode="External"/><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515160" y="1917000"/>
            <a:ext cx="8457840" cy="1469520"/>
          </a:xfrm>
          <a:prstGeom prst="rect">
            <a:avLst/>
          </a:prstGeom>
          <a:noFill/>
          <a:ln>
            <a:noFill/>
          </a:ln>
        </p:spPr>
        <p:txBody>
          <a:bodyPr lIns="90000" rIns="90000" tIns="45000" bIns="45000" anchor="b">
            <a:normAutofit/>
          </a:bodyPr>
          <a:p>
            <a:pPr>
              <a:lnSpc>
                <a:spcPct val="100000"/>
              </a:lnSpc>
            </a:pPr>
            <a:r>
              <a:rPr b="0" lang="es-CO" sz="4400" spc="-1" strike="noStrike">
                <a:solidFill>
                  <a:srgbClr val="ffffff"/>
                </a:solidFill>
                <a:uFill>
                  <a:solidFill>
                    <a:srgbClr val="ffffff"/>
                  </a:solidFill>
                </a:uFill>
                <a:latin typeface="Georgia"/>
              </a:rPr>
              <a:t>La contribución del petróleo al desarrollo de Colombia</a:t>
            </a:r>
            <a:br/>
            <a:r>
              <a:rPr b="0" lang="es-CO" sz="4400" spc="-1" strike="noStrike">
                <a:solidFill>
                  <a:srgbClr val="ffffff"/>
                </a:solidFill>
                <a:uFill>
                  <a:solidFill>
                    <a:srgbClr val="ffffff"/>
                  </a:solidFill>
                </a:uFill>
                <a:latin typeface="Georgia"/>
              </a:rPr>
              <a:t>Mirada a las regiones productoras</a:t>
            </a:r>
            <a:br/>
            <a:endParaRPr b="0" lang="es-CO" sz="4400" spc="-1" strike="noStrike">
              <a:solidFill>
                <a:srgbClr val="021127"/>
              </a:solidFill>
              <a:uFill>
                <a:solidFill>
                  <a:srgbClr val="ffffff"/>
                </a:solidFill>
              </a:uFill>
              <a:latin typeface="Georgia"/>
            </a:endParaRPr>
          </a:p>
        </p:txBody>
      </p:sp>
      <p:sp>
        <p:nvSpPr>
          <p:cNvPr id="184" name="TextShape 2"/>
          <p:cNvSpPr txBox="1"/>
          <p:nvPr/>
        </p:nvSpPr>
        <p:spPr>
          <a:xfrm>
            <a:off x="1043640" y="4208760"/>
            <a:ext cx="7632360" cy="876240"/>
          </a:xfrm>
          <a:prstGeom prst="rect">
            <a:avLst/>
          </a:prstGeom>
          <a:noFill/>
          <a:ln>
            <a:noFill/>
          </a:ln>
        </p:spPr>
        <p:txBody>
          <a:bodyPr lIns="90000" rIns="90000" tIns="45000" bIns="45000">
            <a:normAutofit/>
          </a:bodyPr>
          <a:p>
            <a:pPr marL="64080">
              <a:lnSpc>
                <a:spcPct val="100000"/>
              </a:lnSpc>
              <a:spcBef>
                <a:spcPts val="300"/>
              </a:spcBef>
            </a:pPr>
            <a:r>
              <a:rPr b="0" lang="es-CO" sz="3200" spc="-1" strike="noStrike">
                <a:solidFill>
                  <a:srgbClr val="0e2f4f"/>
                </a:solidFill>
                <a:uFill>
                  <a:solidFill>
                    <a:srgbClr val="ffffff"/>
                  </a:solidFill>
                </a:uFill>
                <a:latin typeface="Georgia"/>
              </a:rPr>
              <a:t>Astrid Martínez</a:t>
            </a:r>
            <a:r>
              <a:rPr b="0" lang="es-CO" sz="2400" spc="-1" strike="noStrike">
                <a:solidFill>
                  <a:srgbClr val="0e2f4f"/>
                </a:solidFill>
                <a:uFill>
                  <a:solidFill>
                    <a:srgbClr val="ffffff"/>
                  </a:solidFill>
                </a:uFill>
                <a:latin typeface="Georgia"/>
              </a:rPr>
              <a:t> </a:t>
            </a:r>
            <a:endParaRPr b="0" lang="es-CO" sz="2400" spc="-1" strike="noStrike">
              <a:solidFill>
                <a:srgbClr val="000000"/>
              </a:solidFill>
              <a:uFill>
                <a:solidFill>
                  <a:srgbClr val="ffffff"/>
                </a:solidFill>
              </a:uFill>
              <a:latin typeface="Arial"/>
            </a:endParaRPr>
          </a:p>
          <a:p>
            <a:pPr marL="64080">
              <a:lnSpc>
                <a:spcPct val="100000"/>
              </a:lnSpc>
              <a:spcBef>
                <a:spcPts val="300"/>
              </a:spcBef>
            </a:pPr>
            <a:endParaRPr b="0" lang="es-CO" sz="2400" spc="-1" strike="noStrike">
              <a:solidFill>
                <a:srgbClr val="000000"/>
              </a:solidFill>
              <a:uFill>
                <a:solidFill>
                  <a:srgbClr val="ffffff"/>
                </a:solidFill>
              </a:uFill>
              <a:latin typeface="Arial"/>
            </a:endParaRPr>
          </a:p>
          <a:p>
            <a:pPr marL="64080">
              <a:lnSpc>
                <a:spcPct val="100000"/>
              </a:lnSpc>
              <a:spcBef>
                <a:spcPts val="300"/>
              </a:spcBef>
            </a:pPr>
            <a:r>
              <a:rPr b="0" lang="es-CO" sz="2400" spc="-1" strike="noStrike">
                <a:solidFill>
                  <a:srgbClr val="0e2f4f"/>
                </a:solidFill>
                <a:uFill>
                  <a:solidFill>
                    <a:srgbClr val="ffffff"/>
                  </a:solidFill>
                </a:uFill>
                <a:latin typeface="Georgia"/>
              </a:rPr>
              <a:t>Foro La República 100 años de petróleo en Colombia 24 abril 2018 Bogotá</a:t>
            </a:r>
            <a:endParaRPr b="0" lang="es-CO" sz="2400" spc="-1" strike="noStrike">
              <a:solidFill>
                <a:srgbClr val="000000"/>
              </a:solidFill>
              <a:uFill>
                <a:solidFill>
                  <a:srgbClr val="ffffff"/>
                </a:solidFill>
              </a:uFill>
              <a:latin typeface="Arial"/>
            </a:endParaRPr>
          </a:p>
          <a:p>
            <a:pPr marL="64080">
              <a:lnSpc>
                <a:spcPct val="100000"/>
              </a:lnSpc>
              <a:spcBef>
                <a:spcPts val="300"/>
              </a:spcBef>
            </a:pPr>
            <a:endParaRPr b="0" lang="es-CO" sz="2400" spc="-1" strike="noStrike">
              <a:solidFill>
                <a:srgbClr val="000000"/>
              </a:solidFill>
              <a:uFill>
                <a:solidFill>
                  <a:srgbClr val="ffffff"/>
                </a:solidFill>
              </a:uFill>
              <a:latin typeface="Arial"/>
            </a:endParaRPr>
          </a:p>
          <a:p>
            <a:pPr marL="64080">
              <a:lnSpc>
                <a:spcPct val="100000"/>
              </a:lnSpc>
              <a:spcBef>
                <a:spcPts val="300"/>
              </a:spcBef>
            </a:pPr>
            <a:endParaRPr b="0" lang="es-CO" sz="24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04" name="CustomShape 1"/>
          <p:cNvSpPr/>
          <p:nvPr/>
        </p:nvSpPr>
        <p:spPr>
          <a:xfrm>
            <a:off x="971640" y="3781440"/>
            <a:ext cx="431640" cy="410040"/>
          </a:xfrm>
          <a:prstGeom prst="ellipse">
            <a:avLst/>
          </a:prstGeom>
          <a:solidFill>
            <a:srgbClr val="f2b12b"/>
          </a:solidFill>
          <a:ln>
            <a:solidFill>
              <a:srgbClr val="f2b12b"/>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05" name="CustomShape 2"/>
          <p:cNvSpPr/>
          <p:nvPr/>
        </p:nvSpPr>
        <p:spPr>
          <a:xfrm>
            <a:off x="755640" y="3349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1980</a:t>
            </a:r>
            <a:endParaRPr b="0" lang="es-CO" sz="1800" spc="-1" strike="noStrike">
              <a:solidFill>
                <a:srgbClr val="000000"/>
              </a:solidFill>
              <a:uFill>
                <a:solidFill>
                  <a:srgbClr val="ffffff"/>
                </a:solidFill>
              </a:uFill>
              <a:latin typeface="Arial"/>
            </a:endParaRPr>
          </a:p>
        </p:txBody>
      </p:sp>
      <p:sp>
        <p:nvSpPr>
          <p:cNvPr id="206" name="Line 3"/>
          <p:cNvSpPr/>
          <p:nvPr/>
        </p:nvSpPr>
        <p:spPr>
          <a:xfrm>
            <a:off x="1187280" y="421344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07" name="CustomShape 4"/>
          <p:cNvSpPr/>
          <p:nvPr/>
        </p:nvSpPr>
        <p:spPr>
          <a:xfrm>
            <a:off x="323640" y="4861440"/>
            <a:ext cx="1944000" cy="6379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Firma del Contrato Cravo Norte entre Ecopetrol y Occidental de Colombia</a:t>
            </a:r>
            <a:endParaRPr b="0" lang="es-CO" sz="1200" spc="-1" strike="noStrike">
              <a:solidFill>
                <a:srgbClr val="000000"/>
              </a:solidFill>
              <a:uFill>
                <a:solidFill>
                  <a:srgbClr val="ffffff"/>
                </a:solidFill>
              </a:uFill>
              <a:latin typeface="Arial"/>
            </a:endParaRPr>
          </a:p>
        </p:txBody>
      </p:sp>
      <p:sp>
        <p:nvSpPr>
          <p:cNvPr id="208" name="TextShape 5"/>
          <p:cNvSpPr txBox="1"/>
          <p:nvPr/>
        </p:nvSpPr>
        <p:spPr>
          <a:xfrm>
            <a:off x="467640" y="476640"/>
            <a:ext cx="8229240" cy="1066320"/>
          </a:xfrm>
          <a:prstGeom prst="rect">
            <a:avLst/>
          </a:prstGeom>
          <a:noFill/>
          <a:ln>
            <a:noFill/>
          </a:ln>
        </p:spPr>
        <p:txBody>
          <a:bodyPr lIns="90000" rIns="90000" tIns="45000" bIns="45000" anchor="ctr"/>
          <a:p>
            <a:pPr algn="ctr">
              <a:lnSpc>
                <a:spcPct val="100000"/>
              </a:lnSpc>
            </a:pPr>
            <a:r>
              <a:rPr b="1" lang="es-CO" sz="2400" spc="-1" strike="noStrike">
                <a:solidFill>
                  <a:srgbClr val="0e2f4f"/>
                </a:solidFill>
                <a:uFill>
                  <a:solidFill>
                    <a:srgbClr val="ffffff"/>
                  </a:solidFill>
                </a:uFill>
                <a:latin typeface="Cambria"/>
              </a:rPr>
              <a:t>Principales hitos de la historia petrolera de Arauca</a:t>
            </a:r>
            <a:endParaRPr b="0" lang="es-CO" sz="2400" spc="-1" strike="noStrike">
              <a:solidFill>
                <a:srgbClr val="021127"/>
              </a:solidFill>
              <a:uFill>
                <a:solidFill>
                  <a:srgbClr val="ffffff"/>
                </a:solidFill>
              </a:uFill>
              <a:latin typeface="Georgia"/>
            </a:endParaRPr>
          </a:p>
        </p:txBody>
      </p:sp>
      <p:sp>
        <p:nvSpPr>
          <p:cNvPr id="209" name="CustomShape 6"/>
          <p:cNvSpPr/>
          <p:nvPr/>
        </p:nvSpPr>
        <p:spPr>
          <a:xfrm>
            <a:off x="2195640" y="3810600"/>
            <a:ext cx="431640" cy="410040"/>
          </a:xfrm>
          <a:prstGeom prst="ellipse">
            <a:avLst/>
          </a:prstGeom>
          <a:solidFill>
            <a:srgbClr val="f2b12b"/>
          </a:solidFill>
          <a:ln>
            <a:solidFill>
              <a:srgbClr val="f2b12b"/>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0" name="CustomShape 7"/>
          <p:cNvSpPr/>
          <p:nvPr/>
        </p:nvSpPr>
        <p:spPr>
          <a:xfrm>
            <a:off x="1979640" y="4365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1983</a:t>
            </a:r>
            <a:endParaRPr b="0" lang="es-CO" sz="1800" spc="-1" strike="noStrike">
              <a:solidFill>
                <a:srgbClr val="000000"/>
              </a:solidFill>
              <a:uFill>
                <a:solidFill>
                  <a:srgbClr val="ffffff"/>
                </a:solidFill>
              </a:uFill>
              <a:latin typeface="Arial"/>
            </a:endParaRPr>
          </a:p>
        </p:txBody>
      </p:sp>
      <p:sp>
        <p:nvSpPr>
          <p:cNvPr id="211" name="CustomShape 8"/>
          <p:cNvSpPr/>
          <p:nvPr/>
        </p:nvSpPr>
        <p:spPr>
          <a:xfrm>
            <a:off x="1115640" y="1628640"/>
            <a:ext cx="2520000" cy="15505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Hallazgo de nuevos yacimientos como los de Caño Limón, La Yuca y Matanegra, realizados por Occidental de Colombia. Los primeros desarrollos sugieren reservas superiores a los 800 millones de barriles de crudo liviano</a:t>
            </a:r>
            <a:endParaRPr b="0" lang="es-CO" sz="1200" spc="-1" strike="noStrike">
              <a:solidFill>
                <a:srgbClr val="000000"/>
              </a:solidFill>
              <a:uFill>
                <a:solidFill>
                  <a:srgbClr val="ffffff"/>
                </a:solidFill>
              </a:uFill>
              <a:latin typeface="Arial"/>
            </a:endParaRPr>
          </a:p>
        </p:txBody>
      </p:sp>
      <p:sp>
        <p:nvSpPr>
          <p:cNvPr id="212" name="Line 9"/>
          <p:cNvSpPr/>
          <p:nvPr/>
        </p:nvSpPr>
        <p:spPr>
          <a:xfrm>
            <a:off x="2411640" y="3140640"/>
            <a:ext cx="360" cy="66996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13" name="CustomShape 10"/>
          <p:cNvSpPr/>
          <p:nvPr/>
        </p:nvSpPr>
        <p:spPr>
          <a:xfrm>
            <a:off x="3132000" y="3789000"/>
            <a:ext cx="431640" cy="410040"/>
          </a:xfrm>
          <a:prstGeom prst="ellipse">
            <a:avLst/>
          </a:prstGeom>
          <a:solidFill>
            <a:srgbClr val="f2b12b"/>
          </a:solidFill>
          <a:ln>
            <a:solidFill>
              <a:srgbClr val="f2b12b"/>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4" name="CustomShape 11"/>
          <p:cNvSpPr/>
          <p:nvPr/>
        </p:nvSpPr>
        <p:spPr>
          <a:xfrm>
            <a:off x="291564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1985</a:t>
            </a:r>
            <a:endParaRPr b="0" lang="es-CO" sz="1800" spc="-1" strike="noStrike">
              <a:solidFill>
                <a:srgbClr val="000000"/>
              </a:solidFill>
              <a:uFill>
                <a:solidFill>
                  <a:srgbClr val="ffffff"/>
                </a:solidFill>
              </a:uFill>
              <a:latin typeface="Arial"/>
            </a:endParaRPr>
          </a:p>
        </p:txBody>
      </p:sp>
      <p:sp>
        <p:nvSpPr>
          <p:cNvPr id="215" name="Line 12"/>
          <p:cNvSpPr/>
          <p:nvPr/>
        </p:nvSpPr>
        <p:spPr>
          <a:xfrm>
            <a:off x="3347640" y="422100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16" name="CustomShape 13"/>
          <p:cNvSpPr/>
          <p:nvPr/>
        </p:nvSpPr>
        <p:spPr>
          <a:xfrm>
            <a:off x="2475720" y="4869000"/>
            <a:ext cx="1735560" cy="82044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Puesta en funcionamiento del Oleoducto Caño Limón- Coveñas</a:t>
            </a:r>
            <a:endParaRPr b="0" lang="es-CO" sz="1200" spc="-1" strike="noStrike">
              <a:solidFill>
                <a:srgbClr val="000000"/>
              </a:solidFill>
              <a:uFill>
                <a:solidFill>
                  <a:srgbClr val="ffffff"/>
                </a:solidFill>
              </a:uFill>
              <a:latin typeface="Arial"/>
            </a:endParaRPr>
          </a:p>
        </p:txBody>
      </p:sp>
      <p:sp>
        <p:nvSpPr>
          <p:cNvPr id="217" name="CustomShape 14"/>
          <p:cNvSpPr/>
          <p:nvPr/>
        </p:nvSpPr>
        <p:spPr>
          <a:xfrm>
            <a:off x="4420080" y="3810600"/>
            <a:ext cx="431640" cy="410040"/>
          </a:xfrm>
          <a:prstGeom prst="ellipse">
            <a:avLst/>
          </a:prstGeom>
          <a:solidFill>
            <a:srgbClr val="f2b12b"/>
          </a:solidFill>
          <a:ln>
            <a:solidFill>
              <a:srgbClr val="f2b12b"/>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8" name="CustomShape 15"/>
          <p:cNvSpPr/>
          <p:nvPr/>
        </p:nvSpPr>
        <p:spPr>
          <a:xfrm>
            <a:off x="4204080" y="4365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1986</a:t>
            </a:r>
            <a:endParaRPr b="0" lang="es-CO" sz="1800" spc="-1" strike="noStrike">
              <a:solidFill>
                <a:srgbClr val="000000"/>
              </a:solidFill>
              <a:uFill>
                <a:solidFill>
                  <a:srgbClr val="ffffff"/>
                </a:solidFill>
              </a:uFill>
              <a:latin typeface="Arial"/>
            </a:endParaRPr>
          </a:p>
        </p:txBody>
      </p:sp>
      <p:sp>
        <p:nvSpPr>
          <p:cNvPr id="219" name="Line 16"/>
          <p:cNvSpPr/>
          <p:nvPr/>
        </p:nvSpPr>
        <p:spPr>
          <a:xfrm>
            <a:off x="4636080" y="3140640"/>
            <a:ext cx="360" cy="66996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20" name="CustomShape 17"/>
          <p:cNvSpPr/>
          <p:nvPr/>
        </p:nvSpPr>
        <p:spPr>
          <a:xfrm>
            <a:off x="3700080" y="1700640"/>
            <a:ext cx="1944000" cy="136800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A partir de los hallazgos, realizados en el marco del Contrato de Asociación Cravo Norte, Colombia alcanza su autosuficiencia y recobra su condición de exportador neto de crudo </a:t>
            </a:r>
            <a:endParaRPr b="0" lang="es-CO" sz="1200" spc="-1" strike="noStrike">
              <a:solidFill>
                <a:srgbClr val="000000"/>
              </a:solidFill>
              <a:uFill>
                <a:solidFill>
                  <a:srgbClr val="ffffff"/>
                </a:solidFill>
              </a:uFill>
              <a:latin typeface="Arial"/>
            </a:endParaRPr>
          </a:p>
        </p:txBody>
      </p:sp>
      <p:sp>
        <p:nvSpPr>
          <p:cNvPr id="221" name="CustomShape 18"/>
          <p:cNvSpPr/>
          <p:nvPr/>
        </p:nvSpPr>
        <p:spPr>
          <a:xfrm>
            <a:off x="5428080" y="3789000"/>
            <a:ext cx="431640" cy="410040"/>
          </a:xfrm>
          <a:prstGeom prst="ellipse">
            <a:avLst/>
          </a:prstGeom>
          <a:solidFill>
            <a:srgbClr val="f2b12b"/>
          </a:solidFill>
          <a:ln>
            <a:solidFill>
              <a:srgbClr val="f2b12b"/>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22" name="CustomShape 19"/>
          <p:cNvSpPr/>
          <p:nvPr/>
        </p:nvSpPr>
        <p:spPr>
          <a:xfrm>
            <a:off x="521208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1996</a:t>
            </a:r>
            <a:endParaRPr b="0" lang="es-CO" sz="1800" spc="-1" strike="noStrike">
              <a:solidFill>
                <a:srgbClr val="000000"/>
              </a:solidFill>
              <a:uFill>
                <a:solidFill>
                  <a:srgbClr val="ffffff"/>
                </a:solidFill>
              </a:uFill>
              <a:latin typeface="Arial"/>
            </a:endParaRPr>
          </a:p>
        </p:txBody>
      </p:sp>
      <p:sp>
        <p:nvSpPr>
          <p:cNvPr id="223" name="Line 20"/>
          <p:cNvSpPr/>
          <p:nvPr/>
        </p:nvSpPr>
        <p:spPr>
          <a:xfrm>
            <a:off x="5644080" y="4221000"/>
            <a:ext cx="360" cy="864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24" name="CustomShape 21"/>
          <p:cNvSpPr/>
          <p:nvPr/>
        </p:nvSpPr>
        <p:spPr>
          <a:xfrm>
            <a:off x="4564080" y="5157360"/>
            <a:ext cx="216000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Punto máximo de producción de crudo alcanzado en el departamento de Arauca  252 KBPD cerca del 43% del total producido en el país</a:t>
            </a:r>
            <a:endParaRPr b="0" lang="es-CO" sz="1200" spc="-1" strike="noStrike">
              <a:solidFill>
                <a:srgbClr val="000000"/>
              </a:solidFill>
              <a:uFill>
                <a:solidFill>
                  <a:srgbClr val="ffffff"/>
                </a:solidFill>
              </a:uFill>
              <a:latin typeface="Arial"/>
            </a:endParaRPr>
          </a:p>
        </p:txBody>
      </p:sp>
      <p:sp>
        <p:nvSpPr>
          <p:cNvPr id="225" name="CustomShape 22"/>
          <p:cNvSpPr/>
          <p:nvPr/>
        </p:nvSpPr>
        <p:spPr>
          <a:xfrm>
            <a:off x="6588360" y="3810600"/>
            <a:ext cx="431640" cy="410040"/>
          </a:xfrm>
          <a:prstGeom prst="ellipse">
            <a:avLst/>
          </a:prstGeom>
          <a:solidFill>
            <a:srgbClr val="f2b12b"/>
          </a:solidFill>
          <a:ln>
            <a:solidFill>
              <a:srgbClr val="f2b12b"/>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26" name="Line 23"/>
          <p:cNvSpPr/>
          <p:nvPr/>
        </p:nvSpPr>
        <p:spPr>
          <a:xfrm>
            <a:off x="6804000" y="3140640"/>
            <a:ext cx="360" cy="66996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27" name="CustomShape 24"/>
          <p:cNvSpPr/>
          <p:nvPr/>
        </p:nvSpPr>
        <p:spPr>
          <a:xfrm>
            <a:off x="6084000" y="4365000"/>
            <a:ext cx="1439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2003-2004</a:t>
            </a:r>
            <a:endParaRPr b="0" lang="es-CO" sz="1800" spc="-1" strike="noStrike">
              <a:solidFill>
                <a:srgbClr val="000000"/>
              </a:solidFill>
              <a:uFill>
                <a:solidFill>
                  <a:srgbClr val="ffffff"/>
                </a:solidFill>
              </a:uFill>
              <a:latin typeface="Arial"/>
            </a:endParaRPr>
          </a:p>
        </p:txBody>
      </p:sp>
      <p:sp>
        <p:nvSpPr>
          <p:cNvPr id="228" name="CustomShape 25"/>
          <p:cNvSpPr/>
          <p:nvPr/>
        </p:nvSpPr>
        <p:spPr>
          <a:xfrm>
            <a:off x="5868000" y="1845000"/>
            <a:ext cx="1800000" cy="100296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Celebración de los Contratos de Asociación Chipiron y Cosecha entre Ecopetrol y Occidental de Colombia</a:t>
            </a:r>
            <a:endParaRPr b="0" lang="es-CO" sz="1200" spc="-1" strike="noStrike">
              <a:solidFill>
                <a:srgbClr val="000000"/>
              </a:solidFill>
              <a:uFill>
                <a:solidFill>
                  <a:srgbClr val="ffffff"/>
                </a:solidFill>
              </a:uFill>
              <a:latin typeface="Arial"/>
            </a:endParaRPr>
          </a:p>
        </p:txBody>
      </p:sp>
      <p:sp>
        <p:nvSpPr>
          <p:cNvPr id="229" name="CustomShape 26"/>
          <p:cNvSpPr/>
          <p:nvPr/>
        </p:nvSpPr>
        <p:spPr>
          <a:xfrm>
            <a:off x="7812360" y="3789000"/>
            <a:ext cx="431640" cy="410040"/>
          </a:xfrm>
          <a:prstGeom prst="ellipse">
            <a:avLst/>
          </a:prstGeom>
          <a:solidFill>
            <a:srgbClr val="f2b12b"/>
          </a:solidFill>
          <a:ln>
            <a:solidFill>
              <a:srgbClr val="f2b12b"/>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0" name="CustomShape 27"/>
          <p:cNvSpPr/>
          <p:nvPr/>
        </p:nvSpPr>
        <p:spPr>
          <a:xfrm>
            <a:off x="759636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2015</a:t>
            </a:r>
            <a:endParaRPr b="0" lang="es-CO" sz="1800" spc="-1" strike="noStrike">
              <a:solidFill>
                <a:srgbClr val="000000"/>
              </a:solidFill>
              <a:uFill>
                <a:solidFill>
                  <a:srgbClr val="ffffff"/>
                </a:solidFill>
              </a:uFill>
              <a:latin typeface="Arial"/>
            </a:endParaRPr>
          </a:p>
        </p:txBody>
      </p:sp>
      <p:sp>
        <p:nvSpPr>
          <p:cNvPr id="231" name="Line 28"/>
          <p:cNvSpPr/>
          <p:nvPr/>
        </p:nvSpPr>
        <p:spPr>
          <a:xfrm>
            <a:off x="8028360" y="4221000"/>
            <a:ext cx="360" cy="864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32" name="CustomShape 29"/>
          <p:cNvSpPr/>
          <p:nvPr/>
        </p:nvSpPr>
        <p:spPr>
          <a:xfrm>
            <a:off x="6660360" y="5157360"/>
            <a:ext cx="2483280" cy="6379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La producción del departamento de Arauca es de 66KBPD 74% menor a la reportada en 1996</a:t>
            </a:r>
            <a:endParaRPr b="0" lang="es-CO" sz="1200" spc="-1" strike="noStrike">
              <a:solidFill>
                <a:srgbClr val="000000"/>
              </a:solidFill>
              <a:uFill>
                <a:solidFill>
                  <a:srgbClr val="ffffff"/>
                </a:solidFill>
              </a:uFill>
              <a:latin typeface="Arial"/>
            </a:endParaRPr>
          </a:p>
        </p:txBody>
      </p:sp>
      <p:sp>
        <p:nvSpPr>
          <p:cNvPr id="233" name="CustomShape 30"/>
          <p:cNvSpPr/>
          <p:nvPr/>
        </p:nvSpPr>
        <p:spPr>
          <a:xfrm>
            <a:off x="251640" y="6458040"/>
            <a:ext cx="8640720" cy="39492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lang="es-CO" sz="1000" spc="-1" strike="noStrike">
                <a:solidFill>
                  <a:srgbClr val="021127"/>
                </a:solidFill>
                <a:uFill>
                  <a:solidFill>
                    <a:srgbClr val="ffffff"/>
                  </a:solidFill>
                </a:uFill>
                <a:latin typeface="Georgia"/>
              </a:rPr>
              <a:t>(Aguilar, Galeano, &amp; Peréz)</a:t>
            </a:r>
            <a:r>
              <a:rPr b="0" i="1" lang="es-CO" sz="1000" spc="-1" strike="noStrike">
                <a:solidFill>
                  <a:srgbClr val="021127"/>
                </a:solidFill>
                <a:uFill>
                  <a:solidFill>
                    <a:srgbClr val="ffffff"/>
                  </a:solidFill>
                </a:uFill>
                <a:latin typeface="Georgia"/>
              </a:rPr>
              <a:t> </a:t>
            </a:r>
            <a:r>
              <a:rPr b="0" lang="es-CO" sz="1000" spc="-1" strike="noStrike">
                <a:solidFill>
                  <a:srgbClr val="021127"/>
                </a:solidFill>
                <a:uFill>
                  <a:solidFill>
                    <a:srgbClr val="ffffff"/>
                  </a:solidFill>
                </a:uFill>
                <a:latin typeface="Georgia"/>
              </a:rPr>
              <a:t>(Durán, 2011).</a:t>
            </a:r>
            <a:r>
              <a:rPr b="0" i="1" lang="es-CO" sz="1000" spc="-1" strike="noStrike">
                <a:solidFill>
                  <a:srgbClr val="021127"/>
                </a:solidFill>
                <a:uFill>
                  <a:solidFill>
                    <a:srgbClr val="ffffff"/>
                  </a:solidFill>
                </a:uFill>
                <a:latin typeface="Georgia"/>
              </a:rPr>
              <a:t> Elaboración Fedesarrollo.</a:t>
            </a:r>
            <a:endParaRPr b="0" lang="es-CO" sz="1000" spc="-1" strike="noStrike">
              <a:solidFill>
                <a:srgbClr val="000000"/>
              </a:solidFill>
              <a:uFill>
                <a:solidFill>
                  <a:srgbClr val="ffffff"/>
                </a:solidFill>
              </a:uFill>
              <a:latin typeface="Arial"/>
            </a:endParaRPr>
          </a:p>
          <a:p>
            <a:pPr algn="ctr">
              <a:lnSpc>
                <a:spcPct val="100000"/>
              </a:lnSpc>
            </a:pPr>
            <a:endParaRPr b="0" lang="es-CO" sz="10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34" name="CustomShape 1"/>
          <p:cNvSpPr/>
          <p:nvPr/>
        </p:nvSpPr>
        <p:spPr>
          <a:xfrm>
            <a:off x="1331640" y="3731040"/>
            <a:ext cx="431640" cy="410040"/>
          </a:xfrm>
          <a:prstGeom prst="ellipse">
            <a:avLst/>
          </a:prstGeom>
          <a:solidFill>
            <a:srgbClr val="2a6d9c"/>
          </a:solidFill>
          <a:ln>
            <a:solidFill>
              <a:srgbClr val="2a6d9c"/>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5" name="CustomShape 2"/>
          <p:cNvSpPr/>
          <p:nvPr/>
        </p:nvSpPr>
        <p:spPr>
          <a:xfrm>
            <a:off x="735120" y="4293000"/>
            <a:ext cx="1676160" cy="5158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400" spc="-1" strike="noStrike">
                <a:solidFill>
                  <a:srgbClr val="021127"/>
                </a:solidFill>
                <a:uFill>
                  <a:solidFill>
                    <a:srgbClr val="ffffff"/>
                  </a:solidFill>
                </a:uFill>
                <a:latin typeface="Georgia"/>
              </a:rPr>
              <a:t>Década 60´s- 80`s</a:t>
            </a:r>
            <a:endParaRPr b="0" lang="es-CO" sz="1400" spc="-1" strike="noStrike">
              <a:solidFill>
                <a:srgbClr val="000000"/>
              </a:solidFill>
              <a:uFill>
                <a:solidFill>
                  <a:srgbClr val="ffffff"/>
                </a:solidFill>
              </a:uFill>
              <a:latin typeface="Arial"/>
            </a:endParaRPr>
          </a:p>
        </p:txBody>
      </p:sp>
      <p:sp>
        <p:nvSpPr>
          <p:cNvPr id="236" name="CustomShape 3"/>
          <p:cNvSpPr/>
          <p:nvPr/>
        </p:nvSpPr>
        <p:spPr>
          <a:xfrm>
            <a:off x="539640" y="1845000"/>
            <a:ext cx="216792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Baja capacidad tecnnológica para la perforación a grandes profundidades sumado a las dificultades geológicas dificultan la extracción de petróleo en la zona</a:t>
            </a:r>
            <a:endParaRPr b="0" lang="es-CO" sz="1200" spc="-1" strike="noStrike">
              <a:solidFill>
                <a:srgbClr val="000000"/>
              </a:solidFill>
              <a:uFill>
                <a:solidFill>
                  <a:srgbClr val="ffffff"/>
                </a:solidFill>
              </a:uFill>
              <a:latin typeface="Arial"/>
            </a:endParaRPr>
          </a:p>
        </p:txBody>
      </p:sp>
      <p:sp>
        <p:nvSpPr>
          <p:cNvPr id="237" name="Line 4"/>
          <p:cNvSpPr/>
          <p:nvPr/>
        </p:nvSpPr>
        <p:spPr>
          <a:xfrm>
            <a:off x="1547640" y="3068640"/>
            <a:ext cx="360" cy="6624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38" name="CustomShape 5"/>
          <p:cNvSpPr/>
          <p:nvPr/>
        </p:nvSpPr>
        <p:spPr>
          <a:xfrm>
            <a:off x="2627640" y="3709440"/>
            <a:ext cx="431640" cy="410040"/>
          </a:xfrm>
          <a:prstGeom prst="ellipse">
            <a:avLst/>
          </a:prstGeom>
          <a:solidFill>
            <a:srgbClr val="2a6d9c"/>
          </a:solidFill>
          <a:ln>
            <a:solidFill>
              <a:srgbClr val="2a6d9c"/>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9" name="CustomShape 6"/>
          <p:cNvSpPr/>
          <p:nvPr/>
        </p:nvSpPr>
        <p:spPr>
          <a:xfrm>
            <a:off x="2411640" y="327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1987</a:t>
            </a:r>
            <a:endParaRPr b="0" lang="es-CO" sz="1800" spc="-1" strike="noStrike">
              <a:solidFill>
                <a:srgbClr val="000000"/>
              </a:solidFill>
              <a:uFill>
                <a:solidFill>
                  <a:srgbClr val="ffffff"/>
                </a:solidFill>
              </a:uFill>
              <a:latin typeface="Arial"/>
            </a:endParaRPr>
          </a:p>
        </p:txBody>
      </p:sp>
      <p:sp>
        <p:nvSpPr>
          <p:cNvPr id="240" name="Line 7"/>
          <p:cNvSpPr/>
          <p:nvPr/>
        </p:nvSpPr>
        <p:spPr>
          <a:xfrm>
            <a:off x="2843640" y="414144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41" name="CustomShape 8"/>
          <p:cNvSpPr/>
          <p:nvPr/>
        </p:nvSpPr>
        <p:spPr>
          <a:xfrm>
            <a:off x="1907640" y="4797000"/>
            <a:ext cx="194400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Las compañías British Petroleum Exploration y Total adquieren participación en el Contrato de Asociación Santiago de Atalayas</a:t>
            </a:r>
            <a:endParaRPr b="0" lang="es-CO" sz="1200" spc="-1" strike="noStrike">
              <a:solidFill>
                <a:srgbClr val="000000"/>
              </a:solidFill>
              <a:uFill>
                <a:solidFill>
                  <a:srgbClr val="ffffff"/>
                </a:solidFill>
              </a:uFill>
              <a:latin typeface="Arial"/>
            </a:endParaRPr>
          </a:p>
        </p:txBody>
      </p:sp>
      <p:sp>
        <p:nvSpPr>
          <p:cNvPr id="242" name="TextShape 9"/>
          <p:cNvSpPr txBox="1"/>
          <p:nvPr/>
        </p:nvSpPr>
        <p:spPr>
          <a:xfrm>
            <a:off x="467640" y="476640"/>
            <a:ext cx="8229240" cy="1066320"/>
          </a:xfrm>
          <a:prstGeom prst="rect">
            <a:avLst/>
          </a:prstGeom>
          <a:noFill/>
          <a:ln>
            <a:noFill/>
          </a:ln>
        </p:spPr>
        <p:txBody>
          <a:bodyPr lIns="90000" rIns="90000" tIns="45000" bIns="45000" anchor="ctr"/>
          <a:p>
            <a:pPr algn="ctr">
              <a:lnSpc>
                <a:spcPct val="100000"/>
              </a:lnSpc>
            </a:pPr>
            <a:r>
              <a:rPr b="1" lang="es-CO" sz="2400" spc="-1" strike="noStrike">
                <a:solidFill>
                  <a:srgbClr val="0e2f4f"/>
                </a:solidFill>
                <a:uFill>
                  <a:solidFill>
                    <a:srgbClr val="ffffff"/>
                  </a:solidFill>
                </a:uFill>
                <a:latin typeface="Cambria"/>
              </a:rPr>
              <a:t>Principales hitos de la historia petrolera de Casanare</a:t>
            </a:r>
            <a:endParaRPr b="0" lang="es-CO" sz="2400" spc="-1" strike="noStrike">
              <a:solidFill>
                <a:srgbClr val="021127"/>
              </a:solidFill>
              <a:uFill>
                <a:solidFill>
                  <a:srgbClr val="ffffff"/>
                </a:solidFill>
              </a:uFill>
              <a:latin typeface="Georgia"/>
            </a:endParaRPr>
          </a:p>
        </p:txBody>
      </p:sp>
      <p:sp>
        <p:nvSpPr>
          <p:cNvPr id="243" name="CustomShape 10"/>
          <p:cNvSpPr/>
          <p:nvPr/>
        </p:nvSpPr>
        <p:spPr>
          <a:xfrm>
            <a:off x="3852000" y="3717000"/>
            <a:ext cx="431640" cy="410040"/>
          </a:xfrm>
          <a:prstGeom prst="ellipse">
            <a:avLst/>
          </a:prstGeom>
          <a:solidFill>
            <a:srgbClr val="2a6d9c"/>
          </a:solidFill>
          <a:ln>
            <a:solidFill>
              <a:srgbClr val="2a6d9c"/>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44" name="Line 11"/>
          <p:cNvSpPr/>
          <p:nvPr/>
        </p:nvSpPr>
        <p:spPr>
          <a:xfrm>
            <a:off x="4067640" y="3068640"/>
            <a:ext cx="3960" cy="63108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45" name="CustomShape 12"/>
          <p:cNvSpPr/>
          <p:nvPr/>
        </p:nvSpPr>
        <p:spPr>
          <a:xfrm>
            <a:off x="3708000" y="42836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1990</a:t>
            </a:r>
            <a:endParaRPr b="0" lang="es-CO" sz="1800" spc="-1" strike="noStrike">
              <a:solidFill>
                <a:srgbClr val="000000"/>
              </a:solidFill>
              <a:uFill>
                <a:solidFill>
                  <a:srgbClr val="ffffff"/>
                </a:solidFill>
              </a:uFill>
              <a:latin typeface="Arial"/>
            </a:endParaRPr>
          </a:p>
        </p:txBody>
      </p:sp>
      <p:sp>
        <p:nvSpPr>
          <p:cNvPr id="246" name="CustomShape 13"/>
          <p:cNvSpPr/>
          <p:nvPr/>
        </p:nvSpPr>
        <p:spPr>
          <a:xfrm>
            <a:off x="2915640" y="1628640"/>
            <a:ext cx="2376000" cy="136800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En el marco del Contrato Santiago de las Atalayas se inicia la perforación del pozo Cusiana 2 donde se comprueba la existencia de un yacimiento gigante de petróleo y gas, denominado Campo Cusiana</a:t>
            </a:r>
            <a:endParaRPr b="0" lang="es-CO" sz="1200" spc="-1" strike="noStrike">
              <a:solidFill>
                <a:srgbClr val="000000"/>
              </a:solidFill>
              <a:uFill>
                <a:solidFill>
                  <a:srgbClr val="ffffff"/>
                </a:solidFill>
              </a:uFill>
              <a:latin typeface="Arial"/>
            </a:endParaRPr>
          </a:p>
        </p:txBody>
      </p:sp>
      <p:sp>
        <p:nvSpPr>
          <p:cNvPr id="247" name="CustomShape 14"/>
          <p:cNvSpPr/>
          <p:nvPr/>
        </p:nvSpPr>
        <p:spPr>
          <a:xfrm>
            <a:off x="5076000" y="3717000"/>
            <a:ext cx="431640" cy="410040"/>
          </a:xfrm>
          <a:prstGeom prst="ellipse">
            <a:avLst/>
          </a:prstGeom>
          <a:solidFill>
            <a:srgbClr val="2a6d9c"/>
          </a:solidFill>
          <a:ln>
            <a:solidFill>
              <a:srgbClr val="2a6d9c"/>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48" name="CustomShape 15"/>
          <p:cNvSpPr/>
          <p:nvPr/>
        </p:nvSpPr>
        <p:spPr>
          <a:xfrm>
            <a:off x="4860000" y="3285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1993</a:t>
            </a:r>
            <a:endParaRPr b="0" lang="es-CO" sz="1800" spc="-1" strike="noStrike">
              <a:solidFill>
                <a:srgbClr val="000000"/>
              </a:solidFill>
              <a:uFill>
                <a:solidFill>
                  <a:srgbClr val="ffffff"/>
                </a:solidFill>
              </a:uFill>
              <a:latin typeface="Arial"/>
            </a:endParaRPr>
          </a:p>
        </p:txBody>
      </p:sp>
      <p:sp>
        <p:nvSpPr>
          <p:cNvPr id="249" name="Line 16"/>
          <p:cNvSpPr/>
          <p:nvPr/>
        </p:nvSpPr>
        <p:spPr>
          <a:xfrm>
            <a:off x="5292000" y="4149000"/>
            <a:ext cx="360" cy="1008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50" name="CustomShape 17"/>
          <p:cNvSpPr/>
          <p:nvPr/>
        </p:nvSpPr>
        <p:spPr>
          <a:xfrm>
            <a:off x="4284000" y="5157360"/>
            <a:ext cx="201600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Luego de la perforación del pozo Cupiagua 1 se descubre una estructura diferente denominada Campo Cupiagua con reservas de 830 KBPD</a:t>
            </a:r>
            <a:endParaRPr b="0" lang="es-CO" sz="1200" spc="-1" strike="noStrike">
              <a:solidFill>
                <a:srgbClr val="000000"/>
              </a:solidFill>
              <a:uFill>
                <a:solidFill>
                  <a:srgbClr val="ffffff"/>
                </a:solidFill>
              </a:uFill>
              <a:latin typeface="Arial"/>
            </a:endParaRPr>
          </a:p>
        </p:txBody>
      </p:sp>
      <p:sp>
        <p:nvSpPr>
          <p:cNvPr id="251" name="CustomShape 18"/>
          <p:cNvSpPr/>
          <p:nvPr/>
        </p:nvSpPr>
        <p:spPr>
          <a:xfrm>
            <a:off x="6156000" y="3717000"/>
            <a:ext cx="431640" cy="410040"/>
          </a:xfrm>
          <a:prstGeom prst="ellipse">
            <a:avLst/>
          </a:prstGeom>
          <a:solidFill>
            <a:srgbClr val="2a6d9c"/>
          </a:solidFill>
          <a:ln>
            <a:solidFill>
              <a:srgbClr val="2a6d9c"/>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52" name="Line 19"/>
          <p:cNvSpPr/>
          <p:nvPr/>
        </p:nvSpPr>
        <p:spPr>
          <a:xfrm>
            <a:off x="6372000" y="3068640"/>
            <a:ext cx="3960" cy="63108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53" name="CustomShape 20"/>
          <p:cNvSpPr/>
          <p:nvPr/>
        </p:nvSpPr>
        <p:spPr>
          <a:xfrm>
            <a:off x="6012000" y="42836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2012</a:t>
            </a:r>
            <a:endParaRPr b="0" lang="es-CO" sz="1800" spc="-1" strike="noStrike">
              <a:solidFill>
                <a:srgbClr val="000000"/>
              </a:solidFill>
              <a:uFill>
                <a:solidFill>
                  <a:srgbClr val="ffffff"/>
                </a:solidFill>
              </a:uFill>
              <a:latin typeface="Arial"/>
            </a:endParaRPr>
          </a:p>
        </p:txBody>
      </p:sp>
      <p:sp>
        <p:nvSpPr>
          <p:cNvPr id="254" name="CustomShape 21"/>
          <p:cNvSpPr/>
          <p:nvPr/>
        </p:nvSpPr>
        <p:spPr>
          <a:xfrm>
            <a:off x="5436000" y="2277000"/>
            <a:ext cx="1951920" cy="82044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Inicia operaciones la planta de gas del Campo Cupiagua, propiedad de Ecopetrol</a:t>
            </a:r>
            <a:endParaRPr b="0" lang="es-CO" sz="1200" spc="-1" strike="noStrike">
              <a:solidFill>
                <a:srgbClr val="000000"/>
              </a:solidFill>
              <a:uFill>
                <a:solidFill>
                  <a:srgbClr val="ffffff"/>
                </a:solidFill>
              </a:uFill>
              <a:latin typeface="Arial"/>
            </a:endParaRPr>
          </a:p>
        </p:txBody>
      </p:sp>
      <p:sp>
        <p:nvSpPr>
          <p:cNvPr id="255" name="CustomShape 22"/>
          <p:cNvSpPr/>
          <p:nvPr/>
        </p:nvSpPr>
        <p:spPr>
          <a:xfrm>
            <a:off x="7740360" y="3717000"/>
            <a:ext cx="431640" cy="410040"/>
          </a:xfrm>
          <a:prstGeom prst="ellipse">
            <a:avLst/>
          </a:prstGeom>
          <a:solidFill>
            <a:srgbClr val="2a6d9c"/>
          </a:solidFill>
          <a:ln>
            <a:solidFill>
              <a:srgbClr val="2a6d9c"/>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56" name="CustomShape 23"/>
          <p:cNvSpPr/>
          <p:nvPr/>
        </p:nvSpPr>
        <p:spPr>
          <a:xfrm>
            <a:off x="7524360" y="3285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2016</a:t>
            </a:r>
            <a:endParaRPr b="0" lang="es-CO" sz="1800" spc="-1" strike="noStrike">
              <a:solidFill>
                <a:srgbClr val="000000"/>
              </a:solidFill>
              <a:uFill>
                <a:solidFill>
                  <a:srgbClr val="ffffff"/>
                </a:solidFill>
              </a:uFill>
              <a:latin typeface="Arial"/>
            </a:endParaRPr>
          </a:p>
        </p:txBody>
      </p:sp>
      <p:sp>
        <p:nvSpPr>
          <p:cNvPr id="257" name="Line 24"/>
          <p:cNvSpPr/>
          <p:nvPr/>
        </p:nvSpPr>
        <p:spPr>
          <a:xfrm>
            <a:off x="7956360" y="414900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58" name="CustomShape 25"/>
          <p:cNvSpPr/>
          <p:nvPr/>
        </p:nvSpPr>
        <p:spPr>
          <a:xfrm>
            <a:off x="7012440" y="4830120"/>
            <a:ext cx="195192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Termina el contrato de Asociación bajo el cual opera el Campo Cusiana, la operación del mismo pasa a manos de Ecopetrol</a:t>
            </a:r>
            <a:endParaRPr b="0" lang="es-CO" sz="1200" spc="-1" strike="noStrike">
              <a:solidFill>
                <a:srgbClr val="000000"/>
              </a:solidFill>
              <a:uFill>
                <a:solidFill>
                  <a:srgbClr val="ffffff"/>
                </a:solidFill>
              </a:uFill>
              <a:latin typeface="Arial"/>
            </a:endParaRPr>
          </a:p>
        </p:txBody>
      </p:sp>
      <p:sp>
        <p:nvSpPr>
          <p:cNvPr id="259" name="CustomShape 26"/>
          <p:cNvSpPr/>
          <p:nvPr/>
        </p:nvSpPr>
        <p:spPr>
          <a:xfrm>
            <a:off x="251640" y="6458040"/>
            <a:ext cx="5544360" cy="39492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lang="es-CO" sz="1000" spc="-1" strike="noStrike">
                <a:solidFill>
                  <a:srgbClr val="021127"/>
                </a:solidFill>
                <a:uFill>
                  <a:solidFill>
                    <a:srgbClr val="ffffff"/>
                  </a:solidFill>
                </a:uFill>
                <a:latin typeface="Georgia"/>
              </a:rPr>
              <a:t>(Aguilar, Galeano, &amp; Peréz)</a:t>
            </a:r>
            <a:r>
              <a:rPr b="0" i="1" lang="es-CO" sz="1000" spc="-1" strike="noStrike">
                <a:solidFill>
                  <a:srgbClr val="021127"/>
                </a:solidFill>
                <a:uFill>
                  <a:solidFill>
                    <a:srgbClr val="ffffff"/>
                  </a:solidFill>
                </a:uFill>
                <a:latin typeface="Georgia"/>
              </a:rPr>
              <a:t> </a:t>
            </a:r>
            <a:r>
              <a:rPr b="0" lang="es-CO" sz="1000" spc="-1" strike="noStrike">
                <a:solidFill>
                  <a:srgbClr val="021127"/>
                </a:solidFill>
                <a:uFill>
                  <a:solidFill>
                    <a:srgbClr val="ffffff"/>
                  </a:solidFill>
                </a:uFill>
                <a:latin typeface="Georgia"/>
              </a:rPr>
              <a:t>(Durán, 2011).</a:t>
            </a:r>
            <a:r>
              <a:rPr b="0" i="1" lang="es-CO" sz="1000" spc="-1" strike="noStrike">
                <a:solidFill>
                  <a:srgbClr val="021127"/>
                </a:solidFill>
                <a:uFill>
                  <a:solidFill>
                    <a:srgbClr val="ffffff"/>
                  </a:solidFill>
                </a:uFill>
                <a:latin typeface="Georgia"/>
              </a:rPr>
              <a:t> Elaboración Fedesarrollo.</a:t>
            </a:r>
            <a:endParaRPr b="0" lang="es-CO" sz="1000" spc="-1" strike="noStrike">
              <a:solidFill>
                <a:srgbClr val="000000"/>
              </a:solidFill>
              <a:uFill>
                <a:solidFill>
                  <a:srgbClr val="ffffff"/>
                </a:solidFill>
              </a:uFill>
              <a:latin typeface="Arial"/>
            </a:endParaRPr>
          </a:p>
          <a:p>
            <a:pPr algn="ctr">
              <a:lnSpc>
                <a:spcPct val="100000"/>
              </a:lnSpc>
            </a:pPr>
            <a:endParaRPr b="0" lang="es-CO" sz="10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60" name="CustomShape 1"/>
          <p:cNvSpPr/>
          <p:nvPr/>
        </p:nvSpPr>
        <p:spPr>
          <a:xfrm>
            <a:off x="539640" y="380304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1" name="CustomShape 2"/>
          <p:cNvSpPr/>
          <p:nvPr/>
        </p:nvSpPr>
        <p:spPr>
          <a:xfrm>
            <a:off x="323640" y="435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1922</a:t>
            </a:r>
            <a:endParaRPr b="0" lang="es-CO" sz="1800" spc="-1" strike="noStrike">
              <a:solidFill>
                <a:srgbClr val="000000"/>
              </a:solidFill>
              <a:uFill>
                <a:solidFill>
                  <a:srgbClr val="ffffff"/>
                </a:solidFill>
              </a:uFill>
              <a:latin typeface="Arial"/>
            </a:endParaRPr>
          </a:p>
        </p:txBody>
      </p:sp>
      <p:sp>
        <p:nvSpPr>
          <p:cNvPr id="262" name="CustomShape 3"/>
          <p:cNvSpPr/>
          <p:nvPr/>
        </p:nvSpPr>
        <p:spPr>
          <a:xfrm>
            <a:off x="27720" y="1989000"/>
            <a:ext cx="144756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Chevron Petroleum Company inicia procesos de exploración en los Llanos Orientales</a:t>
            </a:r>
            <a:endParaRPr b="0" lang="es-CO" sz="1200" spc="-1" strike="noStrike">
              <a:solidFill>
                <a:srgbClr val="000000"/>
              </a:solidFill>
              <a:uFill>
                <a:solidFill>
                  <a:srgbClr val="ffffff"/>
                </a:solidFill>
              </a:uFill>
              <a:latin typeface="Arial"/>
            </a:endParaRPr>
          </a:p>
        </p:txBody>
      </p:sp>
      <p:sp>
        <p:nvSpPr>
          <p:cNvPr id="263" name="Line 4"/>
          <p:cNvSpPr/>
          <p:nvPr/>
        </p:nvSpPr>
        <p:spPr>
          <a:xfrm>
            <a:off x="751320" y="3188880"/>
            <a:ext cx="3960" cy="61416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64" name="CustomShape 5"/>
          <p:cNvSpPr/>
          <p:nvPr/>
        </p:nvSpPr>
        <p:spPr>
          <a:xfrm>
            <a:off x="1475640" y="378144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5" name="CustomShape 6"/>
          <p:cNvSpPr/>
          <p:nvPr/>
        </p:nvSpPr>
        <p:spPr>
          <a:xfrm>
            <a:off x="1259640" y="3349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1966</a:t>
            </a:r>
            <a:endParaRPr b="0" lang="es-CO" sz="1800" spc="-1" strike="noStrike">
              <a:solidFill>
                <a:srgbClr val="000000"/>
              </a:solidFill>
              <a:uFill>
                <a:solidFill>
                  <a:srgbClr val="ffffff"/>
                </a:solidFill>
              </a:uFill>
              <a:latin typeface="Arial"/>
            </a:endParaRPr>
          </a:p>
        </p:txBody>
      </p:sp>
      <p:sp>
        <p:nvSpPr>
          <p:cNvPr id="266" name="Line 7"/>
          <p:cNvSpPr/>
          <p:nvPr/>
        </p:nvSpPr>
        <p:spPr>
          <a:xfrm>
            <a:off x="1691640" y="421344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67" name="CustomShape 8"/>
          <p:cNvSpPr/>
          <p:nvPr/>
        </p:nvSpPr>
        <p:spPr>
          <a:xfrm>
            <a:off x="971640" y="4861440"/>
            <a:ext cx="1447560" cy="6379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Celebración de la Concesión de Cubarral</a:t>
            </a:r>
            <a:endParaRPr b="0" lang="es-CO" sz="1200" spc="-1" strike="noStrike">
              <a:solidFill>
                <a:srgbClr val="000000"/>
              </a:solidFill>
              <a:uFill>
                <a:solidFill>
                  <a:srgbClr val="ffffff"/>
                </a:solidFill>
              </a:uFill>
              <a:latin typeface="Arial"/>
            </a:endParaRPr>
          </a:p>
        </p:txBody>
      </p:sp>
      <p:sp>
        <p:nvSpPr>
          <p:cNvPr id="268" name="CustomShape 9"/>
          <p:cNvSpPr/>
          <p:nvPr/>
        </p:nvSpPr>
        <p:spPr>
          <a:xfrm>
            <a:off x="2555640" y="379404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9" name="CustomShape 10"/>
          <p:cNvSpPr/>
          <p:nvPr/>
        </p:nvSpPr>
        <p:spPr>
          <a:xfrm>
            <a:off x="2339640" y="435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1973</a:t>
            </a:r>
            <a:endParaRPr b="0" lang="es-CO" sz="1800" spc="-1" strike="noStrike">
              <a:solidFill>
                <a:srgbClr val="000000"/>
              </a:solidFill>
              <a:uFill>
                <a:solidFill>
                  <a:srgbClr val="ffffff"/>
                </a:solidFill>
              </a:uFill>
              <a:latin typeface="Arial"/>
            </a:endParaRPr>
          </a:p>
        </p:txBody>
      </p:sp>
      <p:sp>
        <p:nvSpPr>
          <p:cNvPr id="270" name="Line 11"/>
          <p:cNvSpPr/>
          <p:nvPr/>
        </p:nvSpPr>
        <p:spPr>
          <a:xfrm>
            <a:off x="2771640" y="2492640"/>
            <a:ext cx="360" cy="130104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71" name="CustomShape 12"/>
          <p:cNvSpPr/>
          <p:nvPr/>
        </p:nvSpPr>
        <p:spPr>
          <a:xfrm>
            <a:off x="1907640" y="1628640"/>
            <a:ext cx="1656000" cy="82044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Firma del Contrato de Asociación Cubarral entre Ecopetrol y Chevron</a:t>
            </a:r>
            <a:endParaRPr b="0" lang="es-CO" sz="1200" spc="-1" strike="noStrike">
              <a:solidFill>
                <a:srgbClr val="000000"/>
              </a:solidFill>
              <a:uFill>
                <a:solidFill>
                  <a:srgbClr val="ffffff"/>
                </a:solidFill>
              </a:uFill>
              <a:latin typeface="Arial"/>
            </a:endParaRPr>
          </a:p>
        </p:txBody>
      </p:sp>
      <p:sp>
        <p:nvSpPr>
          <p:cNvPr id="272" name="CustomShape 13"/>
          <p:cNvSpPr/>
          <p:nvPr/>
        </p:nvSpPr>
        <p:spPr>
          <a:xfrm>
            <a:off x="3492000" y="378144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3" name="CustomShape 14"/>
          <p:cNvSpPr/>
          <p:nvPr/>
        </p:nvSpPr>
        <p:spPr>
          <a:xfrm>
            <a:off x="3276000" y="3349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1979</a:t>
            </a:r>
            <a:endParaRPr b="0" lang="es-CO" sz="1800" spc="-1" strike="noStrike">
              <a:solidFill>
                <a:srgbClr val="000000"/>
              </a:solidFill>
              <a:uFill>
                <a:solidFill>
                  <a:srgbClr val="ffffff"/>
                </a:solidFill>
              </a:uFill>
              <a:latin typeface="Arial"/>
            </a:endParaRPr>
          </a:p>
        </p:txBody>
      </p:sp>
      <p:sp>
        <p:nvSpPr>
          <p:cNvPr id="274" name="Line 15"/>
          <p:cNvSpPr/>
          <p:nvPr/>
        </p:nvSpPr>
        <p:spPr>
          <a:xfrm>
            <a:off x="3707640" y="4213440"/>
            <a:ext cx="360" cy="1152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75" name="CustomShape 16"/>
          <p:cNvSpPr/>
          <p:nvPr/>
        </p:nvSpPr>
        <p:spPr>
          <a:xfrm>
            <a:off x="2699640" y="5437800"/>
            <a:ext cx="2016000" cy="100296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Perforación de los campos Castilla 3, 4 y 5 , en la formación Guadalupe, los cuales resultan productores</a:t>
            </a:r>
            <a:endParaRPr b="0" lang="es-CO" sz="1200" spc="-1" strike="noStrike">
              <a:solidFill>
                <a:srgbClr val="000000"/>
              </a:solidFill>
              <a:uFill>
                <a:solidFill>
                  <a:srgbClr val="ffffff"/>
                </a:solidFill>
              </a:uFill>
              <a:latin typeface="Arial"/>
            </a:endParaRPr>
          </a:p>
        </p:txBody>
      </p:sp>
      <p:sp>
        <p:nvSpPr>
          <p:cNvPr id="276" name="CustomShape 17"/>
          <p:cNvSpPr/>
          <p:nvPr/>
        </p:nvSpPr>
        <p:spPr>
          <a:xfrm>
            <a:off x="4500000" y="378468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7" name="CustomShape 18"/>
          <p:cNvSpPr/>
          <p:nvPr/>
        </p:nvSpPr>
        <p:spPr>
          <a:xfrm>
            <a:off x="4284000" y="4348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1981</a:t>
            </a:r>
            <a:endParaRPr b="0" lang="es-CO" sz="1800" spc="-1" strike="noStrike">
              <a:solidFill>
                <a:srgbClr val="000000"/>
              </a:solidFill>
              <a:uFill>
                <a:solidFill>
                  <a:srgbClr val="ffffff"/>
                </a:solidFill>
              </a:uFill>
              <a:latin typeface="Arial"/>
            </a:endParaRPr>
          </a:p>
        </p:txBody>
      </p:sp>
      <p:sp>
        <p:nvSpPr>
          <p:cNvPr id="278" name="Line 19"/>
          <p:cNvSpPr/>
          <p:nvPr/>
        </p:nvSpPr>
        <p:spPr>
          <a:xfrm>
            <a:off x="4712040" y="315360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79" name="CustomShape 20"/>
          <p:cNvSpPr/>
          <p:nvPr/>
        </p:nvSpPr>
        <p:spPr>
          <a:xfrm>
            <a:off x="3636000" y="1909440"/>
            <a:ext cx="230400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Ecopetrol descubre el Campo Apiay. Hallazgo que intensifica la exploración en el área y facilita el descubrimiento de los campos Sunia, Guatiquá y Libertad</a:t>
            </a:r>
            <a:endParaRPr b="0" lang="es-CO" sz="1200" spc="-1" strike="noStrike">
              <a:solidFill>
                <a:srgbClr val="000000"/>
              </a:solidFill>
              <a:uFill>
                <a:solidFill>
                  <a:srgbClr val="ffffff"/>
                </a:solidFill>
              </a:uFill>
              <a:latin typeface="Arial"/>
            </a:endParaRPr>
          </a:p>
        </p:txBody>
      </p:sp>
      <p:sp>
        <p:nvSpPr>
          <p:cNvPr id="280" name="CustomShape 21"/>
          <p:cNvSpPr/>
          <p:nvPr/>
        </p:nvSpPr>
        <p:spPr>
          <a:xfrm>
            <a:off x="5652000" y="378900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81" name="CustomShape 22"/>
          <p:cNvSpPr/>
          <p:nvPr/>
        </p:nvSpPr>
        <p:spPr>
          <a:xfrm>
            <a:off x="543600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1988</a:t>
            </a:r>
            <a:endParaRPr b="0" lang="es-CO" sz="1800" spc="-1" strike="noStrike">
              <a:solidFill>
                <a:srgbClr val="000000"/>
              </a:solidFill>
              <a:uFill>
                <a:solidFill>
                  <a:srgbClr val="ffffff"/>
                </a:solidFill>
              </a:uFill>
              <a:latin typeface="Arial"/>
            </a:endParaRPr>
          </a:p>
        </p:txBody>
      </p:sp>
      <p:sp>
        <p:nvSpPr>
          <p:cNvPr id="282" name="Line 23"/>
          <p:cNvSpPr/>
          <p:nvPr/>
        </p:nvSpPr>
        <p:spPr>
          <a:xfrm>
            <a:off x="5868000" y="4221000"/>
            <a:ext cx="360" cy="576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83" name="CustomShape 24"/>
          <p:cNvSpPr/>
          <p:nvPr/>
        </p:nvSpPr>
        <p:spPr>
          <a:xfrm>
            <a:off x="5148000" y="4869000"/>
            <a:ext cx="1447560" cy="173304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Celebración del Contrato de Asociación Pirirí entre Ecopetrol y las compañías Tethys Petroleum Company, Turnsector y Tuskar</a:t>
            </a:r>
            <a:endParaRPr b="0" lang="es-CO" sz="1200" spc="-1" strike="noStrike">
              <a:solidFill>
                <a:srgbClr val="000000"/>
              </a:solidFill>
              <a:uFill>
                <a:solidFill>
                  <a:srgbClr val="ffffff"/>
                </a:solidFill>
              </a:uFill>
              <a:latin typeface="Arial"/>
            </a:endParaRPr>
          </a:p>
        </p:txBody>
      </p:sp>
      <p:sp>
        <p:nvSpPr>
          <p:cNvPr id="284" name="CustomShape 25"/>
          <p:cNvSpPr/>
          <p:nvPr/>
        </p:nvSpPr>
        <p:spPr>
          <a:xfrm>
            <a:off x="6732360" y="379224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85" name="CustomShape 26"/>
          <p:cNvSpPr/>
          <p:nvPr/>
        </p:nvSpPr>
        <p:spPr>
          <a:xfrm>
            <a:off x="6516360" y="43556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00000"/>
                </a:solidFill>
                <a:uFill>
                  <a:solidFill>
                    <a:srgbClr val="ffffff"/>
                  </a:solidFill>
                </a:uFill>
                <a:latin typeface="Georgia"/>
              </a:rPr>
              <a:t>1989</a:t>
            </a:r>
            <a:endParaRPr b="0" lang="es-CO" sz="1800" spc="-1" strike="noStrike">
              <a:solidFill>
                <a:srgbClr val="000000"/>
              </a:solidFill>
              <a:uFill>
                <a:solidFill>
                  <a:srgbClr val="ffffff"/>
                </a:solidFill>
              </a:uFill>
              <a:latin typeface="Arial"/>
            </a:endParaRPr>
          </a:p>
        </p:txBody>
      </p:sp>
      <p:sp>
        <p:nvSpPr>
          <p:cNvPr id="286" name="CustomShape 27"/>
          <p:cNvSpPr/>
          <p:nvPr/>
        </p:nvSpPr>
        <p:spPr>
          <a:xfrm>
            <a:off x="6156000" y="1558440"/>
            <a:ext cx="1656000" cy="6379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Inicia el bombeo del Oleoducto Central de los Llanos</a:t>
            </a:r>
            <a:endParaRPr b="0" lang="es-CO" sz="1200" spc="-1" strike="noStrike">
              <a:solidFill>
                <a:srgbClr val="000000"/>
              </a:solidFill>
              <a:uFill>
                <a:solidFill>
                  <a:srgbClr val="ffffff"/>
                </a:solidFill>
              </a:uFill>
              <a:latin typeface="Arial"/>
            </a:endParaRPr>
          </a:p>
        </p:txBody>
      </p:sp>
      <p:sp>
        <p:nvSpPr>
          <p:cNvPr id="287" name="Line 28"/>
          <p:cNvSpPr/>
          <p:nvPr/>
        </p:nvSpPr>
        <p:spPr>
          <a:xfrm>
            <a:off x="6948000" y="2276640"/>
            <a:ext cx="360" cy="151704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88" name="CustomShape 29"/>
          <p:cNvSpPr/>
          <p:nvPr/>
        </p:nvSpPr>
        <p:spPr>
          <a:xfrm>
            <a:off x="7956360" y="378900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89" name="CustomShape 30"/>
          <p:cNvSpPr/>
          <p:nvPr/>
        </p:nvSpPr>
        <p:spPr>
          <a:xfrm>
            <a:off x="766836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1995</a:t>
            </a:r>
            <a:endParaRPr b="0" lang="es-CO" sz="1800" spc="-1" strike="noStrike">
              <a:solidFill>
                <a:srgbClr val="000000"/>
              </a:solidFill>
              <a:uFill>
                <a:solidFill>
                  <a:srgbClr val="ffffff"/>
                </a:solidFill>
              </a:uFill>
              <a:latin typeface="Arial"/>
            </a:endParaRPr>
          </a:p>
        </p:txBody>
      </p:sp>
      <p:sp>
        <p:nvSpPr>
          <p:cNvPr id="290" name="Line 31"/>
          <p:cNvSpPr/>
          <p:nvPr/>
        </p:nvSpPr>
        <p:spPr>
          <a:xfrm>
            <a:off x="8172360" y="4221000"/>
            <a:ext cx="360" cy="576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91" name="CustomShape 32"/>
          <p:cNvSpPr/>
          <p:nvPr/>
        </p:nvSpPr>
        <p:spPr>
          <a:xfrm>
            <a:off x="7164360" y="4869000"/>
            <a:ext cx="197928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Inicio de las actividades de perforación en Campo Rubiales e inicio del proyecto Desarrollo Adicional Área Apiay-Ariari</a:t>
            </a:r>
            <a:endParaRPr b="0" lang="es-CO" sz="1200" spc="-1" strike="noStrike">
              <a:solidFill>
                <a:srgbClr val="000000"/>
              </a:solidFill>
              <a:uFill>
                <a:solidFill>
                  <a:srgbClr val="ffffff"/>
                </a:solidFill>
              </a:uFill>
              <a:latin typeface="Arial"/>
            </a:endParaRPr>
          </a:p>
        </p:txBody>
      </p:sp>
      <p:sp>
        <p:nvSpPr>
          <p:cNvPr id="292" name="TextShape 33"/>
          <p:cNvSpPr txBox="1"/>
          <p:nvPr/>
        </p:nvSpPr>
        <p:spPr>
          <a:xfrm>
            <a:off x="467640" y="476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Cambria"/>
              </a:rPr>
              <a:t>Principales hitos de la historia petrolera del Meta</a:t>
            </a:r>
            <a:endParaRPr b="0" lang="es-CO" sz="2400" spc="-1" strike="noStrike">
              <a:solidFill>
                <a:srgbClr val="021127"/>
              </a:solidFill>
              <a:uFill>
                <a:solidFill>
                  <a:srgbClr val="ffffff"/>
                </a:solidFill>
              </a:uFill>
              <a:latin typeface="Georgia"/>
            </a:endParaRPr>
          </a:p>
        </p:txBody>
      </p:sp>
      <p:sp>
        <p:nvSpPr>
          <p:cNvPr id="293" name="CustomShape 34"/>
          <p:cNvSpPr/>
          <p:nvPr/>
        </p:nvSpPr>
        <p:spPr>
          <a:xfrm>
            <a:off x="251640" y="6458040"/>
            <a:ext cx="5544360" cy="39492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lang="es-CO" sz="1000" spc="-1" strike="noStrike">
                <a:solidFill>
                  <a:srgbClr val="021127"/>
                </a:solidFill>
                <a:uFill>
                  <a:solidFill>
                    <a:srgbClr val="ffffff"/>
                  </a:solidFill>
                </a:uFill>
                <a:latin typeface="Georgia"/>
              </a:rPr>
              <a:t>(Aguilar, Galeano, &amp; Peréz)</a:t>
            </a:r>
            <a:r>
              <a:rPr b="0" i="1" lang="es-CO" sz="1000" spc="-1" strike="noStrike">
                <a:solidFill>
                  <a:srgbClr val="021127"/>
                </a:solidFill>
                <a:uFill>
                  <a:solidFill>
                    <a:srgbClr val="ffffff"/>
                  </a:solidFill>
                </a:uFill>
                <a:latin typeface="Georgia"/>
              </a:rPr>
              <a:t> </a:t>
            </a:r>
            <a:r>
              <a:rPr b="0" lang="es-CO" sz="1000" spc="-1" strike="noStrike">
                <a:solidFill>
                  <a:srgbClr val="021127"/>
                </a:solidFill>
                <a:uFill>
                  <a:solidFill>
                    <a:srgbClr val="ffffff"/>
                  </a:solidFill>
                </a:uFill>
                <a:latin typeface="Georgia"/>
              </a:rPr>
              <a:t>(Durán, 2011).</a:t>
            </a:r>
            <a:r>
              <a:rPr b="0" i="1" lang="es-CO" sz="1000" spc="-1" strike="noStrike">
                <a:solidFill>
                  <a:srgbClr val="021127"/>
                </a:solidFill>
                <a:uFill>
                  <a:solidFill>
                    <a:srgbClr val="ffffff"/>
                  </a:solidFill>
                </a:uFill>
                <a:latin typeface="Georgia"/>
              </a:rPr>
              <a:t> Elaboración Fedesarrollo.</a:t>
            </a:r>
            <a:endParaRPr b="0" lang="es-CO" sz="1000" spc="-1" strike="noStrike">
              <a:solidFill>
                <a:srgbClr val="000000"/>
              </a:solidFill>
              <a:uFill>
                <a:solidFill>
                  <a:srgbClr val="ffffff"/>
                </a:solidFill>
              </a:uFill>
              <a:latin typeface="Arial"/>
            </a:endParaRPr>
          </a:p>
          <a:p>
            <a:pPr algn="ctr">
              <a:lnSpc>
                <a:spcPct val="100000"/>
              </a:lnSpc>
            </a:pPr>
            <a:endParaRPr b="0" lang="es-CO" sz="10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94" name="CustomShape 1"/>
          <p:cNvSpPr/>
          <p:nvPr/>
        </p:nvSpPr>
        <p:spPr>
          <a:xfrm>
            <a:off x="627480" y="380304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5" name="CustomShape 2"/>
          <p:cNvSpPr/>
          <p:nvPr/>
        </p:nvSpPr>
        <p:spPr>
          <a:xfrm>
            <a:off x="411480" y="435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1997</a:t>
            </a:r>
            <a:endParaRPr b="0" lang="es-CO" sz="1800" spc="-1" strike="noStrike">
              <a:solidFill>
                <a:srgbClr val="000000"/>
              </a:solidFill>
              <a:uFill>
                <a:solidFill>
                  <a:srgbClr val="ffffff"/>
                </a:solidFill>
              </a:uFill>
              <a:latin typeface="Arial"/>
            </a:endParaRPr>
          </a:p>
        </p:txBody>
      </p:sp>
      <p:sp>
        <p:nvSpPr>
          <p:cNvPr id="296" name="CustomShape 3"/>
          <p:cNvSpPr/>
          <p:nvPr/>
        </p:nvSpPr>
        <p:spPr>
          <a:xfrm>
            <a:off x="117000" y="1628640"/>
            <a:ext cx="1447560" cy="136800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El Ministerio de Minas declara el inicio de la etapa de explotación del área contemplada en el Contrato Pirirí</a:t>
            </a:r>
            <a:endParaRPr b="0" lang="es-CO" sz="1200" spc="-1" strike="noStrike">
              <a:solidFill>
                <a:srgbClr val="000000"/>
              </a:solidFill>
              <a:uFill>
                <a:solidFill>
                  <a:srgbClr val="ffffff"/>
                </a:solidFill>
              </a:uFill>
              <a:latin typeface="Arial"/>
            </a:endParaRPr>
          </a:p>
        </p:txBody>
      </p:sp>
      <p:sp>
        <p:nvSpPr>
          <p:cNvPr id="297" name="Line 4"/>
          <p:cNvSpPr/>
          <p:nvPr/>
        </p:nvSpPr>
        <p:spPr>
          <a:xfrm>
            <a:off x="840960" y="3013560"/>
            <a:ext cx="2520" cy="78948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298" name="CustomShape 5"/>
          <p:cNvSpPr/>
          <p:nvPr/>
        </p:nvSpPr>
        <p:spPr>
          <a:xfrm>
            <a:off x="1563480" y="378144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9" name="CustomShape 6"/>
          <p:cNvSpPr/>
          <p:nvPr/>
        </p:nvSpPr>
        <p:spPr>
          <a:xfrm>
            <a:off x="1347480" y="3349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2000</a:t>
            </a:r>
            <a:endParaRPr b="0" lang="es-CO" sz="1800" spc="-1" strike="noStrike">
              <a:solidFill>
                <a:srgbClr val="000000"/>
              </a:solidFill>
              <a:uFill>
                <a:solidFill>
                  <a:srgbClr val="ffffff"/>
                </a:solidFill>
              </a:uFill>
              <a:latin typeface="Arial"/>
            </a:endParaRPr>
          </a:p>
        </p:txBody>
      </p:sp>
      <p:sp>
        <p:nvSpPr>
          <p:cNvPr id="300" name="Line 7"/>
          <p:cNvSpPr/>
          <p:nvPr/>
        </p:nvSpPr>
        <p:spPr>
          <a:xfrm>
            <a:off x="1779480" y="421344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01" name="CustomShape 8"/>
          <p:cNvSpPr/>
          <p:nvPr/>
        </p:nvSpPr>
        <p:spPr>
          <a:xfrm>
            <a:off x="771480" y="4861440"/>
            <a:ext cx="201600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Finaliza el Contrato de Asociación Cubarral. </a:t>
            </a:r>
            <a:endParaRPr b="0" lang="es-CO" sz="1200" spc="-1" strike="noStrike">
              <a:solidFill>
                <a:srgbClr val="000000"/>
              </a:solidFill>
              <a:uFill>
                <a:solidFill>
                  <a:srgbClr val="ffffff"/>
                </a:solidFill>
              </a:uFill>
              <a:latin typeface="Arial"/>
            </a:endParaRPr>
          </a:p>
          <a:p>
            <a:pPr algn="ctr">
              <a:lnSpc>
                <a:spcPct val="100000"/>
              </a:lnSpc>
            </a:pPr>
            <a:r>
              <a:rPr b="0" lang="es-CO" sz="1200" spc="-1" strike="noStrike">
                <a:solidFill>
                  <a:srgbClr val="021127"/>
                </a:solidFill>
                <a:uFill>
                  <a:solidFill>
                    <a:srgbClr val="ffffff"/>
                  </a:solidFill>
                </a:uFill>
                <a:latin typeface="Georgia"/>
              </a:rPr>
              <a:t>Ecopetrol asume la operación directa del Campo Castilla-Chichimene</a:t>
            </a:r>
            <a:endParaRPr b="0" lang="es-CO" sz="1200" spc="-1" strike="noStrike">
              <a:solidFill>
                <a:srgbClr val="000000"/>
              </a:solidFill>
              <a:uFill>
                <a:solidFill>
                  <a:srgbClr val="ffffff"/>
                </a:solidFill>
              </a:uFill>
              <a:latin typeface="Arial"/>
            </a:endParaRPr>
          </a:p>
        </p:txBody>
      </p:sp>
      <p:sp>
        <p:nvSpPr>
          <p:cNvPr id="302" name="CustomShape 9"/>
          <p:cNvSpPr/>
          <p:nvPr/>
        </p:nvSpPr>
        <p:spPr>
          <a:xfrm>
            <a:off x="2571840" y="378648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3" name="CustomShape 10"/>
          <p:cNvSpPr/>
          <p:nvPr/>
        </p:nvSpPr>
        <p:spPr>
          <a:xfrm>
            <a:off x="2355840" y="434088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2003</a:t>
            </a:r>
            <a:endParaRPr b="0" lang="es-CO" sz="1800" spc="-1" strike="noStrike">
              <a:solidFill>
                <a:srgbClr val="000000"/>
              </a:solidFill>
              <a:uFill>
                <a:solidFill>
                  <a:srgbClr val="ffffff"/>
                </a:solidFill>
              </a:uFill>
              <a:latin typeface="Arial"/>
            </a:endParaRPr>
          </a:p>
        </p:txBody>
      </p:sp>
      <p:sp>
        <p:nvSpPr>
          <p:cNvPr id="304" name="Line 11"/>
          <p:cNvSpPr/>
          <p:nvPr/>
        </p:nvSpPr>
        <p:spPr>
          <a:xfrm>
            <a:off x="2784960" y="2996640"/>
            <a:ext cx="2520" cy="78948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05" name="CustomShape 12"/>
          <p:cNvSpPr/>
          <p:nvPr/>
        </p:nvSpPr>
        <p:spPr>
          <a:xfrm>
            <a:off x="2067840" y="1917000"/>
            <a:ext cx="1511640" cy="100296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La operación de Campo Rubiales es asumida por Meta Petroleum, filial de Pacific E&amp;P</a:t>
            </a:r>
            <a:endParaRPr b="0" lang="es-CO" sz="1200" spc="-1" strike="noStrike">
              <a:solidFill>
                <a:srgbClr val="000000"/>
              </a:solidFill>
              <a:uFill>
                <a:solidFill>
                  <a:srgbClr val="ffffff"/>
                </a:solidFill>
              </a:uFill>
              <a:latin typeface="Arial"/>
            </a:endParaRPr>
          </a:p>
        </p:txBody>
      </p:sp>
      <p:sp>
        <p:nvSpPr>
          <p:cNvPr id="306" name="CustomShape 13"/>
          <p:cNvSpPr/>
          <p:nvPr/>
        </p:nvSpPr>
        <p:spPr>
          <a:xfrm>
            <a:off x="3507840" y="378900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7" name="CustomShape 14"/>
          <p:cNvSpPr/>
          <p:nvPr/>
        </p:nvSpPr>
        <p:spPr>
          <a:xfrm>
            <a:off x="329184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2006</a:t>
            </a:r>
            <a:endParaRPr b="0" lang="es-CO" sz="1800" spc="-1" strike="noStrike">
              <a:solidFill>
                <a:srgbClr val="000000"/>
              </a:solidFill>
              <a:uFill>
                <a:solidFill>
                  <a:srgbClr val="ffffff"/>
                </a:solidFill>
              </a:uFill>
              <a:latin typeface="Arial"/>
            </a:endParaRPr>
          </a:p>
        </p:txBody>
      </p:sp>
      <p:sp>
        <p:nvSpPr>
          <p:cNvPr id="308" name="Line 15"/>
          <p:cNvSpPr/>
          <p:nvPr/>
        </p:nvSpPr>
        <p:spPr>
          <a:xfrm>
            <a:off x="3723840" y="4221000"/>
            <a:ext cx="360" cy="504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09" name="CustomShape 16"/>
          <p:cNvSpPr/>
          <p:nvPr/>
        </p:nvSpPr>
        <p:spPr>
          <a:xfrm>
            <a:off x="2627640" y="4797000"/>
            <a:ext cx="2016000" cy="15505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Termina la etapa solo Riesgo del Contrato de Asociacion Pirirí. Ecopetrol adquiere una participación del 57%, Meta Petroleum (filial de Pacific E&amp;P) adquiere el 43% restante</a:t>
            </a:r>
            <a:endParaRPr b="0" lang="es-CO" sz="1200" spc="-1" strike="noStrike">
              <a:solidFill>
                <a:srgbClr val="000000"/>
              </a:solidFill>
              <a:uFill>
                <a:solidFill>
                  <a:srgbClr val="ffffff"/>
                </a:solidFill>
              </a:uFill>
              <a:latin typeface="Arial"/>
            </a:endParaRPr>
          </a:p>
        </p:txBody>
      </p:sp>
      <p:sp>
        <p:nvSpPr>
          <p:cNvPr id="310" name="CustomShape 17"/>
          <p:cNvSpPr/>
          <p:nvPr/>
        </p:nvSpPr>
        <p:spPr>
          <a:xfrm>
            <a:off x="4443840" y="378648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11" name="CustomShape 18"/>
          <p:cNvSpPr/>
          <p:nvPr/>
        </p:nvSpPr>
        <p:spPr>
          <a:xfrm>
            <a:off x="4227840" y="434088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2010</a:t>
            </a:r>
            <a:endParaRPr b="0" lang="es-CO" sz="1800" spc="-1" strike="noStrike">
              <a:solidFill>
                <a:srgbClr val="000000"/>
              </a:solidFill>
              <a:uFill>
                <a:solidFill>
                  <a:srgbClr val="ffffff"/>
                </a:solidFill>
              </a:uFill>
              <a:latin typeface="Arial"/>
            </a:endParaRPr>
          </a:p>
        </p:txBody>
      </p:sp>
      <p:sp>
        <p:nvSpPr>
          <p:cNvPr id="312" name="Line 19"/>
          <p:cNvSpPr/>
          <p:nvPr/>
        </p:nvSpPr>
        <p:spPr>
          <a:xfrm>
            <a:off x="4659840" y="3068640"/>
            <a:ext cx="360" cy="71748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13" name="CustomShape 20"/>
          <p:cNvSpPr/>
          <p:nvPr/>
        </p:nvSpPr>
        <p:spPr>
          <a:xfrm>
            <a:off x="3867840" y="1556640"/>
            <a:ext cx="1656000" cy="136800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A través de trabajo de sísmica e inversión en perforación Ecopetrol amplía las expectativas del Campo Castilla-Chichimene</a:t>
            </a:r>
            <a:endParaRPr b="0" lang="es-CO" sz="1200" spc="-1" strike="noStrike">
              <a:solidFill>
                <a:srgbClr val="000000"/>
              </a:solidFill>
              <a:uFill>
                <a:solidFill>
                  <a:srgbClr val="ffffff"/>
                </a:solidFill>
              </a:uFill>
              <a:latin typeface="Arial"/>
            </a:endParaRPr>
          </a:p>
        </p:txBody>
      </p:sp>
      <p:sp>
        <p:nvSpPr>
          <p:cNvPr id="314" name="CustomShape 21"/>
          <p:cNvSpPr/>
          <p:nvPr/>
        </p:nvSpPr>
        <p:spPr>
          <a:xfrm>
            <a:off x="5452200" y="378900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15" name="CustomShape 22"/>
          <p:cNvSpPr/>
          <p:nvPr/>
        </p:nvSpPr>
        <p:spPr>
          <a:xfrm>
            <a:off x="523620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2011</a:t>
            </a:r>
            <a:endParaRPr b="0" lang="es-CO" sz="1800" spc="-1" strike="noStrike">
              <a:solidFill>
                <a:srgbClr val="000000"/>
              </a:solidFill>
              <a:uFill>
                <a:solidFill>
                  <a:srgbClr val="ffffff"/>
                </a:solidFill>
              </a:uFill>
              <a:latin typeface="Arial"/>
            </a:endParaRPr>
          </a:p>
        </p:txBody>
      </p:sp>
      <p:sp>
        <p:nvSpPr>
          <p:cNvPr id="316" name="Line 23"/>
          <p:cNvSpPr/>
          <p:nvPr/>
        </p:nvSpPr>
        <p:spPr>
          <a:xfrm>
            <a:off x="5667840" y="4221000"/>
            <a:ext cx="360" cy="504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17" name="CustomShape 24"/>
          <p:cNvSpPr/>
          <p:nvPr/>
        </p:nvSpPr>
        <p:spPr>
          <a:xfrm>
            <a:off x="4731840" y="4797000"/>
            <a:ext cx="2016000" cy="82044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El campo Castilla-Chichimene reporta un crecimiento de producción de 600% desde 2000</a:t>
            </a:r>
            <a:endParaRPr b="0" lang="es-CO" sz="1200" spc="-1" strike="noStrike">
              <a:solidFill>
                <a:srgbClr val="000000"/>
              </a:solidFill>
              <a:uFill>
                <a:solidFill>
                  <a:srgbClr val="ffffff"/>
                </a:solidFill>
              </a:uFill>
              <a:latin typeface="Arial"/>
            </a:endParaRPr>
          </a:p>
        </p:txBody>
      </p:sp>
      <p:sp>
        <p:nvSpPr>
          <p:cNvPr id="318" name="CustomShape 25"/>
          <p:cNvSpPr/>
          <p:nvPr/>
        </p:nvSpPr>
        <p:spPr>
          <a:xfrm>
            <a:off x="6460200" y="378648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19" name="CustomShape 26"/>
          <p:cNvSpPr/>
          <p:nvPr/>
        </p:nvSpPr>
        <p:spPr>
          <a:xfrm>
            <a:off x="6244200" y="434088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2013</a:t>
            </a:r>
            <a:endParaRPr b="0" lang="es-CO" sz="1800" spc="-1" strike="noStrike">
              <a:solidFill>
                <a:srgbClr val="000000"/>
              </a:solidFill>
              <a:uFill>
                <a:solidFill>
                  <a:srgbClr val="ffffff"/>
                </a:solidFill>
              </a:uFill>
              <a:latin typeface="Arial"/>
            </a:endParaRPr>
          </a:p>
        </p:txBody>
      </p:sp>
      <p:sp>
        <p:nvSpPr>
          <p:cNvPr id="320" name="Line 27"/>
          <p:cNvSpPr/>
          <p:nvPr/>
        </p:nvSpPr>
        <p:spPr>
          <a:xfrm>
            <a:off x="6676200" y="3068640"/>
            <a:ext cx="360" cy="71748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21" name="CustomShape 28"/>
          <p:cNvSpPr/>
          <p:nvPr/>
        </p:nvSpPr>
        <p:spPr>
          <a:xfrm>
            <a:off x="5668200" y="2349000"/>
            <a:ext cx="2016000" cy="6379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Campo Rubiales reporta un récord de producción de 212 KBPD.</a:t>
            </a:r>
            <a:endParaRPr b="0" lang="es-CO" sz="1200" spc="-1" strike="noStrike">
              <a:solidFill>
                <a:srgbClr val="000000"/>
              </a:solidFill>
              <a:uFill>
                <a:solidFill>
                  <a:srgbClr val="ffffff"/>
                </a:solidFill>
              </a:uFill>
              <a:latin typeface="Arial"/>
            </a:endParaRPr>
          </a:p>
        </p:txBody>
      </p:sp>
      <p:sp>
        <p:nvSpPr>
          <p:cNvPr id="322" name="CustomShape 29"/>
          <p:cNvSpPr/>
          <p:nvPr/>
        </p:nvSpPr>
        <p:spPr>
          <a:xfrm>
            <a:off x="7828200" y="3789000"/>
            <a:ext cx="431640" cy="410040"/>
          </a:xfrm>
          <a:prstGeom prst="ellipse">
            <a:avLst/>
          </a:prstGeom>
          <a:solidFill>
            <a:srgbClr val="398163"/>
          </a:solidFill>
          <a:ln>
            <a:solidFill>
              <a:srgbClr val="398163"/>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23" name="CustomShape 30"/>
          <p:cNvSpPr/>
          <p:nvPr/>
        </p:nvSpPr>
        <p:spPr>
          <a:xfrm>
            <a:off x="761220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2016</a:t>
            </a:r>
            <a:endParaRPr b="0" lang="es-CO" sz="1800" spc="-1" strike="noStrike">
              <a:solidFill>
                <a:srgbClr val="000000"/>
              </a:solidFill>
              <a:uFill>
                <a:solidFill>
                  <a:srgbClr val="ffffff"/>
                </a:solidFill>
              </a:uFill>
              <a:latin typeface="Arial"/>
            </a:endParaRPr>
          </a:p>
        </p:txBody>
      </p:sp>
      <p:sp>
        <p:nvSpPr>
          <p:cNvPr id="324" name="Line 31"/>
          <p:cNvSpPr/>
          <p:nvPr/>
        </p:nvSpPr>
        <p:spPr>
          <a:xfrm>
            <a:off x="8044200" y="4221000"/>
            <a:ext cx="360" cy="5040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25" name="CustomShape 32"/>
          <p:cNvSpPr/>
          <p:nvPr/>
        </p:nvSpPr>
        <p:spPr>
          <a:xfrm>
            <a:off x="6892200" y="4725000"/>
            <a:ext cx="2143800" cy="15505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Ecopetrol asume la operación de Campo Rubiales.</a:t>
            </a:r>
            <a:endParaRPr b="0" lang="es-CO" sz="1200" spc="-1" strike="noStrike">
              <a:solidFill>
                <a:srgbClr val="000000"/>
              </a:solidFill>
              <a:uFill>
                <a:solidFill>
                  <a:srgbClr val="ffffff"/>
                </a:solidFill>
              </a:uFill>
              <a:latin typeface="Arial"/>
            </a:endParaRPr>
          </a:p>
          <a:p>
            <a:pPr algn="ctr">
              <a:lnSpc>
                <a:spcPct val="100000"/>
              </a:lnSpc>
            </a:pPr>
            <a:r>
              <a:rPr b="0" lang="es-CO" sz="1200" spc="-1" strike="noStrike">
                <a:solidFill>
                  <a:srgbClr val="021127"/>
                </a:solidFill>
                <a:uFill>
                  <a:solidFill>
                    <a:srgbClr val="ffffff"/>
                  </a:solidFill>
                </a:uFill>
                <a:latin typeface="Georgia"/>
              </a:rPr>
              <a:t>Los Campos Rubiales, Castilla y Chichimene representan cerca de la tercera parte de la producción nacional</a:t>
            </a:r>
            <a:endParaRPr b="0" lang="es-CO" sz="1200" spc="-1" strike="noStrike">
              <a:solidFill>
                <a:srgbClr val="000000"/>
              </a:solidFill>
              <a:uFill>
                <a:solidFill>
                  <a:srgbClr val="ffffff"/>
                </a:solidFill>
              </a:uFill>
              <a:latin typeface="Arial"/>
            </a:endParaRPr>
          </a:p>
        </p:txBody>
      </p:sp>
      <p:sp>
        <p:nvSpPr>
          <p:cNvPr id="326" name="TextShape 33"/>
          <p:cNvSpPr txBox="1"/>
          <p:nvPr/>
        </p:nvSpPr>
        <p:spPr>
          <a:xfrm>
            <a:off x="467640" y="476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Cambria"/>
              </a:rPr>
              <a:t>Principales hitos de la historia petrolera del Meta</a:t>
            </a:r>
            <a:endParaRPr b="0" lang="es-CO" sz="2400" spc="-1" strike="noStrike">
              <a:solidFill>
                <a:srgbClr val="021127"/>
              </a:solidFill>
              <a:uFill>
                <a:solidFill>
                  <a:srgbClr val="ffffff"/>
                </a:solidFill>
              </a:uFill>
              <a:latin typeface="Georgia"/>
            </a:endParaRPr>
          </a:p>
        </p:txBody>
      </p:sp>
      <p:sp>
        <p:nvSpPr>
          <p:cNvPr id="327" name="CustomShape 34"/>
          <p:cNvSpPr/>
          <p:nvPr/>
        </p:nvSpPr>
        <p:spPr>
          <a:xfrm>
            <a:off x="251640" y="6458040"/>
            <a:ext cx="5544360" cy="39492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lang="es-CO" sz="1000" spc="-1" strike="noStrike">
                <a:solidFill>
                  <a:srgbClr val="021127"/>
                </a:solidFill>
                <a:uFill>
                  <a:solidFill>
                    <a:srgbClr val="ffffff"/>
                  </a:solidFill>
                </a:uFill>
                <a:latin typeface="Georgia"/>
              </a:rPr>
              <a:t>(Aguilar, Galeano, &amp; Peréz)</a:t>
            </a:r>
            <a:r>
              <a:rPr b="0" i="1" lang="es-CO" sz="1000" spc="-1" strike="noStrike">
                <a:solidFill>
                  <a:srgbClr val="021127"/>
                </a:solidFill>
                <a:uFill>
                  <a:solidFill>
                    <a:srgbClr val="ffffff"/>
                  </a:solidFill>
                </a:uFill>
                <a:latin typeface="Georgia"/>
              </a:rPr>
              <a:t> </a:t>
            </a:r>
            <a:r>
              <a:rPr b="0" lang="es-CO" sz="1000" spc="-1" strike="noStrike">
                <a:solidFill>
                  <a:srgbClr val="021127"/>
                </a:solidFill>
                <a:uFill>
                  <a:solidFill>
                    <a:srgbClr val="ffffff"/>
                  </a:solidFill>
                </a:uFill>
                <a:latin typeface="Georgia"/>
              </a:rPr>
              <a:t>(Durán, 2011).</a:t>
            </a:r>
            <a:r>
              <a:rPr b="0" i="1" lang="es-CO" sz="1000" spc="-1" strike="noStrike">
                <a:solidFill>
                  <a:srgbClr val="021127"/>
                </a:solidFill>
                <a:uFill>
                  <a:solidFill>
                    <a:srgbClr val="ffffff"/>
                  </a:solidFill>
                </a:uFill>
                <a:latin typeface="Georgia"/>
              </a:rPr>
              <a:t> Elaboración Fedesarrollo.</a:t>
            </a:r>
            <a:endParaRPr b="0" lang="es-CO" sz="1000" spc="-1" strike="noStrike">
              <a:solidFill>
                <a:srgbClr val="000000"/>
              </a:solidFill>
              <a:uFill>
                <a:solidFill>
                  <a:srgbClr val="ffffff"/>
                </a:solidFill>
              </a:uFill>
              <a:latin typeface="Arial"/>
            </a:endParaRPr>
          </a:p>
          <a:p>
            <a:pPr algn="ctr">
              <a:lnSpc>
                <a:spcPct val="100000"/>
              </a:lnSpc>
            </a:pPr>
            <a:endParaRPr b="0" lang="es-CO" sz="10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328" name="CustomShape 1"/>
          <p:cNvSpPr/>
          <p:nvPr/>
        </p:nvSpPr>
        <p:spPr>
          <a:xfrm>
            <a:off x="611640" y="3803040"/>
            <a:ext cx="431640" cy="410040"/>
          </a:xfrm>
          <a:prstGeom prst="ellipse">
            <a:avLst/>
          </a:prstGeom>
          <a:solidFill>
            <a:srgbClr val="d07779"/>
          </a:solidFill>
          <a:ln>
            <a:solidFill>
              <a:srgbClr val="c03a44"/>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29" name="CustomShape 2"/>
          <p:cNvSpPr/>
          <p:nvPr/>
        </p:nvSpPr>
        <p:spPr>
          <a:xfrm>
            <a:off x="395640" y="435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1956</a:t>
            </a:r>
            <a:endParaRPr b="0" lang="es-CO" sz="1800" spc="-1" strike="noStrike">
              <a:solidFill>
                <a:srgbClr val="000000"/>
              </a:solidFill>
              <a:uFill>
                <a:solidFill>
                  <a:srgbClr val="ffffff"/>
                </a:solidFill>
              </a:uFill>
              <a:latin typeface="Arial"/>
            </a:endParaRPr>
          </a:p>
        </p:txBody>
      </p:sp>
      <p:sp>
        <p:nvSpPr>
          <p:cNvPr id="330" name="CustomShape 3"/>
          <p:cNvSpPr/>
          <p:nvPr/>
        </p:nvSpPr>
        <p:spPr>
          <a:xfrm>
            <a:off x="72000" y="1772640"/>
            <a:ext cx="1673280" cy="1368000"/>
          </a:xfrm>
          <a:prstGeom prst="rect">
            <a:avLst/>
          </a:prstGeom>
          <a:noFill/>
          <a:ln>
            <a:noFill/>
          </a:ln>
        </p:spPr>
        <p:style>
          <a:lnRef idx="0"/>
          <a:fillRef idx="0"/>
          <a:effectRef idx="0"/>
          <a:fontRef idx="minor"/>
        </p:style>
        <p:txBody>
          <a:bodyPr lIns="90000" rIns="90000" tIns="45000" bIns="45000"/>
          <a:p>
            <a:pPr algn="ctr">
              <a:lnSpc>
                <a:spcPct val="100000"/>
              </a:lnSpc>
            </a:pPr>
            <a:endParaRPr b="0" lang="es-CO" sz="1800" spc="-1" strike="noStrike">
              <a:solidFill>
                <a:srgbClr val="000000"/>
              </a:solidFill>
              <a:uFill>
                <a:solidFill>
                  <a:srgbClr val="ffffff"/>
                </a:solidFill>
              </a:uFill>
              <a:latin typeface="Arial"/>
            </a:endParaRPr>
          </a:p>
          <a:p>
            <a:pPr algn="ctr">
              <a:lnSpc>
                <a:spcPct val="100000"/>
              </a:lnSpc>
            </a:pPr>
            <a:r>
              <a:rPr b="0" lang="es-CO" sz="1200" spc="-1" strike="noStrike">
                <a:solidFill>
                  <a:srgbClr val="021127"/>
                </a:solidFill>
                <a:uFill>
                  <a:solidFill>
                    <a:srgbClr val="ffffff"/>
                  </a:solidFill>
                </a:uFill>
                <a:latin typeface="Georgia"/>
              </a:rPr>
              <a:t>Celebración de la Concesión de Orito entre el Estado Colombiano y la compañía Texas Petroleum Company</a:t>
            </a:r>
            <a:endParaRPr b="0" lang="es-CO" sz="1200" spc="-1" strike="noStrike">
              <a:solidFill>
                <a:srgbClr val="000000"/>
              </a:solidFill>
              <a:uFill>
                <a:solidFill>
                  <a:srgbClr val="ffffff"/>
                </a:solidFill>
              </a:uFill>
              <a:latin typeface="Arial"/>
            </a:endParaRPr>
          </a:p>
        </p:txBody>
      </p:sp>
      <p:sp>
        <p:nvSpPr>
          <p:cNvPr id="331" name="Line 4"/>
          <p:cNvSpPr/>
          <p:nvPr/>
        </p:nvSpPr>
        <p:spPr>
          <a:xfrm>
            <a:off x="827280" y="3212640"/>
            <a:ext cx="360" cy="5904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32" name="CustomShape 5"/>
          <p:cNvSpPr/>
          <p:nvPr/>
        </p:nvSpPr>
        <p:spPr>
          <a:xfrm>
            <a:off x="1547640" y="3781440"/>
            <a:ext cx="431640" cy="410040"/>
          </a:xfrm>
          <a:prstGeom prst="ellipse">
            <a:avLst/>
          </a:prstGeom>
          <a:solidFill>
            <a:srgbClr val="d07779"/>
          </a:solidFill>
          <a:ln>
            <a:solidFill>
              <a:srgbClr val="c03a44"/>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33" name="CustomShape 6"/>
          <p:cNvSpPr/>
          <p:nvPr/>
        </p:nvSpPr>
        <p:spPr>
          <a:xfrm>
            <a:off x="1331640" y="3349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1963</a:t>
            </a:r>
            <a:endParaRPr b="0" lang="es-CO" sz="1800" spc="-1" strike="noStrike">
              <a:solidFill>
                <a:srgbClr val="000000"/>
              </a:solidFill>
              <a:uFill>
                <a:solidFill>
                  <a:srgbClr val="ffffff"/>
                </a:solidFill>
              </a:uFill>
              <a:latin typeface="Arial"/>
            </a:endParaRPr>
          </a:p>
        </p:txBody>
      </p:sp>
      <p:sp>
        <p:nvSpPr>
          <p:cNvPr id="334" name="Line 7"/>
          <p:cNvSpPr/>
          <p:nvPr/>
        </p:nvSpPr>
        <p:spPr>
          <a:xfrm>
            <a:off x="1763640" y="421344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35" name="CustomShape 8"/>
          <p:cNvSpPr/>
          <p:nvPr/>
        </p:nvSpPr>
        <p:spPr>
          <a:xfrm>
            <a:off x="1043640" y="4861440"/>
            <a:ext cx="1447560" cy="173304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Texas Petroleum inicia la construcción de sus facilidades de producción y explotación de los pozos previamente identificados como productores</a:t>
            </a:r>
            <a:endParaRPr b="0" lang="es-CO" sz="1200" spc="-1" strike="noStrike">
              <a:solidFill>
                <a:srgbClr val="000000"/>
              </a:solidFill>
              <a:uFill>
                <a:solidFill>
                  <a:srgbClr val="ffffff"/>
                </a:solidFill>
              </a:uFill>
              <a:latin typeface="Arial"/>
            </a:endParaRPr>
          </a:p>
        </p:txBody>
      </p:sp>
      <p:sp>
        <p:nvSpPr>
          <p:cNvPr id="336" name="TextShape 9"/>
          <p:cNvSpPr txBox="1"/>
          <p:nvPr/>
        </p:nvSpPr>
        <p:spPr>
          <a:xfrm>
            <a:off x="467640" y="476640"/>
            <a:ext cx="8229240" cy="1066320"/>
          </a:xfrm>
          <a:prstGeom prst="rect">
            <a:avLst/>
          </a:prstGeom>
          <a:noFill/>
          <a:ln>
            <a:noFill/>
          </a:ln>
        </p:spPr>
        <p:txBody>
          <a:bodyPr lIns="90000" rIns="90000" tIns="45000" bIns="45000" anchor="ctr"/>
          <a:p>
            <a:pPr algn="ctr">
              <a:lnSpc>
                <a:spcPct val="100000"/>
              </a:lnSpc>
            </a:pPr>
            <a:r>
              <a:rPr b="1" lang="es-CO" sz="2400" spc="-1" strike="noStrike">
                <a:solidFill>
                  <a:srgbClr val="0e2f4f"/>
                </a:solidFill>
                <a:uFill>
                  <a:solidFill>
                    <a:srgbClr val="ffffff"/>
                  </a:solidFill>
                </a:uFill>
                <a:latin typeface="Cambria"/>
              </a:rPr>
              <a:t>Principales hitos de la historia petrolera de Putumayo</a:t>
            </a:r>
            <a:endParaRPr b="0" lang="es-CO" sz="2400" spc="-1" strike="noStrike">
              <a:solidFill>
                <a:srgbClr val="021127"/>
              </a:solidFill>
              <a:uFill>
                <a:solidFill>
                  <a:srgbClr val="ffffff"/>
                </a:solidFill>
              </a:uFill>
              <a:latin typeface="Georgia"/>
            </a:endParaRPr>
          </a:p>
        </p:txBody>
      </p:sp>
      <p:sp>
        <p:nvSpPr>
          <p:cNvPr id="337" name="CustomShape 10"/>
          <p:cNvSpPr/>
          <p:nvPr/>
        </p:nvSpPr>
        <p:spPr>
          <a:xfrm>
            <a:off x="2915640" y="3803040"/>
            <a:ext cx="431640" cy="410040"/>
          </a:xfrm>
          <a:prstGeom prst="ellipse">
            <a:avLst/>
          </a:prstGeom>
          <a:solidFill>
            <a:srgbClr val="d07779"/>
          </a:solidFill>
          <a:ln>
            <a:solidFill>
              <a:srgbClr val="c03a44"/>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38" name="CustomShape 11"/>
          <p:cNvSpPr/>
          <p:nvPr/>
        </p:nvSpPr>
        <p:spPr>
          <a:xfrm>
            <a:off x="2699640" y="435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1975</a:t>
            </a:r>
            <a:endParaRPr b="0" lang="es-CO" sz="1800" spc="-1" strike="noStrike">
              <a:solidFill>
                <a:srgbClr val="000000"/>
              </a:solidFill>
              <a:uFill>
                <a:solidFill>
                  <a:srgbClr val="ffffff"/>
                </a:solidFill>
              </a:uFill>
              <a:latin typeface="Arial"/>
            </a:endParaRPr>
          </a:p>
        </p:txBody>
      </p:sp>
      <p:sp>
        <p:nvSpPr>
          <p:cNvPr id="339" name="Line 12"/>
          <p:cNvSpPr/>
          <p:nvPr/>
        </p:nvSpPr>
        <p:spPr>
          <a:xfrm>
            <a:off x="3131640" y="3212640"/>
            <a:ext cx="360" cy="5904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40" name="CustomShape 13"/>
          <p:cNvSpPr/>
          <p:nvPr/>
        </p:nvSpPr>
        <p:spPr>
          <a:xfrm>
            <a:off x="1619640" y="1772640"/>
            <a:ext cx="2681280" cy="1368000"/>
          </a:xfrm>
          <a:prstGeom prst="rect">
            <a:avLst/>
          </a:prstGeom>
          <a:noFill/>
          <a:ln>
            <a:noFill/>
          </a:ln>
        </p:spPr>
        <p:style>
          <a:lnRef idx="0"/>
          <a:fillRef idx="0"/>
          <a:effectRef idx="0"/>
          <a:fontRef idx="minor"/>
        </p:style>
        <p:txBody>
          <a:bodyPr lIns="90000" rIns="90000" tIns="45000" bIns="45000"/>
          <a:p>
            <a:pPr algn="ctr">
              <a:lnSpc>
                <a:spcPct val="100000"/>
              </a:lnSpc>
            </a:pPr>
            <a:endParaRPr b="0" lang="es-CO" sz="1800" spc="-1" strike="noStrike">
              <a:solidFill>
                <a:srgbClr val="000000"/>
              </a:solidFill>
              <a:uFill>
                <a:solidFill>
                  <a:srgbClr val="ffffff"/>
                </a:solidFill>
              </a:uFill>
              <a:latin typeface="Arial"/>
            </a:endParaRPr>
          </a:p>
          <a:p>
            <a:pPr algn="ctr">
              <a:lnSpc>
                <a:spcPct val="100000"/>
              </a:lnSpc>
            </a:pPr>
            <a:r>
              <a:rPr b="0" lang="es-CO" sz="1200" spc="-1" strike="noStrike">
                <a:solidFill>
                  <a:srgbClr val="021127"/>
                </a:solidFill>
                <a:uFill>
                  <a:solidFill>
                    <a:srgbClr val="ffffff"/>
                  </a:solidFill>
                </a:uFill>
                <a:latin typeface="Georgia"/>
              </a:rPr>
              <a:t>Ecopetrol adquiere el Oleoducto Sagoc entre Ayacucho y Pozos Colorados facilitando el transporte de crudo de Orito, y otros crudos importados, en dirección a la refinería de Barrancabermeja</a:t>
            </a:r>
            <a:endParaRPr b="0" lang="es-CO" sz="1200" spc="-1" strike="noStrike">
              <a:solidFill>
                <a:srgbClr val="000000"/>
              </a:solidFill>
              <a:uFill>
                <a:solidFill>
                  <a:srgbClr val="ffffff"/>
                </a:solidFill>
              </a:uFill>
              <a:latin typeface="Arial"/>
            </a:endParaRPr>
          </a:p>
        </p:txBody>
      </p:sp>
      <p:sp>
        <p:nvSpPr>
          <p:cNvPr id="341" name="CustomShape 14"/>
          <p:cNvSpPr/>
          <p:nvPr/>
        </p:nvSpPr>
        <p:spPr>
          <a:xfrm>
            <a:off x="4068000" y="3789000"/>
            <a:ext cx="431640" cy="410040"/>
          </a:xfrm>
          <a:prstGeom prst="ellipse">
            <a:avLst/>
          </a:prstGeom>
          <a:solidFill>
            <a:srgbClr val="d07779"/>
          </a:solidFill>
          <a:ln>
            <a:solidFill>
              <a:srgbClr val="c03a44"/>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42" name="CustomShape 15"/>
          <p:cNvSpPr/>
          <p:nvPr/>
        </p:nvSpPr>
        <p:spPr>
          <a:xfrm>
            <a:off x="385200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1981</a:t>
            </a:r>
            <a:endParaRPr b="0" lang="es-CO" sz="1800" spc="-1" strike="noStrike">
              <a:solidFill>
                <a:srgbClr val="000000"/>
              </a:solidFill>
              <a:uFill>
                <a:solidFill>
                  <a:srgbClr val="ffffff"/>
                </a:solidFill>
              </a:uFill>
              <a:latin typeface="Arial"/>
            </a:endParaRPr>
          </a:p>
        </p:txBody>
      </p:sp>
      <p:sp>
        <p:nvSpPr>
          <p:cNvPr id="343" name="Line 16"/>
          <p:cNvSpPr/>
          <p:nvPr/>
        </p:nvSpPr>
        <p:spPr>
          <a:xfrm>
            <a:off x="4283640" y="422100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44" name="CustomShape 17"/>
          <p:cNvSpPr/>
          <p:nvPr/>
        </p:nvSpPr>
        <p:spPr>
          <a:xfrm>
            <a:off x="3564000" y="4869000"/>
            <a:ext cx="144756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Ecopetrol recibe la Concesión de Orito, cuya producción presenta un declive </a:t>
            </a:r>
            <a:endParaRPr b="0" lang="es-CO" sz="1200" spc="-1" strike="noStrike">
              <a:solidFill>
                <a:srgbClr val="000000"/>
              </a:solidFill>
              <a:uFill>
                <a:solidFill>
                  <a:srgbClr val="ffffff"/>
                </a:solidFill>
              </a:uFill>
              <a:latin typeface="Arial"/>
            </a:endParaRPr>
          </a:p>
        </p:txBody>
      </p:sp>
      <p:sp>
        <p:nvSpPr>
          <p:cNvPr id="345" name="CustomShape 18"/>
          <p:cNvSpPr/>
          <p:nvPr/>
        </p:nvSpPr>
        <p:spPr>
          <a:xfrm>
            <a:off x="5580000" y="3803040"/>
            <a:ext cx="431640" cy="410040"/>
          </a:xfrm>
          <a:prstGeom prst="ellipse">
            <a:avLst/>
          </a:prstGeom>
          <a:solidFill>
            <a:srgbClr val="d07779"/>
          </a:solidFill>
          <a:ln>
            <a:solidFill>
              <a:srgbClr val="c03a44"/>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46" name="CustomShape 19"/>
          <p:cNvSpPr/>
          <p:nvPr/>
        </p:nvSpPr>
        <p:spPr>
          <a:xfrm>
            <a:off x="5364000" y="435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1987</a:t>
            </a:r>
            <a:endParaRPr b="0" lang="es-CO" sz="1800" spc="-1" strike="noStrike">
              <a:solidFill>
                <a:srgbClr val="000000"/>
              </a:solidFill>
              <a:uFill>
                <a:solidFill>
                  <a:srgbClr val="ffffff"/>
                </a:solidFill>
              </a:uFill>
              <a:latin typeface="Arial"/>
            </a:endParaRPr>
          </a:p>
        </p:txBody>
      </p:sp>
      <p:sp>
        <p:nvSpPr>
          <p:cNvPr id="347" name="Line 20"/>
          <p:cNvSpPr/>
          <p:nvPr/>
        </p:nvSpPr>
        <p:spPr>
          <a:xfrm>
            <a:off x="5796000" y="3212640"/>
            <a:ext cx="360" cy="5904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48" name="CustomShape 21"/>
          <p:cNvSpPr/>
          <p:nvPr/>
        </p:nvSpPr>
        <p:spPr>
          <a:xfrm>
            <a:off x="4284000" y="1772640"/>
            <a:ext cx="2808000" cy="136800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Gran Tierra Energy firma el Contrato de Asociación CPR Santana con Ecopetrol, este contrato contempla la explotación de los Campos Toroyaco, Linda, Miraflor y Mary localizados en los departamentos de Cauca y Putumayo</a:t>
            </a:r>
            <a:endParaRPr b="0" lang="es-CO" sz="1200" spc="-1" strike="noStrike">
              <a:solidFill>
                <a:srgbClr val="000000"/>
              </a:solidFill>
              <a:uFill>
                <a:solidFill>
                  <a:srgbClr val="ffffff"/>
                </a:solidFill>
              </a:uFill>
              <a:latin typeface="Arial"/>
            </a:endParaRPr>
          </a:p>
        </p:txBody>
      </p:sp>
      <p:sp>
        <p:nvSpPr>
          <p:cNvPr id="349" name="CustomShape 22"/>
          <p:cNvSpPr/>
          <p:nvPr/>
        </p:nvSpPr>
        <p:spPr>
          <a:xfrm>
            <a:off x="6732360" y="3789000"/>
            <a:ext cx="431640" cy="410040"/>
          </a:xfrm>
          <a:prstGeom prst="ellipse">
            <a:avLst/>
          </a:prstGeom>
          <a:solidFill>
            <a:srgbClr val="d07779"/>
          </a:solidFill>
          <a:ln>
            <a:solidFill>
              <a:srgbClr val="c03a44"/>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50" name="CustomShape 23"/>
          <p:cNvSpPr/>
          <p:nvPr/>
        </p:nvSpPr>
        <p:spPr>
          <a:xfrm>
            <a:off x="6516360" y="335700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2011</a:t>
            </a:r>
            <a:endParaRPr b="0" lang="es-CO" sz="1800" spc="-1" strike="noStrike">
              <a:solidFill>
                <a:srgbClr val="000000"/>
              </a:solidFill>
              <a:uFill>
                <a:solidFill>
                  <a:srgbClr val="ffffff"/>
                </a:solidFill>
              </a:uFill>
              <a:latin typeface="Arial"/>
            </a:endParaRPr>
          </a:p>
        </p:txBody>
      </p:sp>
      <p:sp>
        <p:nvSpPr>
          <p:cNvPr id="351" name="Line 24"/>
          <p:cNvSpPr/>
          <p:nvPr/>
        </p:nvSpPr>
        <p:spPr>
          <a:xfrm>
            <a:off x="6948000" y="4221000"/>
            <a:ext cx="3960" cy="63072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52" name="CustomShape 25"/>
          <p:cNvSpPr/>
          <p:nvPr/>
        </p:nvSpPr>
        <p:spPr>
          <a:xfrm>
            <a:off x="6228360" y="4869000"/>
            <a:ext cx="1447560" cy="118476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Ecopetrol confirma un nuevo hallazgo e petróleo en el municipio de Orito</a:t>
            </a:r>
            <a:endParaRPr b="0" lang="es-CO" sz="1200" spc="-1" strike="noStrike">
              <a:solidFill>
                <a:srgbClr val="000000"/>
              </a:solidFill>
              <a:uFill>
                <a:solidFill>
                  <a:srgbClr val="ffffff"/>
                </a:solidFill>
              </a:uFill>
              <a:latin typeface="Arial"/>
            </a:endParaRPr>
          </a:p>
        </p:txBody>
      </p:sp>
      <p:sp>
        <p:nvSpPr>
          <p:cNvPr id="353" name="CustomShape 26"/>
          <p:cNvSpPr/>
          <p:nvPr/>
        </p:nvSpPr>
        <p:spPr>
          <a:xfrm>
            <a:off x="7884360" y="3803040"/>
            <a:ext cx="431640" cy="410040"/>
          </a:xfrm>
          <a:prstGeom prst="ellipse">
            <a:avLst/>
          </a:prstGeom>
          <a:solidFill>
            <a:srgbClr val="d07779"/>
          </a:solidFill>
          <a:ln>
            <a:solidFill>
              <a:srgbClr val="c03a44"/>
            </a:solidFill>
            <a:round/>
          </a:ln>
          <a:effectLst>
            <a:outerShdw blurRad="508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54" name="CustomShape 27"/>
          <p:cNvSpPr/>
          <p:nvPr/>
        </p:nvSpPr>
        <p:spPr>
          <a:xfrm>
            <a:off x="7668360" y="4357440"/>
            <a:ext cx="8636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21127"/>
                </a:solidFill>
                <a:uFill>
                  <a:solidFill>
                    <a:srgbClr val="ffffff"/>
                  </a:solidFill>
                </a:uFill>
                <a:latin typeface="Georgia"/>
              </a:rPr>
              <a:t>2016</a:t>
            </a:r>
            <a:endParaRPr b="0" lang="es-CO" sz="1800" spc="-1" strike="noStrike">
              <a:solidFill>
                <a:srgbClr val="000000"/>
              </a:solidFill>
              <a:uFill>
                <a:solidFill>
                  <a:srgbClr val="ffffff"/>
                </a:solidFill>
              </a:uFill>
              <a:latin typeface="Arial"/>
            </a:endParaRPr>
          </a:p>
        </p:txBody>
      </p:sp>
      <p:sp>
        <p:nvSpPr>
          <p:cNvPr id="355" name="Line 28"/>
          <p:cNvSpPr/>
          <p:nvPr/>
        </p:nvSpPr>
        <p:spPr>
          <a:xfrm>
            <a:off x="8100360" y="3212640"/>
            <a:ext cx="360" cy="590400"/>
          </a:xfrm>
          <a:prstGeom prst="line">
            <a:avLst/>
          </a:prstGeom>
          <a:ln>
            <a:solidFill>
              <a:schemeClr val="bg1">
                <a:lumMod val="65000"/>
              </a:schemeClr>
            </a:solidFill>
            <a:custDash>
              <a:ds d="400000" sp="300000"/>
            </a:custDash>
            <a:round/>
          </a:ln>
        </p:spPr>
        <p:style>
          <a:lnRef idx="2">
            <a:schemeClr val="accent1"/>
          </a:lnRef>
          <a:fillRef idx="0">
            <a:schemeClr val="accent1"/>
          </a:fillRef>
          <a:effectRef idx="1">
            <a:schemeClr val="accent1"/>
          </a:effectRef>
          <a:fontRef idx="minor"/>
        </p:style>
      </p:sp>
      <p:sp>
        <p:nvSpPr>
          <p:cNvPr id="356" name="CustomShape 29"/>
          <p:cNvSpPr/>
          <p:nvPr/>
        </p:nvSpPr>
        <p:spPr>
          <a:xfrm>
            <a:off x="7236360" y="2061000"/>
            <a:ext cx="1800000" cy="118548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200" spc="-1" strike="noStrike">
                <a:solidFill>
                  <a:srgbClr val="021127"/>
                </a:solidFill>
                <a:uFill>
                  <a:solidFill>
                    <a:srgbClr val="ffffff"/>
                  </a:solidFill>
                </a:uFill>
                <a:latin typeface="Georgia"/>
              </a:rPr>
              <a:t>Gran Tierra Energy reporta el descubrimiento de nuevos yacimientos en los bloques Chaza y Guayuyaco</a:t>
            </a:r>
            <a:endParaRPr b="0" lang="es-CO" sz="1200" spc="-1" strike="noStrike">
              <a:solidFill>
                <a:srgbClr val="000000"/>
              </a:solidFill>
              <a:uFill>
                <a:solidFill>
                  <a:srgbClr val="ffffff"/>
                </a:solidFill>
              </a:uFill>
              <a:latin typeface="Arial"/>
            </a:endParaRPr>
          </a:p>
        </p:txBody>
      </p:sp>
      <p:sp>
        <p:nvSpPr>
          <p:cNvPr id="357" name="CustomShape 30"/>
          <p:cNvSpPr/>
          <p:nvPr/>
        </p:nvSpPr>
        <p:spPr>
          <a:xfrm>
            <a:off x="251640" y="6629400"/>
            <a:ext cx="5544360" cy="39492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lang="es-CO" sz="1000" spc="-1" strike="noStrike">
                <a:solidFill>
                  <a:srgbClr val="021127"/>
                </a:solidFill>
                <a:uFill>
                  <a:solidFill>
                    <a:srgbClr val="ffffff"/>
                  </a:solidFill>
                </a:uFill>
                <a:latin typeface="Georgia"/>
              </a:rPr>
              <a:t>(Aguilar, Galeano, &amp; Peréz)</a:t>
            </a:r>
            <a:r>
              <a:rPr b="0" i="1" lang="es-CO" sz="1000" spc="-1" strike="noStrike">
                <a:solidFill>
                  <a:srgbClr val="021127"/>
                </a:solidFill>
                <a:uFill>
                  <a:solidFill>
                    <a:srgbClr val="ffffff"/>
                  </a:solidFill>
                </a:uFill>
                <a:latin typeface="Georgia"/>
              </a:rPr>
              <a:t> </a:t>
            </a:r>
            <a:r>
              <a:rPr b="0" lang="es-CO" sz="1000" spc="-1" strike="noStrike">
                <a:solidFill>
                  <a:srgbClr val="021127"/>
                </a:solidFill>
                <a:uFill>
                  <a:solidFill>
                    <a:srgbClr val="ffffff"/>
                  </a:solidFill>
                </a:uFill>
                <a:latin typeface="Georgia"/>
              </a:rPr>
              <a:t>(Durán, 2011).</a:t>
            </a:r>
            <a:r>
              <a:rPr b="0" i="1" lang="es-CO" sz="1000" spc="-1" strike="noStrike">
                <a:solidFill>
                  <a:srgbClr val="021127"/>
                </a:solidFill>
                <a:uFill>
                  <a:solidFill>
                    <a:srgbClr val="ffffff"/>
                  </a:solidFill>
                </a:uFill>
                <a:latin typeface="Georgia"/>
              </a:rPr>
              <a:t> Elaboración Fedesarrollo.</a:t>
            </a:r>
            <a:endParaRPr b="0" lang="es-CO" sz="1000" spc="-1" strike="noStrike">
              <a:solidFill>
                <a:srgbClr val="000000"/>
              </a:solidFill>
              <a:uFill>
                <a:solidFill>
                  <a:srgbClr val="ffffff"/>
                </a:solidFill>
              </a:uFill>
              <a:latin typeface="Arial"/>
            </a:endParaRPr>
          </a:p>
          <a:p>
            <a:pPr algn="ctr">
              <a:lnSpc>
                <a:spcPct val="100000"/>
              </a:lnSpc>
            </a:pPr>
            <a:endParaRPr b="0" lang="es-CO" sz="10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8" name="Marcador de contenido 16" descr=""/>
          <p:cNvPicPr/>
          <p:nvPr/>
        </p:nvPicPr>
        <p:blipFill>
          <a:blip r:embed="rId1"/>
          <a:stretch/>
        </p:blipFill>
        <p:spPr>
          <a:xfrm>
            <a:off x="673560" y="2072520"/>
            <a:ext cx="7721640" cy="4323960"/>
          </a:xfrm>
          <a:prstGeom prst="rect">
            <a:avLst/>
          </a:prstGeom>
          <a:ln>
            <a:noFill/>
          </a:ln>
        </p:spPr>
      </p:pic>
      <p:sp>
        <p:nvSpPr>
          <p:cNvPr id="359" name="TextShape 1"/>
          <p:cNvSpPr txBox="1"/>
          <p:nvPr/>
        </p:nvSpPr>
        <p:spPr>
          <a:xfrm>
            <a:off x="457200" y="1143000"/>
            <a:ext cx="822924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Entre 1990 y 2016, Arauca redujo su participación en la producción de petróleo nacional mientras que el resto de departamentos la aumentaron</a:t>
            </a:r>
            <a:endParaRPr b="0" lang="es-CO" sz="2600" spc="-1" strike="noStrike">
              <a:solidFill>
                <a:srgbClr val="021127"/>
              </a:solidFill>
              <a:uFill>
                <a:solidFill>
                  <a:srgbClr val="ffffff"/>
                </a:solidFill>
              </a:uFill>
              <a:latin typeface="Georgia"/>
            </a:endParaRPr>
          </a:p>
        </p:txBody>
      </p:sp>
      <p:sp>
        <p:nvSpPr>
          <p:cNvPr id="360" name="CustomShape 2"/>
          <p:cNvSpPr/>
          <p:nvPr/>
        </p:nvSpPr>
        <p:spPr>
          <a:xfrm>
            <a:off x="1979640" y="639684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i="1" lang="es-CO" sz="1000" spc="-1" strike="noStrike">
                <a:solidFill>
                  <a:srgbClr val="000000"/>
                </a:solidFill>
                <a:uFill>
                  <a:solidFill>
                    <a:srgbClr val="ffffff"/>
                  </a:solidFill>
                </a:uFill>
                <a:latin typeface="Cambria"/>
                <a:ea typeface="Cambria"/>
              </a:rPr>
              <a:t>ECP, ANH, 2017. Cálculos Fedesarrollo.</a:t>
            </a:r>
            <a:endParaRPr b="0" lang="es-CO" sz="1000" spc="-1" strike="noStrike">
              <a:solidFill>
                <a:srgbClr val="000000"/>
              </a:solidFill>
              <a:uFill>
                <a:solidFill>
                  <a:srgbClr val="ffffff"/>
                </a:solidFill>
              </a:uFill>
              <a:latin typeface="Arial"/>
            </a:endParaRPr>
          </a:p>
        </p:txBody>
      </p:sp>
      <p:sp>
        <p:nvSpPr>
          <p:cNvPr id="361" name="CustomShape 3"/>
          <p:cNvSpPr/>
          <p:nvPr/>
        </p:nvSpPr>
        <p:spPr>
          <a:xfrm>
            <a:off x="8373240" y="2775240"/>
            <a:ext cx="647640" cy="272880"/>
          </a:xfrm>
          <a:prstGeom prst="rect">
            <a:avLst/>
          </a:prstGeom>
          <a:noFill/>
          <a:ln>
            <a:noFill/>
          </a:ln>
        </p:spPr>
        <p:style>
          <a:lnRef idx="0"/>
          <a:fillRef idx="0"/>
          <a:effectRef idx="0"/>
          <a:fontRef idx="minor"/>
        </p:style>
        <p:txBody>
          <a:bodyPr lIns="90000" rIns="90000" tIns="45000" bIns="45000"/>
          <a:p>
            <a:pPr>
              <a:lnSpc>
                <a:spcPct val="100000"/>
              </a:lnSpc>
            </a:pPr>
            <a:r>
              <a:rPr b="1" lang="es-CO" sz="1200" spc="-1" strike="noStrike">
                <a:solidFill>
                  <a:srgbClr val="ffc000"/>
                </a:solidFill>
                <a:uFill>
                  <a:solidFill>
                    <a:srgbClr val="ffffff"/>
                  </a:solidFill>
                </a:uFill>
                <a:latin typeface="Georgia"/>
              </a:rPr>
              <a:t>16%</a:t>
            </a:r>
            <a:endParaRPr b="0" lang="es-CO" sz="1200" spc="-1" strike="noStrike">
              <a:solidFill>
                <a:srgbClr val="000000"/>
              </a:solidFill>
              <a:uFill>
                <a:solidFill>
                  <a:srgbClr val="ffffff"/>
                </a:solidFill>
              </a:uFill>
              <a:latin typeface="Arial"/>
            </a:endParaRPr>
          </a:p>
        </p:txBody>
      </p:sp>
      <p:sp>
        <p:nvSpPr>
          <p:cNvPr id="362" name="CustomShape 4"/>
          <p:cNvSpPr/>
          <p:nvPr/>
        </p:nvSpPr>
        <p:spPr>
          <a:xfrm>
            <a:off x="8290800" y="3135600"/>
            <a:ext cx="64764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200" spc="-1" strike="noStrike">
                <a:solidFill>
                  <a:srgbClr val="00b0f0"/>
                </a:solidFill>
                <a:uFill>
                  <a:solidFill>
                    <a:srgbClr val="ffffff"/>
                  </a:solidFill>
                </a:uFill>
                <a:latin typeface="Georgia"/>
              </a:rPr>
              <a:t>6%</a:t>
            </a:r>
            <a:endParaRPr b="0" lang="es-CO" sz="1200" spc="-1" strike="noStrike">
              <a:solidFill>
                <a:srgbClr val="000000"/>
              </a:solidFill>
              <a:uFill>
                <a:solidFill>
                  <a:srgbClr val="ffffff"/>
                </a:solidFill>
              </a:uFill>
              <a:latin typeface="Arial"/>
            </a:endParaRPr>
          </a:p>
        </p:txBody>
      </p:sp>
      <p:sp>
        <p:nvSpPr>
          <p:cNvPr id="363" name="CustomShape 5"/>
          <p:cNvSpPr/>
          <p:nvPr/>
        </p:nvSpPr>
        <p:spPr>
          <a:xfrm>
            <a:off x="8316000" y="3957840"/>
            <a:ext cx="64764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200" spc="-1" strike="noStrike">
                <a:solidFill>
                  <a:srgbClr val="42903c"/>
                </a:solidFill>
                <a:uFill>
                  <a:solidFill>
                    <a:srgbClr val="ffffff"/>
                  </a:solidFill>
                </a:uFill>
                <a:latin typeface="Georgia"/>
              </a:rPr>
              <a:t>52%</a:t>
            </a:r>
            <a:endParaRPr b="0" lang="es-CO" sz="1200" spc="-1" strike="noStrike">
              <a:solidFill>
                <a:srgbClr val="000000"/>
              </a:solidFill>
              <a:uFill>
                <a:solidFill>
                  <a:srgbClr val="ffffff"/>
                </a:solidFill>
              </a:uFill>
              <a:latin typeface="Arial"/>
            </a:endParaRPr>
          </a:p>
        </p:txBody>
      </p:sp>
      <p:sp>
        <p:nvSpPr>
          <p:cNvPr id="364" name="CustomShape 6"/>
          <p:cNvSpPr/>
          <p:nvPr/>
        </p:nvSpPr>
        <p:spPr>
          <a:xfrm>
            <a:off x="8290800" y="4983120"/>
            <a:ext cx="64764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200" spc="-1" strike="noStrike">
                <a:solidFill>
                  <a:srgbClr val="ff0000"/>
                </a:solidFill>
                <a:uFill>
                  <a:solidFill>
                    <a:srgbClr val="ffffff"/>
                  </a:solidFill>
                </a:uFill>
                <a:latin typeface="Georgia"/>
              </a:rPr>
              <a:t>18%</a:t>
            </a:r>
            <a:endParaRPr b="0" lang="es-CO" sz="1200" spc="-1" strike="noStrike">
              <a:solidFill>
                <a:srgbClr val="000000"/>
              </a:solidFill>
              <a:uFill>
                <a:solidFill>
                  <a:srgbClr val="ffffff"/>
                </a:solidFill>
              </a:uFill>
              <a:latin typeface="Arial"/>
            </a:endParaRPr>
          </a:p>
        </p:txBody>
      </p:sp>
      <p:sp>
        <p:nvSpPr>
          <p:cNvPr id="365" name="CustomShape 7"/>
          <p:cNvSpPr/>
          <p:nvPr/>
        </p:nvSpPr>
        <p:spPr>
          <a:xfrm>
            <a:off x="8208360" y="5327640"/>
            <a:ext cx="64764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200" spc="-1" strike="noStrike">
                <a:solidFill>
                  <a:srgbClr val="002060"/>
                </a:solidFill>
                <a:uFill>
                  <a:solidFill>
                    <a:srgbClr val="ffffff"/>
                  </a:solidFill>
                </a:uFill>
                <a:latin typeface="Georgia"/>
              </a:rPr>
              <a:t>5%</a:t>
            </a:r>
            <a:endParaRPr b="0" lang="es-CO" sz="1200" spc="-1" strike="noStrike">
              <a:solidFill>
                <a:srgbClr val="000000"/>
              </a:solidFill>
              <a:uFill>
                <a:solidFill>
                  <a:srgbClr val="ffffff"/>
                </a:solidFill>
              </a:uFill>
              <a:latin typeface="Arial"/>
            </a:endParaRPr>
          </a:p>
        </p:txBody>
      </p:sp>
      <p:sp>
        <p:nvSpPr>
          <p:cNvPr id="366" name="CustomShape 8"/>
          <p:cNvSpPr/>
          <p:nvPr/>
        </p:nvSpPr>
        <p:spPr>
          <a:xfrm>
            <a:off x="8290800" y="3273840"/>
            <a:ext cx="64764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200" spc="-1" strike="noStrike">
                <a:solidFill>
                  <a:srgbClr val="7030a0"/>
                </a:solidFill>
                <a:uFill>
                  <a:solidFill>
                    <a:srgbClr val="ffffff"/>
                  </a:solidFill>
                </a:uFill>
                <a:latin typeface="Georgia"/>
              </a:rPr>
              <a:t>4%</a:t>
            </a:r>
            <a:endParaRPr b="0" lang="es-CO" sz="12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539640" y="620640"/>
            <a:ext cx="822924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Entre 1993 y 2016, la población de Arauca, Casanare y Meta creció por encima de la población nacional</a:t>
            </a:r>
            <a:endParaRPr b="0" lang="es-CO" sz="2600" spc="-1" strike="noStrike">
              <a:solidFill>
                <a:srgbClr val="021127"/>
              </a:solidFill>
              <a:uFill>
                <a:solidFill>
                  <a:srgbClr val="ffffff"/>
                </a:solidFill>
              </a:uFill>
              <a:latin typeface="Georgia"/>
            </a:endParaRPr>
          </a:p>
        </p:txBody>
      </p:sp>
      <p:sp>
        <p:nvSpPr>
          <p:cNvPr id="368" name="CustomShape 2"/>
          <p:cNvSpPr/>
          <p:nvPr/>
        </p:nvSpPr>
        <p:spPr>
          <a:xfrm>
            <a:off x="395640" y="1772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369" name="CustomShape 3"/>
          <p:cNvSpPr/>
          <p:nvPr/>
        </p:nvSpPr>
        <p:spPr>
          <a:xfrm>
            <a:off x="4860000" y="1772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370" name="CustomShape 4"/>
          <p:cNvSpPr/>
          <p:nvPr/>
        </p:nvSpPr>
        <p:spPr>
          <a:xfrm>
            <a:off x="539640" y="4077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371" name="CustomShape 5"/>
          <p:cNvSpPr/>
          <p:nvPr/>
        </p:nvSpPr>
        <p:spPr>
          <a:xfrm>
            <a:off x="4932000" y="4149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372" name="CustomShape 6"/>
          <p:cNvSpPr/>
          <p:nvPr/>
        </p:nvSpPr>
        <p:spPr>
          <a:xfrm>
            <a:off x="467640" y="6567120"/>
            <a:ext cx="849672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Censos Poblacionales y Proyecciones Poblacionales, 2017, Cálculos Fedesarrollo.</a:t>
            </a:r>
            <a:endParaRPr b="0" lang="es-CO" sz="1000" spc="-1" strike="noStrike">
              <a:solidFill>
                <a:srgbClr val="000000"/>
              </a:solidFill>
              <a:uFill>
                <a:solidFill>
                  <a:srgbClr val="ffffff"/>
                </a:solidFill>
              </a:uFill>
              <a:latin typeface="Arial"/>
            </a:endParaRPr>
          </a:p>
        </p:txBody>
      </p:sp>
      <p:pic>
        <p:nvPicPr>
          <p:cNvPr id="373" name="Imagen 6" descr=""/>
          <p:cNvPicPr/>
          <p:nvPr/>
        </p:nvPicPr>
        <p:blipFill>
          <a:blip r:embed="rId1"/>
          <a:stretch/>
        </p:blipFill>
        <p:spPr>
          <a:xfrm>
            <a:off x="0" y="4437000"/>
            <a:ext cx="4752000" cy="2160000"/>
          </a:xfrm>
          <a:prstGeom prst="rect">
            <a:avLst/>
          </a:prstGeom>
          <a:ln>
            <a:noFill/>
          </a:ln>
        </p:spPr>
      </p:pic>
      <p:pic>
        <p:nvPicPr>
          <p:cNvPr id="374" name="Imagen 7" descr=""/>
          <p:cNvPicPr/>
          <p:nvPr/>
        </p:nvPicPr>
        <p:blipFill>
          <a:blip r:embed="rId2"/>
          <a:stretch/>
        </p:blipFill>
        <p:spPr>
          <a:xfrm>
            <a:off x="4428000" y="4437000"/>
            <a:ext cx="4536000" cy="2091240"/>
          </a:xfrm>
          <a:prstGeom prst="rect">
            <a:avLst/>
          </a:prstGeom>
          <a:ln>
            <a:noFill/>
          </a:ln>
        </p:spPr>
      </p:pic>
      <p:pic>
        <p:nvPicPr>
          <p:cNvPr id="375" name="Imagen 8" descr=""/>
          <p:cNvPicPr/>
          <p:nvPr/>
        </p:nvPicPr>
        <p:blipFill>
          <a:blip r:embed="rId3"/>
          <a:stretch/>
        </p:blipFill>
        <p:spPr>
          <a:xfrm>
            <a:off x="4530600" y="2133000"/>
            <a:ext cx="4635000" cy="2171520"/>
          </a:xfrm>
          <a:prstGeom prst="rect">
            <a:avLst/>
          </a:prstGeom>
          <a:ln>
            <a:noFill/>
          </a:ln>
        </p:spPr>
      </p:pic>
      <p:pic>
        <p:nvPicPr>
          <p:cNvPr id="376" name="Imagen 9" descr=""/>
          <p:cNvPicPr/>
          <p:nvPr/>
        </p:nvPicPr>
        <p:blipFill>
          <a:blip r:embed="rId4"/>
          <a:stretch/>
        </p:blipFill>
        <p:spPr>
          <a:xfrm>
            <a:off x="179640" y="1845000"/>
            <a:ext cx="4524480" cy="237600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377" name="TextShape 1"/>
          <p:cNvSpPr txBox="1"/>
          <p:nvPr/>
        </p:nvSpPr>
        <p:spPr>
          <a:xfrm>
            <a:off x="539640" y="620640"/>
            <a:ext cx="822924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El crecimiento poblacional en los cuatro departamentos se explica por el crecimiento de la población urbana</a:t>
            </a:r>
            <a:endParaRPr b="0" lang="es-CO" sz="2600" spc="-1" strike="noStrike">
              <a:solidFill>
                <a:srgbClr val="021127"/>
              </a:solidFill>
              <a:uFill>
                <a:solidFill>
                  <a:srgbClr val="ffffff"/>
                </a:solidFill>
              </a:uFill>
              <a:latin typeface="Georgia"/>
            </a:endParaRPr>
          </a:p>
        </p:txBody>
      </p:sp>
      <p:sp>
        <p:nvSpPr>
          <p:cNvPr id="378" name="CustomShape 2"/>
          <p:cNvSpPr/>
          <p:nvPr/>
        </p:nvSpPr>
        <p:spPr>
          <a:xfrm>
            <a:off x="467640" y="6525360"/>
            <a:ext cx="849672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Censos Poblacionales y Proyecciones Poblacionales, 2017. Cálculos Fedesarrollo.</a:t>
            </a:r>
            <a:endParaRPr b="0" lang="es-CO" sz="1000" spc="-1" strike="noStrike">
              <a:solidFill>
                <a:srgbClr val="000000"/>
              </a:solidFill>
              <a:uFill>
                <a:solidFill>
                  <a:srgbClr val="ffffff"/>
                </a:solidFill>
              </a:uFill>
              <a:latin typeface="Arial"/>
            </a:endParaRPr>
          </a:p>
        </p:txBody>
      </p:sp>
      <p:sp>
        <p:nvSpPr>
          <p:cNvPr id="379" name="CustomShape 3"/>
          <p:cNvSpPr/>
          <p:nvPr/>
        </p:nvSpPr>
        <p:spPr>
          <a:xfrm>
            <a:off x="395640" y="1772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380" name="CustomShape 4"/>
          <p:cNvSpPr/>
          <p:nvPr/>
        </p:nvSpPr>
        <p:spPr>
          <a:xfrm>
            <a:off x="4932000" y="180468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381" name="CustomShape 5"/>
          <p:cNvSpPr/>
          <p:nvPr/>
        </p:nvSpPr>
        <p:spPr>
          <a:xfrm>
            <a:off x="467640" y="4005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382" name="CustomShape 6"/>
          <p:cNvSpPr/>
          <p:nvPr/>
        </p:nvSpPr>
        <p:spPr>
          <a:xfrm>
            <a:off x="4860000" y="40370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pic>
        <p:nvPicPr>
          <p:cNvPr id="383" name="Imagen 2" descr=""/>
          <p:cNvPicPr/>
          <p:nvPr/>
        </p:nvPicPr>
        <p:blipFill>
          <a:blip r:embed="rId1"/>
          <a:stretch/>
        </p:blipFill>
        <p:spPr>
          <a:xfrm>
            <a:off x="-20160" y="1700640"/>
            <a:ext cx="4647960" cy="2247480"/>
          </a:xfrm>
          <a:prstGeom prst="rect">
            <a:avLst/>
          </a:prstGeom>
          <a:ln>
            <a:noFill/>
          </a:ln>
        </p:spPr>
      </p:pic>
      <p:pic>
        <p:nvPicPr>
          <p:cNvPr id="384" name="Imagen 3" descr=""/>
          <p:cNvPicPr/>
          <p:nvPr/>
        </p:nvPicPr>
        <p:blipFill>
          <a:blip r:embed="rId2"/>
          <a:stretch/>
        </p:blipFill>
        <p:spPr>
          <a:xfrm>
            <a:off x="4644000" y="1845000"/>
            <a:ext cx="4571640" cy="2160000"/>
          </a:xfrm>
          <a:prstGeom prst="rect">
            <a:avLst/>
          </a:prstGeom>
          <a:ln>
            <a:noFill/>
          </a:ln>
        </p:spPr>
      </p:pic>
      <p:pic>
        <p:nvPicPr>
          <p:cNvPr id="385" name="Imagen 16" descr=""/>
          <p:cNvPicPr/>
          <p:nvPr/>
        </p:nvPicPr>
        <p:blipFill>
          <a:blip r:embed="rId3"/>
          <a:stretch/>
        </p:blipFill>
        <p:spPr>
          <a:xfrm>
            <a:off x="0" y="4221000"/>
            <a:ext cx="4571640" cy="2323800"/>
          </a:xfrm>
          <a:prstGeom prst="rect">
            <a:avLst/>
          </a:prstGeom>
          <a:ln>
            <a:noFill/>
          </a:ln>
        </p:spPr>
      </p:pic>
      <p:pic>
        <p:nvPicPr>
          <p:cNvPr id="386" name="Imagen 18" descr=""/>
          <p:cNvPicPr/>
          <p:nvPr/>
        </p:nvPicPr>
        <p:blipFill>
          <a:blip r:embed="rId4"/>
          <a:stretch/>
        </p:blipFill>
        <p:spPr>
          <a:xfrm>
            <a:off x="4644000" y="4293000"/>
            <a:ext cx="4320000" cy="224748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179640" y="620640"/>
            <a:ext cx="885672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El mayor crecimiento poblacional en los cuatro departamentos se concentró en los municipios productores de petróleo</a:t>
            </a:r>
            <a:endParaRPr b="0" lang="es-CO" sz="2600" spc="-1" strike="noStrike">
              <a:solidFill>
                <a:srgbClr val="021127"/>
              </a:solidFill>
              <a:uFill>
                <a:solidFill>
                  <a:srgbClr val="ffffff"/>
                </a:solidFill>
              </a:uFill>
              <a:latin typeface="Georgia"/>
            </a:endParaRPr>
          </a:p>
        </p:txBody>
      </p:sp>
      <p:sp>
        <p:nvSpPr>
          <p:cNvPr id="388" name="CustomShape 2"/>
          <p:cNvSpPr/>
          <p:nvPr/>
        </p:nvSpPr>
        <p:spPr>
          <a:xfrm>
            <a:off x="2123640" y="6458040"/>
            <a:ext cx="5472360" cy="39492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Censos Poblacionales y Proyecciones Poblacionales, 2017. Cálculos Fedesarrollo.</a:t>
            </a:r>
            <a:endParaRPr b="0" lang="es-CO" sz="1000" spc="-1" strike="noStrike">
              <a:solidFill>
                <a:srgbClr val="000000"/>
              </a:solidFill>
              <a:uFill>
                <a:solidFill>
                  <a:srgbClr val="ffffff"/>
                </a:solidFill>
              </a:uFill>
              <a:latin typeface="Arial"/>
            </a:endParaRPr>
          </a:p>
        </p:txBody>
      </p:sp>
      <p:sp>
        <p:nvSpPr>
          <p:cNvPr id="389" name="CustomShape 3"/>
          <p:cNvSpPr/>
          <p:nvPr/>
        </p:nvSpPr>
        <p:spPr>
          <a:xfrm>
            <a:off x="395640" y="1772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390" name="CustomShape 4"/>
          <p:cNvSpPr/>
          <p:nvPr/>
        </p:nvSpPr>
        <p:spPr>
          <a:xfrm>
            <a:off x="4860000" y="1772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391" name="CustomShape 5"/>
          <p:cNvSpPr/>
          <p:nvPr/>
        </p:nvSpPr>
        <p:spPr>
          <a:xfrm>
            <a:off x="395640" y="4077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392" name="CustomShape 6"/>
          <p:cNvSpPr/>
          <p:nvPr/>
        </p:nvSpPr>
        <p:spPr>
          <a:xfrm>
            <a:off x="4716000" y="41090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pic>
        <p:nvPicPr>
          <p:cNvPr id="393" name="Imagen 2" descr=""/>
          <p:cNvPicPr/>
          <p:nvPr/>
        </p:nvPicPr>
        <p:blipFill>
          <a:blip r:embed="rId1"/>
          <a:stretch/>
        </p:blipFill>
        <p:spPr>
          <a:xfrm>
            <a:off x="144000" y="1845000"/>
            <a:ext cx="4571640" cy="2323800"/>
          </a:xfrm>
          <a:prstGeom prst="rect">
            <a:avLst/>
          </a:prstGeom>
          <a:ln>
            <a:noFill/>
          </a:ln>
        </p:spPr>
      </p:pic>
      <p:pic>
        <p:nvPicPr>
          <p:cNvPr id="394" name="Imagen 14" descr=""/>
          <p:cNvPicPr/>
          <p:nvPr/>
        </p:nvPicPr>
        <p:blipFill>
          <a:blip r:embed="rId2"/>
          <a:stretch/>
        </p:blipFill>
        <p:spPr>
          <a:xfrm>
            <a:off x="4625280" y="1845000"/>
            <a:ext cx="4266720" cy="2311200"/>
          </a:xfrm>
          <a:prstGeom prst="rect">
            <a:avLst/>
          </a:prstGeom>
          <a:ln>
            <a:noFill/>
          </a:ln>
        </p:spPr>
      </p:pic>
      <p:pic>
        <p:nvPicPr>
          <p:cNvPr id="395" name="Imagen 16" descr=""/>
          <p:cNvPicPr/>
          <p:nvPr/>
        </p:nvPicPr>
        <p:blipFill>
          <a:blip r:embed="rId3"/>
          <a:stretch/>
        </p:blipFill>
        <p:spPr>
          <a:xfrm>
            <a:off x="173520" y="4340880"/>
            <a:ext cx="4470120" cy="2184120"/>
          </a:xfrm>
          <a:prstGeom prst="rect">
            <a:avLst/>
          </a:prstGeom>
          <a:ln>
            <a:noFill/>
          </a:ln>
        </p:spPr>
      </p:pic>
      <p:pic>
        <p:nvPicPr>
          <p:cNvPr id="396" name="Imagen 18" descr=""/>
          <p:cNvPicPr/>
          <p:nvPr/>
        </p:nvPicPr>
        <p:blipFill>
          <a:blip r:embed="rId4"/>
          <a:stretch/>
        </p:blipFill>
        <p:spPr>
          <a:xfrm>
            <a:off x="4532040" y="4365000"/>
            <a:ext cx="4431960" cy="2018880"/>
          </a:xfrm>
          <a:prstGeom prst="rect">
            <a:avLst/>
          </a:prstGeom>
          <a:ln>
            <a:noFill/>
          </a:ln>
        </p:spPr>
      </p:pic>
      <p:sp>
        <p:nvSpPr>
          <p:cNvPr id="397" name="CustomShape 7"/>
          <p:cNvSpPr/>
          <p:nvPr/>
        </p:nvSpPr>
        <p:spPr>
          <a:xfrm>
            <a:off x="0" y="6578280"/>
            <a:ext cx="2915280" cy="242640"/>
          </a:xfrm>
          <a:prstGeom prst="rect">
            <a:avLst/>
          </a:prstGeom>
          <a:noFill/>
          <a:ln>
            <a:noFill/>
          </a:ln>
        </p:spPr>
        <p:style>
          <a:lnRef idx="0"/>
          <a:fillRef idx="0"/>
          <a:effectRef idx="0"/>
          <a:fontRef idx="minor"/>
        </p:style>
        <p:txBody>
          <a:bodyPr lIns="90000" rIns="90000" tIns="45000" bIns="45000"/>
          <a:p>
            <a:pPr>
              <a:lnSpc>
                <a:spcPct val="100000"/>
              </a:lnSpc>
            </a:pPr>
            <a:r>
              <a:rPr b="1" lang="es-CO" sz="1000" spc="-1" strike="noStrike">
                <a:solidFill>
                  <a:srgbClr val="021127"/>
                </a:solidFill>
                <a:uFill>
                  <a:solidFill>
                    <a:srgbClr val="ffffff"/>
                  </a:solidFill>
                </a:uFill>
                <a:latin typeface="Georgia"/>
              </a:rPr>
              <a:t>*Cifras promedio anual.</a:t>
            </a:r>
            <a:endParaRPr b="0" lang="es-CO" sz="10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TextShape 1"/>
          <p:cNvSpPr txBox="1"/>
          <p:nvPr/>
        </p:nvSpPr>
        <p:spPr>
          <a:xfrm>
            <a:off x="0" y="404640"/>
            <a:ext cx="8820000" cy="1066320"/>
          </a:xfrm>
          <a:prstGeom prst="rect">
            <a:avLst/>
          </a:prstGeom>
          <a:noFill/>
          <a:ln>
            <a:noFill/>
          </a:ln>
        </p:spPr>
        <p:txBody>
          <a:bodyPr lIns="90000" rIns="90000" tIns="45000" bIns="45000" anchor="ctr">
            <a:normAutofit/>
          </a:bodyPr>
          <a:p>
            <a:pPr algn="ctr">
              <a:lnSpc>
                <a:spcPct val="100000"/>
              </a:lnSpc>
            </a:pPr>
            <a:r>
              <a:rPr b="1" lang="es-CO" sz="2000" spc="-1" strike="noStrike">
                <a:solidFill>
                  <a:srgbClr val="0e2f4f"/>
                </a:solidFill>
                <a:uFill>
                  <a:solidFill>
                    <a:srgbClr val="ffffff"/>
                  </a:solidFill>
                </a:uFill>
                <a:latin typeface="Georgia"/>
              </a:rPr>
              <a:t>Los cuatro departamentos disminuyeron de manera sustancial la pobreza multidimensional entre 1993 y 2005</a:t>
            </a:r>
            <a:endParaRPr b="0" lang="es-CO" sz="2000" spc="-1" strike="noStrike">
              <a:solidFill>
                <a:srgbClr val="021127"/>
              </a:solidFill>
              <a:uFill>
                <a:solidFill>
                  <a:srgbClr val="ffffff"/>
                </a:solidFill>
              </a:uFill>
              <a:latin typeface="Georgia"/>
            </a:endParaRPr>
          </a:p>
        </p:txBody>
      </p:sp>
      <p:sp>
        <p:nvSpPr>
          <p:cNvPr id="399" name="TextShape 2"/>
          <p:cNvSpPr txBox="1"/>
          <p:nvPr/>
        </p:nvSpPr>
        <p:spPr>
          <a:xfrm>
            <a:off x="1907640" y="1196640"/>
            <a:ext cx="1594080" cy="603000"/>
          </a:xfrm>
          <a:prstGeom prst="rect">
            <a:avLst/>
          </a:prstGeom>
          <a:noFill/>
          <a:ln>
            <a:noFill/>
          </a:ln>
        </p:spPr>
        <p:txBody>
          <a:bodyPr lIns="90000" rIns="90000" tIns="45000" bIns="45000">
            <a:normAutofit/>
          </a:bodyPr>
          <a:p>
            <a:pPr marL="109800" algn="ctr">
              <a:lnSpc>
                <a:spcPct val="100000"/>
              </a:lnSpc>
              <a:spcBef>
                <a:spcPts val="300"/>
              </a:spcBef>
            </a:pPr>
            <a:r>
              <a:rPr b="1" lang="es-CO" sz="2000" spc="-1" strike="noStrike">
                <a:solidFill>
                  <a:srgbClr val="021127"/>
                </a:solidFill>
                <a:uFill>
                  <a:solidFill>
                    <a:srgbClr val="ffffff"/>
                  </a:solidFill>
                </a:uFill>
                <a:latin typeface="Georgia"/>
              </a:rPr>
              <a:t>1993</a:t>
            </a:r>
            <a:endParaRPr b="0" lang="es-CO" sz="2000" spc="-1" strike="noStrike">
              <a:solidFill>
                <a:srgbClr val="021127"/>
              </a:solidFill>
              <a:uFill>
                <a:solidFill>
                  <a:srgbClr val="ffffff"/>
                </a:solidFill>
              </a:uFill>
              <a:latin typeface="Cambria"/>
            </a:endParaRPr>
          </a:p>
        </p:txBody>
      </p:sp>
      <p:sp>
        <p:nvSpPr>
          <p:cNvPr id="400" name="CustomShape 3"/>
          <p:cNvSpPr/>
          <p:nvPr/>
        </p:nvSpPr>
        <p:spPr>
          <a:xfrm>
            <a:off x="6246000" y="1229400"/>
            <a:ext cx="1594080" cy="603000"/>
          </a:xfrm>
          <a:prstGeom prst="rect">
            <a:avLst/>
          </a:prstGeom>
          <a:noFill/>
          <a:ln>
            <a:noFill/>
          </a:ln>
        </p:spPr>
        <p:style>
          <a:lnRef idx="0"/>
          <a:fillRef idx="0"/>
          <a:effectRef idx="0"/>
          <a:fontRef idx="minor"/>
        </p:style>
        <p:txBody>
          <a:bodyPr lIns="90000" rIns="90000" tIns="45000" bIns="45000">
            <a:normAutofit/>
          </a:bodyPr>
          <a:p>
            <a:pPr marL="109800" algn="ctr">
              <a:lnSpc>
                <a:spcPct val="100000"/>
              </a:lnSpc>
              <a:spcBef>
                <a:spcPts val="300"/>
              </a:spcBef>
            </a:pPr>
            <a:r>
              <a:rPr b="1" lang="es-CO" sz="2000" spc="-1" strike="noStrike">
                <a:solidFill>
                  <a:srgbClr val="021127"/>
                </a:solidFill>
                <a:uFill>
                  <a:solidFill>
                    <a:srgbClr val="ffffff"/>
                  </a:solidFill>
                </a:uFill>
                <a:latin typeface="Georgia"/>
              </a:rPr>
              <a:t>2005</a:t>
            </a:r>
            <a:endParaRPr b="0" lang="es-CO" sz="2000" spc="-1" strike="noStrike">
              <a:solidFill>
                <a:srgbClr val="000000"/>
              </a:solidFill>
              <a:uFill>
                <a:solidFill>
                  <a:srgbClr val="ffffff"/>
                </a:solidFill>
              </a:uFill>
              <a:latin typeface="Arial"/>
            </a:endParaRPr>
          </a:p>
        </p:txBody>
      </p:sp>
      <p:sp>
        <p:nvSpPr>
          <p:cNvPr id="401" name="CustomShape 4"/>
          <p:cNvSpPr/>
          <p:nvPr/>
        </p:nvSpPr>
        <p:spPr>
          <a:xfrm>
            <a:off x="3924000" y="2565000"/>
            <a:ext cx="719640" cy="272880"/>
          </a:xfrm>
          <a:prstGeom prst="rect">
            <a:avLst/>
          </a:prstGeom>
          <a:noFill/>
          <a:ln>
            <a:noFill/>
          </a:ln>
        </p:spPr>
        <p:style>
          <a:lnRef idx="0"/>
          <a:fillRef idx="0"/>
          <a:effectRef idx="0"/>
          <a:fontRef idx="minor"/>
        </p:style>
        <p:txBody>
          <a:bodyPr lIns="90000" rIns="90000" tIns="45000" bIns="45000"/>
          <a:p>
            <a:pPr>
              <a:lnSpc>
                <a:spcPct val="100000"/>
              </a:lnSpc>
            </a:pPr>
            <a:r>
              <a:rPr b="1" lang="es-CO" sz="1200" spc="-1" strike="noStrike">
                <a:solidFill>
                  <a:srgbClr val="021127"/>
                </a:solidFill>
                <a:uFill>
                  <a:solidFill>
                    <a:srgbClr val="ffffff"/>
                  </a:solidFill>
                </a:uFill>
                <a:latin typeface="Georgia"/>
              </a:rPr>
              <a:t>0,99</a:t>
            </a:r>
            <a:endParaRPr b="0" lang="es-CO" sz="1200" spc="-1" strike="noStrike">
              <a:solidFill>
                <a:srgbClr val="000000"/>
              </a:solidFill>
              <a:uFill>
                <a:solidFill>
                  <a:srgbClr val="ffffff"/>
                </a:solidFill>
              </a:uFill>
              <a:latin typeface="Arial"/>
            </a:endParaRPr>
          </a:p>
        </p:txBody>
      </p:sp>
      <p:sp>
        <p:nvSpPr>
          <p:cNvPr id="402" name="CustomShape 5"/>
          <p:cNvSpPr/>
          <p:nvPr/>
        </p:nvSpPr>
        <p:spPr>
          <a:xfrm>
            <a:off x="-252360" y="6639120"/>
            <a:ext cx="93960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i="1" lang="es-CO" sz="1000" spc="-1" strike="noStrike">
                <a:solidFill>
                  <a:srgbClr val="000000"/>
                </a:solidFill>
                <a:uFill>
                  <a:solidFill>
                    <a:srgbClr val="ffffff"/>
                  </a:solidFill>
                </a:uFill>
                <a:latin typeface="Cambria"/>
                <a:ea typeface="Cambria"/>
              </a:rPr>
              <a:t>Ramírez, Bedoya y Díaz, 2016. </a:t>
            </a:r>
            <a:endParaRPr b="0" lang="es-CO" sz="1000" spc="-1" strike="noStrike">
              <a:solidFill>
                <a:srgbClr val="000000"/>
              </a:solidFill>
              <a:uFill>
                <a:solidFill>
                  <a:srgbClr val="ffffff"/>
                </a:solidFill>
              </a:uFill>
              <a:latin typeface="Arial"/>
            </a:endParaRPr>
          </a:p>
        </p:txBody>
      </p:sp>
      <p:pic>
        <p:nvPicPr>
          <p:cNvPr id="403" name="Imagen 2" descr=""/>
          <p:cNvPicPr/>
          <p:nvPr/>
        </p:nvPicPr>
        <p:blipFill>
          <a:blip r:embed="rId1"/>
          <a:stretch/>
        </p:blipFill>
        <p:spPr>
          <a:xfrm>
            <a:off x="107640" y="1412640"/>
            <a:ext cx="4559040" cy="5270040"/>
          </a:xfrm>
          <a:prstGeom prst="rect">
            <a:avLst/>
          </a:prstGeom>
          <a:ln>
            <a:noFill/>
          </a:ln>
        </p:spPr>
      </p:pic>
      <p:pic>
        <p:nvPicPr>
          <p:cNvPr id="404" name="Imagen 3" descr=""/>
          <p:cNvPicPr/>
          <p:nvPr/>
        </p:nvPicPr>
        <p:blipFill>
          <a:blip r:embed="rId2"/>
          <a:stretch/>
        </p:blipFill>
        <p:spPr>
          <a:xfrm>
            <a:off x="3924000" y="1412640"/>
            <a:ext cx="4939920" cy="527004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457200" y="1143000"/>
            <a:ext cx="8229240" cy="1066320"/>
          </a:xfrm>
          <a:prstGeom prst="rect">
            <a:avLst/>
          </a:prstGeom>
          <a:noFill/>
          <a:ln>
            <a:noFill/>
          </a:ln>
        </p:spPr>
        <p:txBody>
          <a:bodyPr lIns="90000" rIns="90000" tIns="45000" bIns="45000" anchor="ctr">
            <a:normAutofit/>
          </a:bodyPr>
          <a:p>
            <a:pPr>
              <a:lnSpc>
                <a:spcPct val="100000"/>
              </a:lnSpc>
            </a:pPr>
            <a:r>
              <a:rPr b="0" lang="es-CO" sz="4000" spc="-1" strike="noStrike">
                <a:solidFill>
                  <a:srgbClr val="0e2f4f"/>
                </a:solidFill>
                <a:uFill>
                  <a:solidFill>
                    <a:srgbClr val="ffffff"/>
                  </a:solidFill>
                </a:uFill>
                <a:latin typeface="Cambria"/>
              </a:rPr>
              <a:t>En los últimos 20 años, el petróleo ha contribuido al desarrollo de Colombia</a:t>
            </a:r>
            <a:endParaRPr b="0" lang="es-CO" sz="4000" spc="-1" strike="noStrike">
              <a:solidFill>
                <a:srgbClr val="021127"/>
              </a:solidFill>
              <a:uFill>
                <a:solidFill>
                  <a:srgbClr val="ffffff"/>
                </a:solidFill>
              </a:uFill>
              <a:latin typeface="Georgia"/>
            </a:endParaRPr>
          </a:p>
        </p:txBody>
      </p:sp>
      <p:sp>
        <p:nvSpPr>
          <p:cNvPr id="186" name="TextShape 2"/>
          <p:cNvSpPr txBox="1"/>
          <p:nvPr/>
        </p:nvSpPr>
        <p:spPr>
          <a:xfrm>
            <a:off x="457200" y="2249280"/>
            <a:ext cx="8229240" cy="4324680"/>
          </a:xfrm>
          <a:prstGeom prst="rect">
            <a:avLst/>
          </a:prstGeom>
          <a:noFill/>
          <a:ln>
            <a:noFill/>
          </a:ln>
        </p:spPr>
        <p:txBody>
          <a:bodyPr lIns="90000" rIns="90000" tIns="45000" bIns="45000">
            <a:normAutofit/>
          </a:bodyPr>
          <a:p>
            <a:pPr marL="365760" indent="-255600" algn="just">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La contribución de los hidrocarburos a la economía colombiana se da en varios niveles: en el macroeconómico, contribuyen a la dinámica de las exportaciones y de la inversión extranjera, así como a las finanzas públicas; en el mesoeconómico, a través de sus multiplicadores,  demanda  insumos de otros sectores así como contribuye en la producción de otros bienes  y. en el nivel regional, genera actividad y empleo, así como regalías para financiar gasto público. </a:t>
            </a:r>
            <a:endParaRPr b="0" lang="es-CO" sz="2800" spc="-1" strike="noStrike">
              <a:solidFill>
                <a:srgbClr val="021127"/>
              </a:solidFill>
              <a:uFill>
                <a:solidFill>
                  <a:srgbClr val="ffffff"/>
                </a:solidFill>
              </a:uFill>
              <a:latin typeface="Cambria"/>
            </a:endParaRPr>
          </a:p>
          <a:p>
            <a:pPr>
              <a:lnSpc>
                <a:spcPct val="100000"/>
              </a:lnSpc>
              <a:spcBef>
                <a:spcPts val="300"/>
              </a:spcBef>
            </a:pPr>
            <a:endParaRPr b="0" lang="es-CO" sz="2800" spc="-1" strike="noStrike">
              <a:solidFill>
                <a:srgbClr val="021127"/>
              </a:solidFill>
              <a:uFill>
                <a:solidFill>
                  <a:srgbClr val="ffffff"/>
                </a:solidFill>
              </a:uFill>
              <a:latin typeface="Cambria"/>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467640" y="620640"/>
            <a:ext cx="849672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A pesar de la reducción, los cuatro departamentos cuentan aún con una tasa de mortalidad infantil más alta que el promedio nacional</a:t>
            </a:r>
            <a:endParaRPr b="0" lang="es-CO" sz="2600" spc="-1" strike="noStrike">
              <a:solidFill>
                <a:srgbClr val="021127"/>
              </a:solidFill>
              <a:uFill>
                <a:solidFill>
                  <a:srgbClr val="ffffff"/>
                </a:solidFill>
              </a:uFill>
              <a:latin typeface="Georgia"/>
            </a:endParaRPr>
          </a:p>
        </p:txBody>
      </p:sp>
      <p:sp>
        <p:nvSpPr>
          <p:cNvPr id="406" name="CustomShape 2"/>
          <p:cNvSpPr/>
          <p:nvPr/>
        </p:nvSpPr>
        <p:spPr>
          <a:xfrm>
            <a:off x="1979640" y="656712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i="1" lang="es-CO" sz="1000" spc="-1" strike="noStrike">
                <a:solidFill>
                  <a:srgbClr val="000000"/>
                </a:solidFill>
                <a:uFill>
                  <a:solidFill>
                    <a:srgbClr val="ffffff"/>
                  </a:solidFill>
                </a:uFill>
                <a:latin typeface="Georgia"/>
                <a:ea typeface="Cambria"/>
              </a:rPr>
              <a:t>DANE, 2016. Cálculos Fedesarrollo.</a:t>
            </a:r>
            <a:endParaRPr b="0" lang="es-CO" sz="1000" spc="-1" strike="noStrike">
              <a:solidFill>
                <a:srgbClr val="000000"/>
              </a:solidFill>
              <a:uFill>
                <a:solidFill>
                  <a:srgbClr val="ffffff"/>
                </a:solidFill>
              </a:uFill>
              <a:latin typeface="Arial"/>
            </a:endParaRPr>
          </a:p>
        </p:txBody>
      </p:sp>
      <p:sp>
        <p:nvSpPr>
          <p:cNvPr id="407" name="CustomShape 3"/>
          <p:cNvSpPr/>
          <p:nvPr/>
        </p:nvSpPr>
        <p:spPr>
          <a:xfrm>
            <a:off x="386640" y="1700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08" name="CustomShape 4"/>
          <p:cNvSpPr/>
          <p:nvPr/>
        </p:nvSpPr>
        <p:spPr>
          <a:xfrm>
            <a:off x="314640" y="4149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409" name="CustomShape 5"/>
          <p:cNvSpPr/>
          <p:nvPr/>
        </p:nvSpPr>
        <p:spPr>
          <a:xfrm>
            <a:off x="4707000" y="1700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10" name="CustomShape 6"/>
          <p:cNvSpPr/>
          <p:nvPr/>
        </p:nvSpPr>
        <p:spPr>
          <a:xfrm>
            <a:off x="4886640" y="41810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pic>
        <p:nvPicPr>
          <p:cNvPr id="411" name="Imagen 2" descr=""/>
          <p:cNvPicPr/>
          <p:nvPr/>
        </p:nvPicPr>
        <p:blipFill>
          <a:blip r:embed="rId1"/>
          <a:stretch/>
        </p:blipFill>
        <p:spPr>
          <a:xfrm>
            <a:off x="0" y="1874880"/>
            <a:ext cx="4619880" cy="2285640"/>
          </a:xfrm>
          <a:prstGeom prst="rect">
            <a:avLst/>
          </a:prstGeom>
          <a:ln>
            <a:noFill/>
          </a:ln>
        </p:spPr>
      </p:pic>
      <p:pic>
        <p:nvPicPr>
          <p:cNvPr id="412" name="Imagen 3" descr=""/>
          <p:cNvPicPr/>
          <p:nvPr/>
        </p:nvPicPr>
        <p:blipFill>
          <a:blip r:embed="rId2"/>
          <a:stretch/>
        </p:blipFill>
        <p:spPr>
          <a:xfrm>
            <a:off x="4644000" y="1874880"/>
            <a:ext cx="4330080" cy="2311200"/>
          </a:xfrm>
          <a:prstGeom prst="rect">
            <a:avLst/>
          </a:prstGeom>
          <a:ln>
            <a:noFill/>
          </a:ln>
        </p:spPr>
      </p:pic>
      <p:pic>
        <p:nvPicPr>
          <p:cNvPr id="413" name="Imagen 16" descr=""/>
          <p:cNvPicPr/>
          <p:nvPr/>
        </p:nvPicPr>
        <p:blipFill>
          <a:blip r:embed="rId3"/>
          <a:stretch/>
        </p:blipFill>
        <p:spPr>
          <a:xfrm>
            <a:off x="0" y="4218120"/>
            <a:ext cx="4653720" cy="2450880"/>
          </a:xfrm>
          <a:prstGeom prst="rect">
            <a:avLst/>
          </a:prstGeom>
          <a:ln>
            <a:noFill/>
          </a:ln>
        </p:spPr>
      </p:pic>
      <p:pic>
        <p:nvPicPr>
          <p:cNvPr id="414" name="Imagen 19" descr=""/>
          <p:cNvPicPr/>
          <p:nvPr/>
        </p:nvPicPr>
        <p:blipFill>
          <a:blip r:embed="rId4"/>
          <a:stretch/>
        </p:blipFill>
        <p:spPr>
          <a:xfrm>
            <a:off x="4716000" y="4281840"/>
            <a:ext cx="4211640" cy="238716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TextShape 1"/>
          <p:cNvSpPr txBox="1"/>
          <p:nvPr/>
        </p:nvSpPr>
        <p:spPr>
          <a:xfrm>
            <a:off x="107640" y="692640"/>
            <a:ext cx="903600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En Casanare y Meta la tasa de cobertura neta en educación Preescolar, Básica y Media de los municipios productores  de petróleo es mayor a la de los no productores</a:t>
            </a:r>
            <a:endParaRPr b="0" lang="es-CO" sz="2600" spc="-1" strike="noStrike">
              <a:solidFill>
                <a:srgbClr val="021127"/>
              </a:solidFill>
              <a:uFill>
                <a:solidFill>
                  <a:srgbClr val="ffffff"/>
                </a:solidFill>
              </a:uFill>
              <a:latin typeface="Georgia"/>
            </a:endParaRPr>
          </a:p>
        </p:txBody>
      </p:sp>
      <p:sp>
        <p:nvSpPr>
          <p:cNvPr id="416" name="CustomShape 2"/>
          <p:cNvSpPr/>
          <p:nvPr/>
        </p:nvSpPr>
        <p:spPr>
          <a:xfrm>
            <a:off x="72000" y="1845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17" name="CustomShape 3"/>
          <p:cNvSpPr/>
          <p:nvPr/>
        </p:nvSpPr>
        <p:spPr>
          <a:xfrm>
            <a:off x="4680360" y="1845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18" name="CustomShape 4"/>
          <p:cNvSpPr/>
          <p:nvPr/>
        </p:nvSpPr>
        <p:spPr>
          <a:xfrm>
            <a:off x="0" y="4221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419" name="CustomShape 5"/>
          <p:cNvSpPr/>
          <p:nvPr/>
        </p:nvSpPr>
        <p:spPr>
          <a:xfrm>
            <a:off x="4608360" y="4221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420" name="CustomShape 6"/>
          <p:cNvSpPr/>
          <p:nvPr/>
        </p:nvSpPr>
        <p:spPr>
          <a:xfrm>
            <a:off x="1763640" y="656712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a:t>
            </a:r>
            <a:r>
              <a:rPr b="0" i="1" lang="es-CO" sz="1000" spc="-1" strike="noStrike">
                <a:solidFill>
                  <a:srgbClr val="000000"/>
                </a:solidFill>
                <a:uFill>
                  <a:solidFill>
                    <a:srgbClr val="ffffff"/>
                  </a:solidFill>
                </a:uFill>
                <a:latin typeface="Georgia"/>
                <a:ea typeface="Cambria"/>
              </a:rPr>
              <a:t>MEN, 2017. Cálculos Fedesarrollo.</a:t>
            </a:r>
            <a:endParaRPr b="0" lang="es-CO" sz="1000" spc="-1" strike="noStrike">
              <a:solidFill>
                <a:srgbClr val="000000"/>
              </a:solidFill>
              <a:uFill>
                <a:solidFill>
                  <a:srgbClr val="ffffff"/>
                </a:solidFill>
              </a:uFill>
              <a:latin typeface="Arial"/>
            </a:endParaRPr>
          </a:p>
        </p:txBody>
      </p:sp>
      <p:pic>
        <p:nvPicPr>
          <p:cNvPr id="421" name="Imagen 2" descr=""/>
          <p:cNvPicPr/>
          <p:nvPr/>
        </p:nvPicPr>
        <p:blipFill>
          <a:blip r:embed="rId1"/>
          <a:stretch/>
        </p:blipFill>
        <p:spPr>
          <a:xfrm>
            <a:off x="-46440" y="2261160"/>
            <a:ext cx="4546080" cy="2031480"/>
          </a:xfrm>
          <a:prstGeom prst="rect">
            <a:avLst/>
          </a:prstGeom>
          <a:ln>
            <a:noFill/>
          </a:ln>
        </p:spPr>
      </p:pic>
      <p:pic>
        <p:nvPicPr>
          <p:cNvPr id="422" name="Imagen 3" descr=""/>
          <p:cNvPicPr/>
          <p:nvPr/>
        </p:nvPicPr>
        <p:blipFill>
          <a:blip r:embed="rId2"/>
          <a:stretch/>
        </p:blipFill>
        <p:spPr>
          <a:xfrm>
            <a:off x="4303440" y="2261160"/>
            <a:ext cx="4660560" cy="2031480"/>
          </a:xfrm>
          <a:prstGeom prst="rect">
            <a:avLst/>
          </a:prstGeom>
          <a:ln>
            <a:noFill/>
          </a:ln>
        </p:spPr>
      </p:pic>
      <p:pic>
        <p:nvPicPr>
          <p:cNvPr id="423" name="Imagen 16" descr=""/>
          <p:cNvPicPr/>
          <p:nvPr/>
        </p:nvPicPr>
        <p:blipFill>
          <a:blip r:embed="rId3"/>
          <a:stretch/>
        </p:blipFill>
        <p:spPr>
          <a:xfrm>
            <a:off x="-11160" y="4509000"/>
            <a:ext cx="4584240" cy="2095200"/>
          </a:xfrm>
          <a:prstGeom prst="rect">
            <a:avLst/>
          </a:prstGeom>
          <a:ln>
            <a:noFill/>
          </a:ln>
        </p:spPr>
      </p:pic>
      <p:pic>
        <p:nvPicPr>
          <p:cNvPr id="424" name="Imagen 18" descr=""/>
          <p:cNvPicPr/>
          <p:nvPr/>
        </p:nvPicPr>
        <p:blipFill>
          <a:blip r:embed="rId4"/>
          <a:stretch/>
        </p:blipFill>
        <p:spPr>
          <a:xfrm>
            <a:off x="4428000" y="4437000"/>
            <a:ext cx="4609800" cy="217152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TextShape 1"/>
          <p:cNvSpPr txBox="1"/>
          <p:nvPr/>
        </p:nvSpPr>
        <p:spPr>
          <a:xfrm>
            <a:off x="251640" y="1124640"/>
            <a:ext cx="8712720" cy="86364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Arauca, Casanare y Meta mejoraron de manera sustancial la cobertura del servicio de acueducto entre 1993 y 2005, mientras la cobertura de Putumayo disminuyó</a:t>
            </a:r>
            <a:endParaRPr b="0" lang="es-CO" sz="2600" spc="-1" strike="noStrike">
              <a:solidFill>
                <a:srgbClr val="021127"/>
              </a:solidFill>
              <a:uFill>
                <a:solidFill>
                  <a:srgbClr val="ffffff"/>
                </a:solidFill>
              </a:uFill>
              <a:latin typeface="Georgia"/>
            </a:endParaRPr>
          </a:p>
        </p:txBody>
      </p:sp>
      <p:sp>
        <p:nvSpPr>
          <p:cNvPr id="426" name="CustomShape 2"/>
          <p:cNvSpPr/>
          <p:nvPr/>
        </p:nvSpPr>
        <p:spPr>
          <a:xfrm>
            <a:off x="1907640" y="649512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Censos Poblacionales 1993, 2005. </a:t>
            </a:r>
            <a:endParaRPr b="0" lang="es-CO" sz="1000" spc="-1" strike="noStrike">
              <a:solidFill>
                <a:srgbClr val="000000"/>
              </a:solidFill>
              <a:uFill>
                <a:solidFill>
                  <a:srgbClr val="ffffff"/>
                </a:solidFill>
              </a:uFill>
              <a:latin typeface="Arial"/>
            </a:endParaRPr>
          </a:p>
        </p:txBody>
      </p:sp>
      <p:pic>
        <p:nvPicPr>
          <p:cNvPr id="427" name="Imagen 10" descr=""/>
          <p:cNvPicPr/>
          <p:nvPr/>
        </p:nvPicPr>
        <p:blipFill>
          <a:blip r:embed="rId1"/>
          <a:stretch/>
        </p:blipFill>
        <p:spPr>
          <a:xfrm>
            <a:off x="558720" y="2298600"/>
            <a:ext cx="8013240" cy="2247480"/>
          </a:xfrm>
          <a:prstGeom prst="rect">
            <a:avLst/>
          </a:prstGeom>
          <a:ln>
            <a:noFill/>
          </a:ln>
        </p:spPr>
      </p:pic>
      <p:pic>
        <p:nvPicPr>
          <p:cNvPr id="428" name="Imagen 12" descr=""/>
          <p:cNvPicPr/>
          <p:nvPr/>
        </p:nvPicPr>
        <p:blipFill>
          <a:blip r:embed="rId2"/>
          <a:stretch/>
        </p:blipFill>
        <p:spPr>
          <a:xfrm>
            <a:off x="611640" y="4293000"/>
            <a:ext cx="8076960" cy="210780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TextShape 1"/>
          <p:cNvSpPr txBox="1"/>
          <p:nvPr/>
        </p:nvSpPr>
        <p:spPr>
          <a:xfrm>
            <a:off x="251640" y="1196640"/>
            <a:ext cx="8712720" cy="86364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Las coberturas en el servicio de alcantarillado mejoraron sustancialmente en  Arauca, Casanare y Meta entre 1993 y 2005, mientras la cobertura de Putumayo disminuyó</a:t>
            </a:r>
            <a:endParaRPr b="0" lang="es-CO" sz="2600" spc="-1" strike="noStrike">
              <a:solidFill>
                <a:srgbClr val="021127"/>
              </a:solidFill>
              <a:uFill>
                <a:solidFill>
                  <a:srgbClr val="ffffff"/>
                </a:solidFill>
              </a:uFill>
              <a:latin typeface="Georgia"/>
            </a:endParaRPr>
          </a:p>
        </p:txBody>
      </p:sp>
      <p:pic>
        <p:nvPicPr>
          <p:cNvPr id="430" name="Imagen 4" descr=""/>
          <p:cNvPicPr/>
          <p:nvPr/>
        </p:nvPicPr>
        <p:blipFill>
          <a:blip r:embed="rId1"/>
          <a:stretch/>
        </p:blipFill>
        <p:spPr>
          <a:xfrm>
            <a:off x="698400" y="2493000"/>
            <a:ext cx="7733880" cy="2184120"/>
          </a:xfrm>
          <a:prstGeom prst="rect">
            <a:avLst/>
          </a:prstGeom>
          <a:ln>
            <a:noFill/>
          </a:ln>
        </p:spPr>
      </p:pic>
      <p:pic>
        <p:nvPicPr>
          <p:cNvPr id="431" name="Imagen 16" descr=""/>
          <p:cNvPicPr/>
          <p:nvPr/>
        </p:nvPicPr>
        <p:blipFill>
          <a:blip r:embed="rId2"/>
          <a:stretch/>
        </p:blipFill>
        <p:spPr>
          <a:xfrm>
            <a:off x="683640" y="4365000"/>
            <a:ext cx="7581600" cy="2232000"/>
          </a:xfrm>
          <a:prstGeom prst="rect">
            <a:avLst/>
          </a:prstGeom>
          <a:ln>
            <a:noFill/>
          </a:ln>
        </p:spPr>
      </p:pic>
      <p:sp>
        <p:nvSpPr>
          <p:cNvPr id="432" name="CustomShape 2"/>
          <p:cNvSpPr/>
          <p:nvPr/>
        </p:nvSpPr>
        <p:spPr>
          <a:xfrm>
            <a:off x="1907640" y="649512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Censos Poblacionales 1993, 2005. </a:t>
            </a:r>
            <a:endParaRPr b="0" lang="es-CO" sz="10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TextShape 1"/>
          <p:cNvSpPr txBox="1"/>
          <p:nvPr/>
        </p:nvSpPr>
        <p:spPr>
          <a:xfrm>
            <a:off x="323640" y="692640"/>
            <a:ext cx="849672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Arauca, Casanare y Meta aumentaron significativamente la cobertura del servicio de Energía Eléctrica entre 1993 y 2005</a:t>
            </a:r>
            <a:endParaRPr b="0" lang="es-CO" sz="2600" spc="-1" strike="noStrike">
              <a:solidFill>
                <a:srgbClr val="021127"/>
              </a:solidFill>
              <a:uFill>
                <a:solidFill>
                  <a:srgbClr val="ffffff"/>
                </a:solidFill>
              </a:uFill>
              <a:latin typeface="Georgia"/>
            </a:endParaRPr>
          </a:p>
        </p:txBody>
      </p:sp>
      <p:pic>
        <p:nvPicPr>
          <p:cNvPr id="434" name="Imagen 10" descr=""/>
          <p:cNvPicPr/>
          <p:nvPr/>
        </p:nvPicPr>
        <p:blipFill>
          <a:blip r:embed="rId1"/>
          <a:stretch/>
        </p:blipFill>
        <p:spPr>
          <a:xfrm>
            <a:off x="658440" y="1917000"/>
            <a:ext cx="7657920" cy="2323800"/>
          </a:xfrm>
          <a:prstGeom prst="rect">
            <a:avLst/>
          </a:prstGeom>
          <a:ln>
            <a:noFill/>
          </a:ln>
        </p:spPr>
      </p:pic>
      <p:pic>
        <p:nvPicPr>
          <p:cNvPr id="435" name="Imagen 12" descr=""/>
          <p:cNvPicPr/>
          <p:nvPr/>
        </p:nvPicPr>
        <p:blipFill>
          <a:blip r:embed="rId2"/>
          <a:stretch/>
        </p:blipFill>
        <p:spPr>
          <a:xfrm>
            <a:off x="730440" y="4221000"/>
            <a:ext cx="7657920" cy="2107800"/>
          </a:xfrm>
          <a:prstGeom prst="rect">
            <a:avLst/>
          </a:prstGeom>
          <a:ln>
            <a:noFill/>
          </a:ln>
        </p:spPr>
      </p:pic>
      <p:sp>
        <p:nvSpPr>
          <p:cNvPr id="436" name="CustomShape 2"/>
          <p:cNvSpPr/>
          <p:nvPr/>
        </p:nvSpPr>
        <p:spPr>
          <a:xfrm>
            <a:off x="1907640" y="649512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Censos Poblacionales 1993, 2005. </a:t>
            </a:r>
            <a:endParaRPr b="0" lang="es-CO" sz="1000" spc="-1" strike="noStrike">
              <a:solidFill>
                <a:srgbClr val="000000"/>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CustomShape 1"/>
          <p:cNvSpPr/>
          <p:nvPr/>
        </p:nvSpPr>
        <p:spPr>
          <a:xfrm>
            <a:off x="4284000" y="5589360"/>
            <a:ext cx="13302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SIEL, 2015</a:t>
            </a:r>
            <a:endParaRPr b="0" lang="es-CO" sz="1000" spc="-1" strike="noStrike">
              <a:solidFill>
                <a:srgbClr val="000000"/>
              </a:solidFill>
              <a:uFill>
                <a:solidFill>
                  <a:srgbClr val="ffffff"/>
                </a:solidFill>
              </a:uFill>
              <a:latin typeface="Arial"/>
            </a:endParaRPr>
          </a:p>
        </p:txBody>
      </p:sp>
      <p:sp>
        <p:nvSpPr>
          <p:cNvPr id="438" name="TextShape 2"/>
          <p:cNvSpPr txBox="1"/>
          <p:nvPr/>
        </p:nvSpPr>
        <p:spPr>
          <a:xfrm>
            <a:off x="323640" y="1052640"/>
            <a:ext cx="8496720" cy="115164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En 2015, los departamentos de Arauca y Meta registraron tasas de cobertura en energía eléctrica superiores a la nacional</a:t>
            </a:r>
            <a:endParaRPr b="0" lang="es-CO" sz="2600" spc="-1" strike="noStrike">
              <a:solidFill>
                <a:srgbClr val="021127"/>
              </a:solidFill>
              <a:uFill>
                <a:solidFill>
                  <a:srgbClr val="ffffff"/>
                </a:solidFill>
              </a:uFill>
              <a:latin typeface="Georgia"/>
            </a:endParaRPr>
          </a:p>
        </p:txBody>
      </p:sp>
      <p:pic>
        <p:nvPicPr>
          <p:cNvPr id="439" name="Imagen 11" descr=""/>
          <p:cNvPicPr/>
          <p:nvPr/>
        </p:nvPicPr>
        <p:blipFill>
          <a:blip r:embed="rId1"/>
          <a:stretch/>
        </p:blipFill>
        <p:spPr>
          <a:xfrm>
            <a:off x="1043640" y="2565000"/>
            <a:ext cx="7505280" cy="297144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529200" y="548640"/>
            <a:ext cx="8229240" cy="100764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El sector hidrocarburos ha jalonado la economía regional en estos departamentos</a:t>
            </a:r>
            <a:endParaRPr b="0" lang="es-CO" sz="2600" spc="-1" strike="noStrike">
              <a:solidFill>
                <a:srgbClr val="021127"/>
              </a:solidFill>
              <a:uFill>
                <a:solidFill>
                  <a:srgbClr val="ffffff"/>
                </a:solidFill>
              </a:uFill>
              <a:latin typeface="Georgia"/>
            </a:endParaRPr>
          </a:p>
        </p:txBody>
      </p:sp>
      <p:sp>
        <p:nvSpPr>
          <p:cNvPr id="441" name="CustomShape 2"/>
          <p:cNvSpPr/>
          <p:nvPr/>
        </p:nvSpPr>
        <p:spPr>
          <a:xfrm>
            <a:off x="827640" y="1556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42" name="CustomShape 3"/>
          <p:cNvSpPr/>
          <p:nvPr/>
        </p:nvSpPr>
        <p:spPr>
          <a:xfrm>
            <a:off x="5039640" y="1556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43" name="CustomShape 4"/>
          <p:cNvSpPr/>
          <p:nvPr/>
        </p:nvSpPr>
        <p:spPr>
          <a:xfrm>
            <a:off x="539640" y="3933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444" name="CustomShape 5"/>
          <p:cNvSpPr/>
          <p:nvPr/>
        </p:nvSpPr>
        <p:spPr>
          <a:xfrm>
            <a:off x="4932000" y="39650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445" name="CustomShape 6"/>
          <p:cNvSpPr/>
          <p:nvPr/>
        </p:nvSpPr>
        <p:spPr>
          <a:xfrm>
            <a:off x="2123640" y="6625440"/>
            <a:ext cx="5328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Cuentas Nacionales Departamentales, 2017. </a:t>
            </a:r>
            <a:endParaRPr b="0" lang="es-CO" sz="1000" spc="-1" strike="noStrike">
              <a:solidFill>
                <a:srgbClr val="000000"/>
              </a:solidFill>
              <a:uFill>
                <a:solidFill>
                  <a:srgbClr val="ffffff"/>
                </a:solidFill>
              </a:uFill>
              <a:latin typeface="Arial"/>
            </a:endParaRPr>
          </a:p>
        </p:txBody>
      </p:sp>
      <p:pic>
        <p:nvPicPr>
          <p:cNvPr id="446" name="Imagen 14" descr=""/>
          <p:cNvPicPr/>
          <p:nvPr/>
        </p:nvPicPr>
        <p:blipFill>
          <a:blip r:embed="rId1"/>
          <a:stretch/>
        </p:blipFill>
        <p:spPr>
          <a:xfrm>
            <a:off x="0" y="1772640"/>
            <a:ext cx="4978080" cy="2088000"/>
          </a:xfrm>
          <a:prstGeom prst="rect">
            <a:avLst/>
          </a:prstGeom>
          <a:ln>
            <a:noFill/>
          </a:ln>
        </p:spPr>
      </p:pic>
      <p:pic>
        <p:nvPicPr>
          <p:cNvPr id="447" name="Imagen 16" descr=""/>
          <p:cNvPicPr/>
          <p:nvPr/>
        </p:nvPicPr>
        <p:blipFill>
          <a:blip r:embed="rId2"/>
          <a:stretch/>
        </p:blipFill>
        <p:spPr>
          <a:xfrm>
            <a:off x="4773600" y="1917000"/>
            <a:ext cx="4406400" cy="1944000"/>
          </a:xfrm>
          <a:prstGeom prst="rect">
            <a:avLst/>
          </a:prstGeom>
          <a:ln>
            <a:noFill/>
          </a:ln>
        </p:spPr>
      </p:pic>
      <p:pic>
        <p:nvPicPr>
          <p:cNvPr id="448" name="Imagen 18" descr=""/>
          <p:cNvPicPr/>
          <p:nvPr/>
        </p:nvPicPr>
        <p:blipFill>
          <a:blip r:embed="rId3"/>
          <a:stretch/>
        </p:blipFill>
        <p:spPr>
          <a:xfrm>
            <a:off x="59400" y="4005000"/>
            <a:ext cx="4800240" cy="2520000"/>
          </a:xfrm>
          <a:prstGeom prst="rect">
            <a:avLst/>
          </a:prstGeom>
          <a:ln>
            <a:noFill/>
          </a:ln>
        </p:spPr>
      </p:pic>
      <p:pic>
        <p:nvPicPr>
          <p:cNvPr id="449" name="Imagen 20" descr=""/>
          <p:cNvPicPr/>
          <p:nvPr/>
        </p:nvPicPr>
        <p:blipFill>
          <a:blip r:embed="rId4"/>
          <a:stretch/>
        </p:blipFill>
        <p:spPr>
          <a:xfrm>
            <a:off x="4849920" y="4077000"/>
            <a:ext cx="4330440" cy="245088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CustomShape 1"/>
          <p:cNvSpPr/>
          <p:nvPr/>
        </p:nvSpPr>
        <p:spPr>
          <a:xfrm>
            <a:off x="2771640" y="1700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51" name="CustomShape 2"/>
          <p:cNvSpPr/>
          <p:nvPr/>
        </p:nvSpPr>
        <p:spPr>
          <a:xfrm>
            <a:off x="2771640" y="4077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52" name="CustomShape 3"/>
          <p:cNvSpPr/>
          <p:nvPr/>
        </p:nvSpPr>
        <p:spPr>
          <a:xfrm>
            <a:off x="2195640" y="6593040"/>
            <a:ext cx="5328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Cuentas Nacionales Departamentales, 2017. Cálculos Fedesarrollo.</a:t>
            </a:r>
            <a:endParaRPr b="0" lang="es-CO" sz="1000" spc="-1" strike="noStrike">
              <a:solidFill>
                <a:srgbClr val="000000"/>
              </a:solidFill>
              <a:uFill>
                <a:solidFill>
                  <a:srgbClr val="ffffff"/>
                </a:solidFill>
              </a:uFill>
              <a:latin typeface="Arial"/>
            </a:endParaRPr>
          </a:p>
        </p:txBody>
      </p:sp>
      <p:sp>
        <p:nvSpPr>
          <p:cNvPr id="453" name="TextShape 4"/>
          <p:cNvSpPr txBox="1"/>
          <p:nvPr/>
        </p:nvSpPr>
        <p:spPr>
          <a:xfrm>
            <a:off x="467640" y="620640"/>
            <a:ext cx="8229240" cy="93564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Varios sectores de la economía departamental crecieron a tasas superiores comparados con sus pares en el nivel nacional entre 1990 y 2016</a:t>
            </a:r>
            <a:endParaRPr b="0" lang="es-CO" sz="2600" spc="-1" strike="noStrike">
              <a:solidFill>
                <a:srgbClr val="021127"/>
              </a:solidFill>
              <a:uFill>
                <a:solidFill>
                  <a:srgbClr val="ffffff"/>
                </a:solidFill>
              </a:uFill>
              <a:latin typeface="Georgia"/>
            </a:endParaRPr>
          </a:p>
        </p:txBody>
      </p:sp>
      <p:pic>
        <p:nvPicPr>
          <p:cNvPr id="454" name="Imagen 19" descr=""/>
          <p:cNvPicPr/>
          <p:nvPr/>
        </p:nvPicPr>
        <p:blipFill>
          <a:blip r:embed="rId1"/>
          <a:stretch/>
        </p:blipFill>
        <p:spPr>
          <a:xfrm>
            <a:off x="0" y="1972440"/>
            <a:ext cx="9143640" cy="2248200"/>
          </a:xfrm>
          <a:prstGeom prst="rect">
            <a:avLst/>
          </a:prstGeom>
          <a:ln>
            <a:noFill/>
          </a:ln>
        </p:spPr>
      </p:pic>
      <p:pic>
        <p:nvPicPr>
          <p:cNvPr id="455" name="Imagen 22" descr=""/>
          <p:cNvPicPr/>
          <p:nvPr/>
        </p:nvPicPr>
        <p:blipFill>
          <a:blip r:embed="rId2"/>
          <a:stretch/>
        </p:blipFill>
        <p:spPr>
          <a:xfrm>
            <a:off x="5040" y="4365000"/>
            <a:ext cx="9143640" cy="225756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CustomShape 1"/>
          <p:cNvSpPr/>
          <p:nvPr/>
        </p:nvSpPr>
        <p:spPr>
          <a:xfrm>
            <a:off x="2771640" y="180468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457" name="CustomShape 2"/>
          <p:cNvSpPr/>
          <p:nvPr/>
        </p:nvSpPr>
        <p:spPr>
          <a:xfrm>
            <a:off x="2771640" y="4005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458" name="CustomShape 3"/>
          <p:cNvSpPr/>
          <p:nvPr/>
        </p:nvSpPr>
        <p:spPr>
          <a:xfrm>
            <a:off x="2195640" y="6593040"/>
            <a:ext cx="5328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Cuentas Nacionales Departamentales, 2017. Cálculos Fedesarrollo.</a:t>
            </a:r>
            <a:endParaRPr b="0" lang="es-CO" sz="1000" spc="-1" strike="noStrike">
              <a:solidFill>
                <a:srgbClr val="000000"/>
              </a:solidFill>
              <a:uFill>
                <a:solidFill>
                  <a:srgbClr val="ffffff"/>
                </a:solidFill>
              </a:uFill>
              <a:latin typeface="Arial"/>
            </a:endParaRPr>
          </a:p>
        </p:txBody>
      </p:sp>
      <p:sp>
        <p:nvSpPr>
          <p:cNvPr id="459" name="TextShape 4"/>
          <p:cNvSpPr txBox="1"/>
          <p:nvPr/>
        </p:nvSpPr>
        <p:spPr>
          <a:xfrm>
            <a:off x="467640" y="620640"/>
            <a:ext cx="8229240" cy="93564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Varios sectores de la economía departamental crecieron a tasas superiores comparados con sus pares en el nivel nacional entre 1990 y 2016</a:t>
            </a:r>
            <a:endParaRPr b="0" lang="es-CO" sz="2600" spc="-1" strike="noStrike">
              <a:solidFill>
                <a:srgbClr val="021127"/>
              </a:solidFill>
              <a:uFill>
                <a:solidFill>
                  <a:srgbClr val="ffffff"/>
                </a:solidFill>
              </a:uFill>
              <a:latin typeface="Georgia"/>
            </a:endParaRPr>
          </a:p>
        </p:txBody>
      </p:sp>
      <p:pic>
        <p:nvPicPr>
          <p:cNvPr id="460" name="Imagen 7" descr=""/>
          <p:cNvPicPr/>
          <p:nvPr/>
        </p:nvPicPr>
        <p:blipFill>
          <a:blip r:embed="rId1"/>
          <a:stretch/>
        </p:blipFill>
        <p:spPr>
          <a:xfrm>
            <a:off x="0" y="1845000"/>
            <a:ext cx="9143640" cy="2248200"/>
          </a:xfrm>
          <a:prstGeom prst="rect">
            <a:avLst/>
          </a:prstGeom>
          <a:ln>
            <a:noFill/>
          </a:ln>
        </p:spPr>
      </p:pic>
      <p:pic>
        <p:nvPicPr>
          <p:cNvPr id="461" name="Imagen 19" descr=""/>
          <p:cNvPicPr/>
          <p:nvPr/>
        </p:nvPicPr>
        <p:blipFill>
          <a:blip r:embed="rId2"/>
          <a:stretch/>
        </p:blipFill>
        <p:spPr>
          <a:xfrm>
            <a:off x="0" y="4420800"/>
            <a:ext cx="9143640" cy="224820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TextShape 1"/>
          <p:cNvSpPr txBox="1"/>
          <p:nvPr/>
        </p:nvSpPr>
        <p:spPr>
          <a:xfrm>
            <a:off x="0" y="273960"/>
            <a:ext cx="91436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Sectores de la economía con especialización relativa</a:t>
            </a:r>
            <a:endParaRPr b="0" lang="es-CO" sz="2400" spc="-1" strike="noStrike">
              <a:solidFill>
                <a:srgbClr val="021127"/>
              </a:solidFill>
              <a:uFill>
                <a:solidFill>
                  <a:srgbClr val="ffffff"/>
                </a:solidFill>
              </a:uFill>
              <a:latin typeface="Georgia"/>
            </a:endParaRPr>
          </a:p>
        </p:txBody>
      </p:sp>
      <p:sp>
        <p:nvSpPr>
          <p:cNvPr id="463" name="CustomShape 2"/>
          <p:cNvSpPr/>
          <p:nvPr/>
        </p:nvSpPr>
        <p:spPr>
          <a:xfrm>
            <a:off x="539640" y="3501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464" name="CustomShape 3"/>
          <p:cNvSpPr/>
          <p:nvPr/>
        </p:nvSpPr>
        <p:spPr>
          <a:xfrm>
            <a:off x="5032440" y="3501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465" name="CustomShape 4"/>
          <p:cNvSpPr/>
          <p:nvPr/>
        </p:nvSpPr>
        <p:spPr>
          <a:xfrm>
            <a:off x="539640" y="1124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66" name="CustomShape 5"/>
          <p:cNvSpPr/>
          <p:nvPr/>
        </p:nvSpPr>
        <p:spPr>
          <a:xfrm>
            <a:off x="4860000" y="1124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67" name="CustomShape 6"/>
          <p:cNvSpPr/>
          <p:nvPr/>
        </p:nvSpPr>
        <p:spPr>
          <a:xfrm>
            <a:off x="2195640" y="6593040"/>
            <a:ext cx="5328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Cuentas Nacionales Departamentales, 2017. Cálculos Fedesarrollo.</a:t>
            </a:r>
            <a:endParaRPr b="0" lang="es-CO" sz="1000" spc="-1" strike="noStrike">
              <a:solidFill>
                <a:srgbClr val="000000"/>
              </a:solidFill>
              <a:uFill>
                <a:solidFill>
                  <a:srgbClr val="ffffff"/>
                </a:solidFill>
              </a:uFill>
              <a:latin typeface="Arial"/>
            </a:endParaRPr>
          </a:p>
        </p:txBody>
      </p:sp>
      <p:pic>
        <p:nvPicPr>
          <p:cNvPr id="468" name="Imagen 2" descr=""/>
          <p:cNvPicPr/>
          <p:nvPr/>
        </p:nvPicPr>
        <p:blipFill>
          <a:blip r:embed="rId1"/>
          <a:stretch/>
        </p:blipFill>
        <p:spPr>
          <a:xfrm>
            <a:off x="0" y="1268640"/>
            <a:ext cx="4723920" cy="2311200"/>
          </a:xfrm>
          <a:prstGeom prst="rect">
            <a:avLst/>
          </a:prstGeom>
          <a:ln>
            <a:noFill/>
          </a:ln>
        </p:spPr>
      </p:pic>
      <p:pic>
        <p:nvPicPr>
          <p:cNvPr id="469" name="Imagen 3" descr=""/>
          <p:cNvPicPr/>
          <p:nvPr/>
        </p:nvPicPr>
        <p:blipFill>
          <a:blip r:embed="rId2"/>
          <a:stretch/>
        </p:blipFill>
        <p:spPr>
          <a:xfrm>
            <a:off x="4528080" y="1268640"/>
            <a:ext cx="4723920" cy="2323800"/>
          </a:xfrm>
          <a:prstGeom prst="rect">
            <a:avLst/>
          </a:prstGeom>
          <a:ln>
            <a:noFill/>
          </a:ln>
        </p:spPr>
      </p:pic>
      <p:pic>
        <p:nvPicPr>
          <p:cNvPr id="470" name="Imagen 8" descr=""/>
          <p:cNvPicPr/>
          <p:nvPr/>
        </p:nvPicPr>
        <p:blipFill>
          <a:blip r:embed="rId3"/>
          <a:stretch/>
        </p:blipFill>
        <p:spPr>
          <a:xfrm>
            <a:off x="0" y="3501000"/>
            <a:ext cx="4571640" cy="3161880"/>
          </a:xfrm>
          <a:prstGeom prst="rect">
            <a:avLst/>
          </a:prstGeom>
          <a:ln>
            <a:noFill/>
          </a:ln>
        </p:spPr>
      </p:pic>
      <p:pic>
        <p:nvPicPr>
          <p:cNvPr id="471" name="Imagen 9" descr=""/>
          <p:cNvPicPr/>
          <p:nvPr/>
        </p:nvPicPr>
        <p:blipFill>
          <a:blip r:embed="rId4"/>
          <a:stretch/>
        </p:blipFill>
        <p:spPr>
          <a:xfrm>
            <a:off x="4546440" y="3645000"/>
            <a:ext cx="4597200" cy="303480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1143000"/>
            <a:ext cx="8229240" cy="1066320"/>
          </a:xfrm>
          <a:prstGeom prst="rect">
            <a:avLst/>
          </a:prstGeom>
          <a:noFill/>
          <a:ln>
            <a:noFill/>
          </a:ln>
        </p:spPr>
        <p:txBody>
          <a:bodyPr lIns="90000" rIns="90000" tIns="45000" bIns="45000" anchor="ctr">
            <a:normAutofit/>
          </a:bodyPr>
          <a:p>
            <a:pPr>
              <a:lnSpc>
                <a:spcPct val="100000"/>
              </a:lnSpc>
            </a:pPr>
            <a:r>
              <a:rPr b="0" lang="es-CO" sz="4000" spc="-1" strike="noStrike">
                <a:solidFill>
                  <a:srgbClr val="0e2f4f"/>
                </a:solidFill>
                <a:uFill>
                  <a:solidFill>
                    <a:srgbClr val="ffffff"/>
                  </a:solidFill>
                </a:uFill>
                <a:latin typeface="Cambria"/>
              </a:rPr>
              <a:t>Contribución macroeconómica de los hidrocarburos 2000-2017</a:t>
            </a:r>
            <a:endParaRPr b="0" lang="es-CO" sz="4000" spc="-1" strike="noStrike">
              <a:solidFill>
                <a:srgbClr val="021127"/>
              </a:solidFill>
              <a:uFill>
                <a:solidFill>
                  <a:srgbClr val="ffffff"/>
                </a:solidFill>
              </a:uFill>
              <a:latin typeface="Georgia"/>
            </a:endParaRPr>
          </a:p>
        </p:txBody>
      </p:sp>
      <p:sp>
        <p:nvSpPr>
          <p:cNvPr id="188" name="TextShape 2"/>
          <p:cNvSpPr txBox="1"/>
          <p:nvPr/>
        </p:nvSpPr>
        <p:spPr>
          <a:xfrm>
            <a:off x="457200" y="2249280"/>
            <a:ext cx="8229240" cy="4324680"/>
          </a:xfrm>
          <a:prstGeom prst="rect">
            <a:avLst/>
          </a:prstGeom>
          <a:noFill/>
          <a:ln>
            <a:noFill/>
          </a:ln>
        </p:spPr>
        <p:txBody>
          <a:bodyPr lIns="90000" rIns="90000" tIns="45000" bIns="45000"/>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La contribución ha sido variable en función de la producción y, muy importante,  del precio del petróleo:</a:t>
            </a:r>
            <a:endParaRPr b="0" lang="es-CO" sz="2800" spc="-1" strike="noStrike">
              <a:solidFill>
                <a:srgbClr val="021127"/>
              </a:solidFill>
              <a:uFill>
                <a:solidFill>
                  <a:srgbClr val="ffffff"/>
                </a:solidFill>
              </a:uFill>
              <a:latin typeface="Cambria"/>
            </a:endParaRPr>
          </a:p>
          <a:p>
            <a:pPr>
              <a:lnSpc>
                <a:spcPct val="100000"/>
              </a:lnSpc>
              <a:spcBef>
                <a:spcPts val="300"/>
              </a:spcBef>
            </a:pP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-A las exportaciones totales: entre el 33% y el 55%</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-A la inversión extranjera 11.5 y 47.9%</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-A los ingresos del GNC 25%</a:t>
            </a:r>
            <a:endParaRPr b="0" lang="es-CO" sz="2800" spc="-1" strike="noStrike">
              <a:solidFill>
                <a:srgbClr val="021127"/>
              </a:solidFill>
              <a:uFill>
                <a:solidFill>
                  <a:srgbClr val="ffffff"/>
                </a:solidFill>
              </a:uFill>
              <a:latin typeface="Cambria"/>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TextShape 1"/>
          <p:cNvSpPr txBox="1"/>
          <p:nvPr/>
        </p:nvSpPr>
        <p:spPr>
          <a:xfrm>
            <a:off x="179640" y="548640"/>
            <a:ext cx="878472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Durante el periodo de auge petrolero, el PIB per cápita de los departamentos fue mayor al del resto del país</a:t>
            </a:r>
            <a:endParaRPr b="0" lang="es-CO" sz="2600" spc="-1" strike="noStrike">
              <a:solidFill>
                <a:srgbClr val="021127"/>
              </a:solidFill>
              <a:uFill>
                <a:solidFill>
                  <a:srgbClr val="ffffff"/>
                </a:solidFill>
              </a:uFill>
              <a:latin typeface="Georgia"/>
            </a:endParaRPr>
          </a:p>
        </p:txBody>
      </p:sp>
      <p:sp>
        <p:nvSpPr>
          <p:cNvPr id="473" name="CustomShape 2"/>
          <p:cNvSpPr/>
          <p:nvPr/>
        </p:nvSpPr>
        <p:spPr>
          <a:xfrm>
            <a:off x="395640" y="4149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474" name="CustomShape 3"/>
          <p:cNvSpPr/>
          <p:nvPr/>
        </p:nvSpPr>
        <p:spPr>
          <a:xfrm>
            <a:off x="251640" y="185868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75" name="CustomShape 4"/>
          <p:cNvSpPr/>
          <p:nvPr/>
        </p:nvSpPr>
        <p:spPr>
          <a:xfrm>
            <a:off x="5076000" y="185868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76" name="CustomShape 5"/>
          <p:cNvSpPr/>
          <p:nvPr/>
        </p:nvSpPr>
        <p:spPr>
          <a:xfrm>
            <a:off x="4860000" y="4149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pic>
        <p:nvPicPr>
          <p:cNvPr id="477" name="Imagen 2" descr=""/>
          <p:cNvPicPr/>
          <p:nvPr/>
        </p:nvPicPr>
        <p:blipFill>
          <a:blip r:embed="rId1"/>
          <a:stretch/>
        </p:blipFill>
        <p:spPr>
          <a:xfrm>
            <a:off x="-50760" y="1917000"/>
            <a:ext cx="4622400" cy="2209320"/>
          </a:xfrm>
          <a:prstGeom prst="rect">
            <a:avLst/>
          </a:prstGeom>
          <a:ln>
            <a:noFill/>
          </a:ln>
        </p:spPr>
      </p:pic>
      <p:pic>
        <p:nvPicPr>
          <p:cNvPr id="478" name="Imagen 14" descr=""/>
          <p:cNvPicPr/>
          <p:nvPr/>
        </p:nvPicPr>
        <p:blipFill>
          <a:blip r:embed="rId2"/>
          <a:stretch/>
        </p:blipFill>
        <p:spPr>
          <a:xfrm>
            <a:off x="0" y="4293000"/>
            <a:ext cx="4546080" cy="2323800"/>
          </a:xfrm>
          <a:prstGeom prst="rect">
            <a:avLst/>
          </a:prstGeom>
          <a:ln>
            <a:noFill/>
          </a:ln>
        </p:spPr>
      </p:pic>
      <p:pic>
        <p:nvPicPr>
          <p:cNvPr id="479" name="Imagen 17" descr=""/>
          <p:cNvPicPr/>
          <p:nvPr/>
        </p:nvPicPr>
        <p:blipFill>
          <a:blip r:embed="rId3"/>
          <a:stretch/>
        </p:blipFill>
        <p:spPr>
          <a:xfrm>
            <a:off x="4556160" y="1930680"/>
            <a:ext cx="4622400" cy="2145960"/>
          </a:xfrm>
          <a:prstGeom prst="rect">
            <a:avLst/>
          </a:prstGeom>
          <a:ln>
            <a:noFill/>
          </a:ln>
        </p:spPr>
      </p:pic>
      <p:pic>
        <p:nvPicPr>
          <p:cNvPr id="480" name="Imagen 19" descr=""/>
          <p:cNvPicPr/>
          <p:nvPr/>
        </p:nvPicPr>
        <p:blipFill>
          <a:blip r:embed="rId4"/>
          <a:stretch/>
        </p:blipFill>
        <p:spPr>
          <a:xfrm>
            <a:off x="4597560" y="4437000"/>
            <a:ext cx="4546080" cy="2171520"/>
          </a:xfrm>
          <a:prstGeom prst="rect">
            <a:avLst/>
          </a:prstGeom>
          <a:ln>
            <a:noFill/>
          </a:ln>
        </p:spPr>
      </p:pic>
      <p:sp>
        <p:nvSpPr>
          <p:cNvPr id="481" name="CustomShape 6"/>
          <p:cNvSpPr/>
          <p:nvPr/>
        </p:nvSpPr>
        <p:spPr>
          <a:xfrm>
            <a:off x="971640" y="6639120"/>
            <a:ext cx="7560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Cuentas Nacionales Departamentales y Proyecciones Poblacionales, 2017. Cálculos Fedesarrollo.</a:t>
            </a:r>
            <a:endParaRPr b="0" lang="es-CO" sz="1000" spc="-1" strike="noStrike">
              <a:solidFill>
                <a:srgbClr val="000000"/>
              </a:solidFill>
              <a:uFill>
                <a:solidFill>
                  <a:srgbClr val="ffffff"/>
                </a:solidFill>
              </a:uFill>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TextShape 1"/>
          <p:cNvSpPr txBox="1"/>
          <p:nvPr/>
        </p:nvSpPr>
        <p:spPr>
          <a:xfrm>
            <a:off x="0" y="489960"/>
            <a:ext cx="914364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El PIB per cápita de los municipios productores ha sido mayor al de los no productores y el nacional</a:t>
            </a:r>
            <a:endParaRPr b="0" lang="es-CO" sz="2600" spc="-1" strike="noStrike">
              <a:solidFill>
                <a:srgbClr val="021127"/>
              </a:solidFill>
              <a:uFill>
                <a:solidFill>
                  <a:srgbClr val="ffffff"/>
                </a:solidFill>
              </a:uFill>
              <a:latin typeface="Georgia"/>
            </a:endParaRPr>
          </a:p>
        </p:txBody>
      </p:sp>
      <p:sp>
        <p:nvSpPr>
          <p:cNvPr id="483" name="CustomShape 2"/>
          <p:cNvSpPr/>
          <p:nvPr/>
        </p:nvSpPr>
        <p:spPr>
          <a:xfrm>
            <a:off x="395640" y="40698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484" name="CustomShape 3"/>
          <p:cNvSpPr/>
          <p:nvPr/>
        </p:nvSpPr>
        <p:spPr>
          <a:xfrm>
            <a:off x="395640" y="15498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85" name="CustomShape 4"/>
          <p:cNvSpPr/>
          <p:nvPr/>
        </p:nvSpPr>
        <p:spPr>
          <a:xfrm>
            <a:off x="4788000" y="15498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86" name="CustomShape 5"/>
          <p:cNvSpPr/>
          <p:nvPr/>
        </p:nvSpPr>
        <p:spPr>
          <a:xfrm>
            <a:off x="4860000" y="40698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487" name="CustomShape 6"/>
          <p:cNvSpPr/>
          <p:nvPr/>
        </p:nvSpPr>
        <p:spPr>
          <a:xfrm>
            <a:off x="971640" y="6639120"/>
            <a:ext cx="7560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Cuentas Nacionales Departamentales y Proyecciones Poblacionales, 2017. Cálculos Fedesarrollo.</a:t>
            </a:r>
            <a:endParaRPr b="0" lang="es-CO" sz="1000" spc="-1" strike="noStrike">
              <a:solidFill>
                <a:srgbClr val="000000"/>
              </a:solidFill>
              <a:uFill>
                <a:solidFill>
                  <a:srgbClr val="ffffff"/>
                </a:solidFill>
              </a:uFill>
              <a:latin typeface="Arial"/>
            </a:endParaRPr>
          </a:p>
        </p:txBody>
      </p:sp>
      <p:pic>
        <p:nvPicPr>
          <p:cNvPr id="488" name="Imagen 7" descr=""/>
          <p:cNvPicPr/>
          <p:nvPr/>
        </p:nvPicPr>
        <p:blipFill>
          <a:blip r:embed="rId1"/>
          <a:stretch/>
        </p:blipFill>
        <p:spPr>
          <a:xfrm>
            <a:off x="107640" y="1765800"/>
            <a:ext cx="4393800" cy="2323800"/>
          </a:xfrm>
          <a:prstGeom prst="rect">
            <a:avLst/>
          </a:prstGeom>
          <a:ln>
            <a:noFill/>
          </a:ln>
        </p:spPr>
      </p:pic>
      <p:pic>
        <p:nvPicPr>
          <p:cNvPr id="489" name="Imagen 8" descr=""/>
          <p:cNvPicPr/>
          <p:nvPr/>
        </p:nvPicPr>
        <p:blipFill>
          <a:blip r:embed="rId2"/>
          <a:stretch/>
        </p:blipFill>
        <p:spPr>
          <a:xfrm>
            <a:off x="4500000" y="1765800"/>
            <a:ext cx="4406400" cy="2323800"/>
          </a:xfrm>
          <a:prstGeom prst="rect">
            <a:avLst/>
          </a:prstGeom>
          <a:ln>
            <a:noFill/>
          </a:ln>
        </p:spPr>
      </p:pic>
      <p:pic>
        <p:nvPicPr>
          <p:cNvPr id="490" name="Imagen 18" descr=""/>
          <p:cNvPicPr/>
          <p:nvPr/>
        </p:nvPicPr>
        <p:blipFill>
          <a:blip r:embed="rId3"/>
          <a:stretch/>
        </p:blipFill>
        <p:spPr>
          <a:xfrm>
            <a:off x="101880" y="4410000"/>
            <a:ext cx="4686120" cy="2323800"/>
          </a:xfrm>
          <a:prstGeom prst="rect">
            <a:avLst/>
          </a:prstGeom>
          <a:ln>
            <a:noFill/>
          </a:ln>
        </p:spPr>
      </p:pic>
      <p:pic>
        <p:nvPicPr>
          <p:cNvPr id="491" name="Imagen 20" descr=""/>
          <p:cNvPicPr/>
          <p:nvPr/>
        </p:nvPicPr>
        <p:blipFill>
          <a:blip r:embed="rId4"/>
          <a:stretch/>
        </p:blipFill>
        <p:spPr>
          <a:xfrm>
            <a:off x="4708080" y="4429800"/>
            <a:ext cx="4431960" cy="231120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492" name="CustomShape 1"/>
          <p:cNvSpPr/>
          <p:nvPr/>
        </p:nvSpPr>
        <p:spPr>
          <a:xfrm>
            <a:off x="0" y="2133000"/>
            <a:ext cx="914364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Tasa de formalidad promedio anual 2008-2016</a:t>
            </a:r>
            <a:endParaRPr b="0" lang="es-CO" sz="2000" spc="-1" strike="noStrike">
              <a:solidFill>
                <a:srgbClr val="000000"/>
              </a:solidFill>
              <a:uFill>
                <a:solidFill>
                  <a:srgbClr val="ffffff"/>
                </a:solidFill>
              </a:uFill>
              <a:latin typeface="Arial"/>
            </a:endParaRPr>
          </a:p>
        </p:txBody>
      </p:sp>
      <p:sp>
        <p:nvSpPr>
          <p:cNvPr id="493" name="CustomShape 2"/>
          <p:cNvSpPr/>
          <p:nvPr/>
        </p:nvSpPr>
        <p:spPr>
          <a:xfrm>
            <a:off x="2123640" y="5733360"/>
            <a:ext cx="5328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PILA y DANE, Proyecciones Poblacionales, 2017. Cálculos Fedesarrollo.</a:t>
            </a:r>
            <a:endParaRPr b="0" lang="es-CO" sz="1000" spc="-1" strike="noStrike">
              <a:solidFill>
                <a:srgbClr val="000000"/>
              </a:solidFill>
              <a:uFill>
                <a:solidFill>
                  <a:srgbClr val="ffffff"/>
                </a:solidFill>
              </a:uFill>
              <a:latin typeface="Arial"/>
            </a:endParaRPr>
          </a:p>
        </p:txBody>
      </p:sp>
      <p:sp>
        <p:nvSpPr>
          <p:cNvPr id="494" name="TextShape 3"/>
          <p:cNvSpPr txBox="1"/>
          <p:nvPr/>
        </p:nvSpPr>
        <p:spPr>
          <a:xfrm>
            <a:off x="179640" y="548640"/>
            <a:ext cx="8517240" cy="1223640"/>
          </a:xfrm>
          <a:prstGeom prst="rect">
            <a:avLst/>
          </a:prstGeom>
          <a:noFill/>
          <a:ln>
            <a:noFill/>
          </a:ln>
        </p:spPr>
        <p:txBody>
          <a:bodyPr lIns="90000" rIns="90000" tIns="45000" bIns="45000" anchor="ctr">
            <a:normAutofit/>
          </a:bodyPr>
          <a:p>
            <a:pPr algn="ctr">
              <a:lnSpc>
                <a:spcPct val="100000"/>
              </a:lnSpc>
            </a:pPr>
            <a:r>
              <a:rPr b="1" lang="es-CO" sz="2100" spc="-1" strike="noStrike">
                <a:solidFill>
                  <a:srgbClr val="0e2f4f"/>
                </a:solidFill>
                <a:uFill>
                  <a:solidFill>
                    <a:srgbClr val="ffffff"/>
                  </a:solidFill>
                </a:uFill>
                <a:latin typeface="Georgia"/>
              </a:rPr>
              <a:t>Los municipios productores de petróleo tienen una mayor tasa de formalidad en el empleo en comparación con los no  productores</a:t>
            </a:r>
            <a:endParaRPr b="0" lang="es-CO" sz="2100" spc="-1" strike="noStrike">
              <a:solidFill>
                <a:srgbClr val="021127"/>
              </a:solidFill>
              <a:uFill>
                <a:solidFill>
                  <a:srgbClr val="ffffff"/>
                </a:solidFill>
              </a:uFill>
              <a:latin typeface="Georgia"/>
            </a:endParaRPr>
          </a:p>
        </p:txBody>
      </p:sp>
      <p:pic>
        <p:nvPicPr>
          <p:cNvPr id="495" name="Imagen 5" descr=""/>
          <p:cNvPicPr/>
          <p:nvPr/>
        </p:nvPicPr>
        <p:blipFill>
          <a:blip r:embed="rId1"/>
          <a:stretch/>
        </p:blipFill>
        <p:spPr>
          <a:xfrm>
            <a:off x="179640" y="2349000"/>
            <a:ext cx="8660880" cy="3240000"/>
          </a:xfrm>
          <a:prstGeom prst="rect">
            <a:avLst/>
          </a:prstGeom>
          <a:ln>
            <a:noFill/>
          </a:ln>
        </p:spPr>
      </p:pic>
      <p:sp>
        <p:nvSpPr>
          <p:cNvPr id="496" name="CustomShape 4"/>
          <p:cNvSpPr/>
          <p:nvPr/>
        </p:nvSpPr>
        <p:spPr>
          <a:xfrm>
            <a:off x="251640" y="6093360"/>
            <a:ext cx="7488360" cy="637920"/>
          </a:xfrm>
          <a:prstGeom prst="rect">
            <a:avLst/>
          </a:prstGeom>
          <a:noFill/>
          <a:ln>
            <a:noFill/>
          </a:ln>
        </p:spPr>
        <p:style>
          <a:lnRef idx="0"/>
          <a:fillRef idx="0"/>
          <a:effectRef idx="0"/>
          <a:fontRef idx="minor"/>
        </p:style>
        <p:txBody>
          <a:bodyPr lIns="90000" rIns="90000" tIns="45000" bIns="45000"/>
          <a:p>
            <a:pPr algn="ctr">
              <a:lnSpc>
                <a:spcPct val="100000"/>
              </a:lnSpc>
            </a:pPr>
            <a:endParaRPr b="0" lang="es-CO" sz="1800" spc="-1" strike="noStrike">
              <a:solidFill>
                <a:srgbClr val="000000"/>
              </a:solidFill>
              <a:uFill>
                <a:solidFill>
                  <a:srgbClr val="ffffff"/>
                </a:solidFill>
              </a:uFill>
              <a:latin typeface="Arial"/>
            </a:endParaRPr>
          </a:p>
          <a:p>
            <a:pPr>
              <a:lnSpc>
                <a:spcPct val="100000"/>
              </a:lnSpc>
            </a:pPr>
            <a:r>
              <a:rPr b="1" lang="es-CO" sz="1200" spc="-1" strike="noStrike">
                <a:solidFill>
                  <a:srgbClr val="021127"/>
                </a:solidFill>
                <a:uFill>
                  <a:solidFill>
                    <a:srgbClr val="ffffff"/>
                  </a:solidFill>
                </a:uFill>
                <a:latin typeface="Georgia"/>
              </a:rPr>
              <a:t>Tasa de formalidad: </a:t>
            </a:r>
            <a:r>
              <a:rPr b="0" lang="es-CO" sz="1200" spc="-1" strike="noStrike">
                <a:solidFill>
                  <a:srgbClr val="021127"/>
                </a:solidFill>
                <a:uFill>
                  <a:solidFill>
                    <a:srgbClr val="ffffff"/>
                  </a:solidFill>
                </a:uFill>
                <a:latin typeface="Georgia"/>
              </a:rPr>
              <a:t>Porcentaje de la población en edad de trabajar (15 a 64 años) que cuenta con empleo formal.</a:t>
            </a:r>
            <a:endParaRPr b="0" lang="es-CO" sz="1200" spc="-1" strike="noStrike">
              <a:solidFill>
                <a:srgbClr val="000000"/>
              </a:solidFill>
              <a:uFill>
                <a:solidFill>
                  <a:srgbClr val="ffffff"/>
                </a:solidFill>
              </a:uFill>
              <a:latin typeface="Arial"/>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2064240" y="4023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498" name="CustomShape 2"/>
          <p:cNvSpPr/>
          <p:nvPr/>
        </p:nvSpPr>
        <p:spPr>
          <a:xfrm>
            <a:off x="2208240" y="16146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499" name="TextShape 3"/>
          <p:cNvSpPr txBox="1"/>
          <p:nvPr/>
        </p:nvSpPr>
        <p:spPr>
          <a:xfrm>
            <a:off x="107640" y="561960"/>
            <a:ext cx="892872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Los municipios productores de petróleo tienen ingresos totales superiores a los no productores</a:t>
            </a:r>
            <a:endParaRPr b="0" lang="es-CO" sz="2400" spc="-1" strike="noStrike">
              <a:solidFill>
                <a:srgbClr val="021127"/>
              </a:solidFill>
              <a:uFill>
                <a:solidFill>
                  <a:srgbClr val="ffffff"/>
                </a:solidFill>
              </a:uFill>
              <a:latin typeface="Georgia"/>
            </a:endParaRPr>
          </a:p>
        </p:txBody>
      </p:sp>
      <p:sp>
        <p:nvSpPr>
          <p:cNvPr id="500" name="CustomShape 4"/>
          <p:cNvSpPr/>
          <p:nvPr/>
        </p:nvSpPr>
        <p:spPr>
          <a:xfrm>
            <a:off x="0" y="6597360"/>
            <a:ext cx="92520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FUT, DNP, 2017. Cálculos Fedesarrollo.</a:t>
            </a:r>
            <a:r>
              <a:rPr b="0" lang="es-CO" sz="1000" spc="-1" strike="noStrike">
                <a:solidFill>
                  <a:srgbClr val="021127"/>
                </a:solidFill>
                <a:uFill>
                  <a:solidFill>
                    <a:srgbClr val="ffffff"/>
                  </a:solidFill>
                </a:uFill>
                <a:latin typeface="Georgia"/>
              </a:rPr>
              <a:t> </a:t>
            </a:r>
            <a:endParaRPr b="0" lang="es-CO" sz="1000" spc="-1" strike="noStrike">
              <a:solidFill>
                <a:srgbClr val="000000"/>
              </a:solidFill>
              <a:uFill>
                <a:solidFill>
                  <a:srgbClr val="ffffff"/>
                </a:solidFill>
              </a:uFill>
              <a:latin typeface="Arial"/>
            </a:endParaRPr>
          </a:p>
        </p:txBody>
      </p:sp>
      <p:pic>
        <p:nvPicPr>
          <p:cNvPr id="501" name="Imagen 1" descr=""/>
          <p:cNvPicPr/>
          <p:nvPr/>
        </p:nvPicPr>
        <p:blipFill>
          <a:blip r:embed="rId1"/>
          <a:stretch/>
        </p:blipFill>
        <p:spPr>
          <a:xfrm>
            <a:off x="755640" y="1614600"/>
            <a:ext cx="7644960" cy="2311200"/>
          </a:xfrm>
          <a:prstGeom prst="rect">
            <a:avLst/>
          </a:prstGeom>
          <a:ln>
            <a:noFill/>
          </a:ln>
        </p:spPr>
      </p:pic>
      <p:pic>
        <p:nvPicPr>
          <p:cNvPr id="502" name="Imagen 2" descr=""/>
          <p:cNvPicPr/>
          <p:nvPr/>
        </p:nvPicPr>
        <p:blipFill>
          <a:blip r:embed="rId2"/>
          <a:stretch/>
        </p:blipFill>
        <p:spPr>
          <a:xfrm>
            <a:off x="827640" y="4070160"/>
            <a:ext cx="7644960" cy="2526840"/>
          </a:xfrm>
          <a:prstGeom prst="rect">
            <a:avLst/>
          </a:prstGeom>
          <a:ln>
            <a:noFill/>
          </a:ln>
        </p:spPr>
      </p:pic>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2339640" y="41810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504" name="CustomShape 2"/>
          <p:cNvSpPr/>
          <p:nvPr/>
        </p:nvSpPr>
        <p:spPr>
          <a:xfrm>
            <a:off x="2483640" y="155664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pic>
        <p:nvPicPr>
          <p:cNvPr id="505" name="Imagen 2" descr=""/>
          <p:cNvPicPr/>
          <p:nvPr/>
        </p:nvPicPr>
        <p:blipFill>
          <a:blip r:embed="rId1"/>
          <a:stretch/>
        </p:blipFill>
        <p:spPr>
          <a:xfrm>
            <a:off x="755640" y="1700640"/>
            <a:ext cx="7644960" cy="2603160"/>
          </a:xfrm>
          <a:prstGeom prst="rect">
            <a:avLst/>
          </a:prstGeom>
          <a:ln>
            <a:noFill/>
          </a:ln>
        </p:spPr>
      </p:pic>
      <p:pic>
        <p:nvPicPr>
          <p:cNvPr id="506" name="Imagen 3" descr=""/>
          <p:cNvPicPr/>
          <p:nvPr/>
        </p:nvPicPr>
        <p:blipFill>
          <a:blip r:embed="rId2"/>
          <a:stretch/>
        </p:blipFill>
        <p:spPr>
          <a:xfrm>
            <a:off x="882720" y="4221000"/>
            <a:ext cx="7505280" cy="2448000"/>
          </a:xfrm>
          <a:prstGeom prst="rect">
            <a:avLst/>
          </a:prstGeom>
          <a:ln>
            <a:noFill/>
          </a:ln>
        </p:spPr>
      </p:pic>
      <p:sp>
        <p:nvSpPr>
          <p:cNvPr id="507" name="TextShape 3"/>
          <p:cNvSpPr txBox="1"/>
          <p:nvPr/>
        </p:nvSpPr>
        <p:spPr>
          <a:xfrm>
            <a:off x="107640" y="561960"/>
            <a:ext cx="892872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Los municipios productores de petróleo tienen ingresos superiores a los no productores</a:t>
            </a:r>
            <a:endParaRPr b="0" lang="es-CO" sz="2400" spc="-1" strike="noStrike">
              <a:solidFill>
                <a:srgbClr val="021127"/>
              </a:solidFill>
              <a:uFill>
                <a:solidFill>
                  <a:srgbClr val="ffffff"/>
                </a:solidFill>
              </a:uFill>
              <a:latin typeface="Georgia"/>
            </a:endParaRPr>
          </a:p>
        </p:txBody>
      </p:sp>
      <p:sp>
        <p:nvSpPr>
          <p:cNvPr id="508" name="CustomShape 4"/>
          <p:cNvSpPr/>
          <p:nvPr/>
        </p:nvSpPr>
        <p:spPr>
          <a:xfrm>
            <a:off x="0" y="6597360"/>
            <a:ext cx="92520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FUT, DNP, 2017. Cálculos Fedesarrollo.</a:t>
            </a:r>
            <a:r>
              <a:rPr b="0" lang="es-CO" sz="1000" spc="-1" strike="noStrike">
                <a:solidFill>
                  <a:srgbClr val="021127"/>
                </a:solidFill>
                <a:uFill>
                  <a:solidFill>
                    <a:srgbClr val="ffffff"/>
                  </a:solidFill>
                </a:uFill>
                <a:latin typeface="Georgia"/>
              </a:rPr>
              <a:t> </a:t>
            </a:r>
            <a:endParaRPr b="0" lang="es-CO" sz="1000" spc="-1" strike="noStrike">
              <a:solidFill>
                <a:srgbClr val="000000"/>
              </a:solidFill>
              <a:uFill>
                <a:solidFill>
                  <a:srgbClr val="ffffff"/>
                </a:solidFill>
              </a:uFill>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1"/>
          <p:cNvSpPr txBox="1"/>
          <p:nvPr/>
        </p:nvSpPr>
        <p:spPr>
          <a:xfrm>
            <a:off x="395640" y="764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Las regalías tienen una alta participación en los ingresos de las entidades territoriales</a:t>
            </a:r>
            <a:endParaRPr b="0" lang="es-CO" sz="2400" spc="-1" strike="noStrike">
              <a:solidFill>
                <a:srgbClr val="021127"/>
              </a:solidFill>
              <a:uFill>
                <a:solidFill>
                  <a:srgbClr val="ffffff"/>
                </a:solidFill>
              </a:uFill>
              <a:latin typeface="Georgia"/>
            </a:endParaRPr>
          </a:p>
        </p:txBody>
      </p:sp>
      <p:sp>
        <p:nvSpPr>
          <p:cNvPr id="510" name="CustomShape 2"/>
          <p:cNvSpPr/>
          <p:nvPr/>
        </p:nvSpPr>
        <p:spPr>
          <a:xfrm>
            <a:off x="2627640" y="1845000"/>
            <a:ext cx="3816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511" name="CustomShape 3"/>
          <p:cNvSpPr/>
          <p:nvPr/>
        </p:nvSpPr>
        <p:spPr>
          <a:xfrm>
            <a:off x="2627640" y="4149000"/>
            <a:ext cx="3816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graphicFrame>
        <p:nvGraphicFramePr>
          <p:cNvPr id="512" name="Table 4"/>
          <p:cNvGraphicFramePr/>
          <p:nvPr/>
        </p:nvGraphicFramePr>
        <p:xfrm>
          <a:off x="6300360" y="2386080"/>
          <a:ext cx="2808000" cy="1186560"/>
        </p:xfrm>
        <a:graphic>
          <a:graphicData uri="http://schemas.openxmlformats.org/drawingml/2006/table">
            <a:tbl>
              <a:tblPr/>
              <a:tblGrid>
                <a:gridCol w="1944000"/>
                <a:gridCol w="864000"/>
              </a:tblGrid>
              <a:tr h="504000">
                <a:tc gridSpan="2">
                  <a:txBody>
                    <a:bodyPr lIns="12600" rIns="12600" tIns="12600" bIns="0" anchor="ctr"/>
                    <a:p>
                      <a:pPr algn="ctr">
                        <a:lnSpc>
                          <a:spcPct val="100000"/>
                        </a:lnSpc>
                      </a:pPr>
                      <a:r>
                        <a:rPr b="1" lang="es-CO" sz="1200" spc="-1" strike="noStrike">
                          <a:solidFill>
                            <a:srgbClr val="ffffff"/>
                          </a:solidFill>
                          <a:uFill>
                            <a:solidFill>
                              <a:srgbClr val="ffffff"/>
                            </a:solidFill>
                          </a:uFill>
                          <a:latin typeface="Georgia"/>
                        </a:rPr>
                        <a:t>Tasa de crecimiento promedio (1990-2015)</a:t>
                      </a:r>
                      <a:endParaRPr b="0" lang="es-CO" sz="1200" spc="-1" strike="noStrike">
                        <a:solidFill>
                          <a:srgbClr val="000000"/>
                        </a:solidFill>
                        <a:uFill>
                          <a:solidFill>
                            <a:srgbClr val="ffffff"/>
                          </a:solidFill>
                        </a:uFill>
                        <a:latin typeface="Arial"/>
                      </a:endParaRPr>
                    </a:p>
                  </a:txBody>
                  <a:tcPr marL="12600" marR="12600">
                    <a:solidFill>
                      <a:srgbClr val="0f243e"/>
                    </a:solidFill>
                  </a:tcPr>
                </a:tc>
                <a:tc hMerge="1">
                  <a:tcPr>
                    <a:solidFill>
                      <a:srgbClr val="729fcf"/>
                    </a:solidFill>
                  </a:tcPr>
                </a:tc>
              </a:tr>
              <a:tr h="43200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Ingresos totales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16%</a:t>
                      </a:r>
                      <a:endParaRPr b="0" lang="es-CO" sz="1200" spc="-1" strike="noStrike">
                        <a:solidFill>
                          <a:srgbClr val="000000"/>
                        </a:solidFill>
                        <a:uFill>
                          <a:solidFill>
                            <a:srgbClr val="ffffff"/>
                          </a:solidFill>
                        </a:uFill>
                        <a:latin typeface="Arial"/>
                      </a:endParaRPr>
                    </a:p>
                  </a:txBody>
                  <a:tcPr marL="12600" marR="12600">
                    <a:solidFill>
                      <a:srgbClr val="f2f2f2"/>
                    </a:solidFill>
                  </a:tcPr>
                </a:tc>
              </a:tr>
              <a:tr h="25056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Regalías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10 %</a:t>
                      </a:r>
                      <a:endParaRPr b="0" lang="es-CO" sz="1200" spc="-1" strike="noStrike">
                        <a:solidFill>
                          <a:srgbClr val="000000"/>
                        </a:solidFill>
                        <a:uFill>
                          <a:solidFill>
                            <a:srgbClr val="ffffff"/>
                          </a:solidFill>
                        </a:uFill>
                        <a:latin typeface="Arial"/>
                      </a:endParaRPr>
                    </a:p>
                  </a:txBody>
                  <a:tcPr marL="12600" marR="12600">
                    <a:solidFill>
                      <a:srgbClr val="d9d9d9"/>
                    </a:solidFill>
                  </a:tcPr>
                </a:tc>
              </a:tr>
            </a:tbl>
          </a:graphicData>
        </a:graphic>
      </p:graphicFrame>
      <p:pic>
        <p:nvPicPr>
          <p:cNvPr id="513" name="Imagen 2" descr=""/>
          <p:cNvPicPr/>
          <p:nvPr/>
        </p:nvPicPr>
        <p:blipFill>
          <a:blip r:embed="rId1"/>
          <a:stretch/>
        </p:blipFill>
        <p:spPr>
          <a:xfrm>
            <a:off x="233640" y="2133000"/>
            <a:ext cx="5994000" cy="2031480"/>
          </a:xfrm>
          <a:prstGeom prst="rect">
            <a:avLst/>
          </a:prstGeom>
          <a:ln>
            <a:noFill/>
          </a:ln>
        </p:spPr>
      </p:pic>
      <p:pic>
        <p:nvPicPr>
          <p:cNvPr id="514" name="Imagen 13" descr=""/>
          <p:cNvPicPr/>
          <p:nvPr/>
        </p:nvPicPr>
        <p:blipFill>
          <a:blip r:embed="rId2"/>
          <a:stretch/>
        </p:blipFill>
        <p:spPr>
          <a:xfrm>
            <a:off x="395640" y="4653000"/>
            <a:ext cx="5994000" cy="1815840"/>
          </a:xfrm>
          <a:prstGeom prst="rect">
            <a:avLst/>
          </a:prstGeom>
          <a:ln>
            <a:noFill/>
          </a:ln>
        </p:spPr>
      </p:pic>
      <p:graphicFrame>
        <p:nvGraphicFramePr>
          <p:cNvPr id="515" name="Table 5"/>
          <p:cNvGraphicFramePr/>
          <p:nvPr/>
        </p:nvGraphicFramePr>
        <p:xfrm>
          <a:off x="6372360" y="4653000"/>
          <a:ext cx="2664000" cy="1186560"/>
        </p:xfrm>
        <a:graphic>
          <a:graphicData uri="http://schemas.openxmlformats.org/drawingml/2006/table">
            <a:tbl>
              <a:tblPr/>
              <a:tblGrid>
                <a:gridCol w="1872000"/>
                <a:gridCol w="792000"/>
              </a:tblGrid>
              <a:tr h="576000">
                <a:tc gridSpan="2">
                  <a:txBody>
                    <a:bodyPr lIns="12600" rIns="12600" tIns="12600" bIns="0" anchor="ctr"/>
                    <a:p>
                      <a:pPr algn="ctr">
                        <a:lnSpc>
                          <a:spcPct val="100000"/>
                        </a:lnSpc>
                      </a:pPr>
                      <a:r>
                        <a:rPr b="1" lang="es-CO" sz="1200" spc="-1" strike="noStrike">
                          <a:solidFill>
                            <a:srgbClr val="ffffff"/>
                          </a:solidFill>
                          <a:uFill>
                            <a:solidFill>
                              <a:srgbClr val="ffffff"/>
                            </a:solidFill>
                          </a:uFill>
                          <a:latin typeface="Georgia"/>
                        </a:rPr>
                        <a:t>Tasa de crecimiento promedio (1990-2015)</a:t>
                      </a:r>
                      <a:endParaRPr b="0" lang="es-CO" sz="1200" spc="-1" strike="noStrike">
                        <a:solidFill>
                          <a:srgbClr val="000000"/>
                        </a:solidFill>
                        <a:uFill>
                          <a:solidFill>
                            <a:srgbClr val="ffffff"/>
                          </a:solidFill>
                        </a:uFill>
                        <a:latin typeface="Arial"/>
                      </a:endParaRPr>
                    </a:p>
                  </a:txBody>
                  <a:tcPr marL="12600" marR="12600">
                    <a:solidFill>
                      <a:srgbClr val="0f243e"/>
                    </a:solidFill>
                  </a:tcPr>
                </a:tc>
                <a:tc hMerge="1">
                  <a:tcPr>
                    <a:solidFill>
                      <a:srgbClr val="729fcf"/>
                    </a:solidFill>
                  </a:tcPr>
                </a:tc>
              </a:tr>
              <a:tr h="36000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Ingresos totales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20%</a:t>
                      </a:r>
                      <a:endParaRPr b="0" lang="es-CO" sz="1200" spc="-1" strike="noStrike">
                        <a:solidFill>
                          <a:srgbClr val="000000"/>
                        </a:solidFill>
                        <a:uFill>
                          <a:solidFill>
                            <a:srgbClr val="ffffff"/>
                          </a:solidFill>
                        </a:uFill>
                        <a:latin typeface="Arial"/>
                      </a:endParaRPr>
                    </a:p>
                  </a:txBody>
                  <a:tcPr marL="12600" marR="12600">
                    <a:solidFill>
                      <a:srgbClr val="f2f2f2"/>
                    </a:solidFill>
                  </a:tcPr>
                </a:tc>
              </a:tr>
              <a:tr h="25056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Regalías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24%</a:t>
                      </a:r>
                      <a:endParaRPr b="0" lang="es-CO" sz="1200" spc="-1" strike="noStrike">
                        <a:solidFill>
                          <a:srgbClr val="000000"/>
                        </a:solidFill>
                        <a:uFill>
                          <a:solidFill>
                            <a:srgbClr val="ffffff"/>
                          </a:solidFill>
                        </a:uFill>
                        <a:latin typeface="Arial"/>
                      </a:endParaRPr>
                    </a:p>
                  </a:txBody>
                  <a:tcPr marL="12600" marR="12600">
                    <a:solidFill>
                      <a:srgbClr val="d9d9d9"/>
                    </a:solidFill>
                  </a:tcPr>
                </a:tc>
              </a:tr>
            </a:tbl>
          </a:graphicData>
        </a:graphic>
      </p:graphicFrame>
      <p:sp>
        <p:nvSpPr>
          <p:cNvPr id="516" name="CustomShape 6"/>
          <p:cNvSpPr/>
          <p:nvPr/>
        </p:nvSpPr>
        <p:spPr>
          <a:xfrm>
            <a:off x="0" y="6597360"/>
            <a:ext cx="92520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FUT, DNP, 2017. Cálculos Fedesarrollo.</a:t>
            </a:r>
            <a:r>
              <a:rPr b="0" lang="es-CO" sz="1000" spc="-1" strike="noStrike">
                <a:solidFill>
                  <a:srgbClr val="021127"/>
                </a:solidFill>
                <a:uFill>
                  <a:solidFill>
                    <a:srgbClr val="ffffff"/>
                  </a:solidFill>
                </a:uFill>
                <a:latin typeface="Georgia"/>
              </a:rPr>
              <a:t> </a:t>
            </a:r>
            <a:endParaRPr b="0" lang="es-CO" sz="1000" spc="-1" strike="noStrike">
              <a:solidFill>
                <a:srgbClr val="000000"/>
              </a:solidFill>
              <a:uFill>
                <a:solidFill>
                  <a:srgbClr val="ffffff"/>
                </a:solidFill>
              </a:uFill>
              <a:latin typeface="Arial"/>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TextShape 1"/>
          <p:cNvSpPr txBox="1"/>
          <p:nvPr/>
        </p:nvSpPr>
        <p:spPr>
          <a:xfrm>
            <a:off x="395640" y="692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Las regalías tienen una alta participación en los ingresos de las entidades territoriales</a:t>
            </a:r>
            <a:endParaRPr b="0" lang="es-CO" sz="2400" spc="-1" strike="noStrike">
              <a:solidFill>
                <a:srgbClr val="021127"/>
              </a:solidFill>
              <a:uFill>
                <a:solidFill>
                  <a:srgbClr val="ffffff"/>
                </a:solidFill>
              </a:uFill>
              <a:latin typeface="Georgia"/>
            </a:endParaRPr>
          </a:p>
        </p:txBody>
      </p:sp>
      <p:graphicFrame>
        <p:nvGraphicFramePr>
          <p:cNvPr id="518" name="Table 2"/>
          <p:cNvGraphicFramePr/>
          <p:nvPr/>
        </p:nvGraphicFramePr>
        <p:xfrm>
          <a:off x="6338880" y="2421000"/>
          <a:ext cx="2697480" cy="1219320"/>
        </p:xfrm>
        <a:graphic>
          <a:graphicData uri="http://schemas.openxmlformats.org/drawingml/2006/table">
            <a:tbl>
              <a:tblPr/>
              <a:tblGrid>
                <a:gridCol w="1872000"/>
                <a:gridCol w="825480"/>
              </a:tblGrid>
              <a:tr h="648000">
                <a:tc gridSpan="2">
                  <a:txBody>
                    <a:bodyPr lIns="12600" rIns="12600" tIns="12600" bIns="0" anchor="ctr"/>
                    <a:p>
                      <a:pPr algn="ctr">
                        <a:lnSpc>
                          <a:spcPct val="100000"/>
                        </a:lnSpc>
                      </a:pPr>
                      <a:r>
                        <a:rPr b="1" lang="es-CO" sz="1200" spc="-1" strike="noStrike">
                          <a:solidFill>
                            <a:srgbClr val="ffffff"/>
                          </a:solidFill>
                          <a:uFill>
                            <a:solidFill>
                              <a:srgbClr val="ffffff"/>
                            </a:solidFill>
                          </a:uFill>
                          <a:latin typeface="Georgia"/>
                        </a:rPr>
                        <a:t>Tasa de crecimiento promedio (2000-2015)</a:t>
                      </a:r>
                      <a:endParaRPr b="0" lang="es-CO" sz="1200" spc="-1" strike="noStrike">
                        <a:solidFill>
                          <a:srgbClr val="000000"/>
                        </a:solidFill>
                        <a:uFill>
                          <a:solidFill>
                            <a:srgbClr val="ffffff"/>
                          </a:solidFill>
                        </a:uFill>
                        <a:latin typeface="Arial"/>
                      </a:endParaRPr>
                    </a:p>
                  </a:txBody>
                  <a:tcPr marL="12600" marR="12600">
                    <a:solidFill>
                      <a:srgbClr val="0f243e"/>
                    </a:solidFill>
                  </a:tcPr>
                </a:tc>
                <a:tc hMerge="1">
                  <a:tcPr>
                    <a:solidFill>
                      <a:srgbClr val="729fcf"/>
                    </a:solidFill>
                  </a:tcPr>
                </a:tc>
              </a:tr>
              <a:tr h="38088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Ingresos totales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17%</a:t>
                      </a:r>
                      <a:endParaRPr b="0" lang="es-CO" sz="1200" spc="-1" strike="noStrike">
                        <a:solidFill>
                          <a:srgbClr val="000000"/>
                        </a:solidFill>
                        <a:uFill>
                          <a:solidFill>
                            <a:srgbClr val="ffffff"/>
                          </a:solidFill>
                        </a:uFill>
                        <a:latin typeface="Arial"/>
                      </a:endParaRPr>
                    </a:p>
                  </a:txBody>
                  <a:tcPr marL="12600" marR="12600">
                    <a:solidFill>
                      <a:srgbClr val="f2f2f2"/>
                    </a:solidFill>
                  </a:tcPr>
                </a:tc>
              </a:tr>
              <a:tr h="19044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Regalías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33%</a:t>
                      </a:r>
                      <a:endParaRPr b="0" lang="es-CO" sz="1200" spc="-1" strike="noStrike">
                        <a:solidFill>
                          <a:srgbClr val="000000"/>
                        </a:solidFill>
                        <a:uFill>
                          <a:solidFill>
                            <a:srgbClr val="ffffff"/>
                          </a:solidFill>
                        </a:uFill>
                        <a:latin typeface="Arial"/>
                      </a:endParaRPr>
                    </a:p>
                  </a:txBody>
                  <a:tcPr marL="12600" marR="12600">
                    <a:solidFill>
                      <a:srgbClr val="d9d9d9"/>
                    </a:solidFill>
                  </a:tcPr>
                </a:tc>
              </a:tr>
            </a:tbl>
          </a:graphicData>
        </a:graphic>
      </p:graphicFrame>
      <p:sp>
        <p:nvSpPr>
          <p:cNvPr id="519" name="CustomShape 3"/>
          <p:cNvSpPr/>
          <p:nvPr/>
        </p:nvSpPr>
        <p:spPr>
          <a:xfrm>
            <a:off x="2627640" y="1845000"/>
            <a:ext cx="3816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520" name="CustomShape 4"/>
          <p:cNvSpPr/>
          <p:nvPr/>
        </p:nvSpPr>
        <p:spPr>
          <a:xfrm>
            <a:off x="2627640" y="4149000"/>
            <a:ext cx="3816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pic>
        <p:nvPicPr>
          <p:cNvPr id="521" name="Imagen 2" descr=""/>
          <p:cNvPicPr/>
          <p:nvPr/>
        </p:nvPicPr>
        <p:blipFill>
          <a:blip r:embed="rId1"/>
          <a:stretch/>
        </p:blipFill>
        <p:spPr>
          <a:xfrm>
            <a:off x="323640" y="2205000"/>
            <a:ext cx="5918400" cy="2016000"/>
          </a:xfrm>
          <a:prstGeom prst="rect">
            <a:avLst/>
          </a:prstGeom>
          <a:ln>
            <a:noFill/>
          </a:ln>
        </p:spPr>
      </p:pic>
      <p:graphicFrame>
        <p:nvGraphicFramePr>
          <p:cNvPr id="522" name="Table 5"/>
          <p:cNvGraphicFramePr/>
          <p:nvPr/>
        </p:nvGraphicFramePr>
        <p:xfrm>
          <a:off x="6372360" y="4653000"/>
          <a:ext cx="2664000" cy="1186560"/>
        </p:xfrm>
        <a:graphic>
          <a:graphicData uri="http://schemas.openxmlformats.org/drawingml/2006/table">
            <a:tbl>
              <a:tblPr/>
              <a:tblGrid>
                <a:gridCol w="1800000"/>
                <a:gridCol w="864000"/>
              </a:tblGrid>
              <a:tr h="576000">
                <a:tc gridSpan="2">
                  <a:txBody>
                    <a:bodyPr lIns="12600" rIns="12600" tIns="12600" bIns="0" anchor="ctr"/>
                    <a:p>
                      <a:pPr algn="ctr">
                        <a:lnSpc>
                          <a:spcPct val="100000"/>
                        </a:lnSpc>
                      </a:pPr>
                      <a:r>
                        <a:rPr b="1" lang="es-CO" sz="1200" spc="-1" strike="noStrike">
                          <a:solidFill>
                            <a:srgbClr val="ffffff"/>
                          </a:solidFill>
                          <a:uFill>
                            <a:solidFill>
                              <a:srgbClr val="ffffff"/>
                            </a:solidFill>
                          </a:uFill>
                          <a:latin typeface="Georgia"/>
                        </a:rPr>
                        <a:t>Tasa de crecimiento promedio (2000 - 2015)</a:t>
                      </a:r>
                      <a:endParaRPr b="0" lang="es-CO" sz="1200" spc="-1" strike="noStrike">
                        <a:solidFill>
                          <a:srgbClr val="000000"/>
                        </a:solidFill>
                        <a:uFill>
                          <a:solidFill>
                            <a:srgbClr val="ffffff"/>
                          </a:solidFill>
                        </a:uFill>
                        <a:latin typeface="Arial"/>
                      </a:endParaRPr>
                    </a:p>
                  </a:txBody>
                  <a:tcPr marL="12600" marR="12600">
                    <a:solidFill>
                      <a:srgbClr val="0f243e"/>
                    </a:solidFill>
                  </a:tcPr>
                </a:tc>
                <a:tc hMerge="1">
                  <a:tcPr>
                    <a:solidFill>
                      <a:srgbClr val="729fcf"/>
                    </a:solidFill>
                  </a:tcPr>
                </a:tc>
              </a:tr>
              <a:tr h="36000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Ingresos totales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20%</a:t>
                      </a:r>
                      <a:endParaRPr b="0" lang="es-CO" sz="1200" spc="-1" strike="noStrike">
                        <a:solidFill>
                          <a:srgbClr val="000000"/>
                        </a:solidFill>
                        <a:uFill>
                          <a:solidFill>
                            <a:srgbClr val="ffffff"/>
                          </a:solidFill>
                        </a:uFill>
                        <a:latin typeface="Arial"/>
                      </a:endParaRPr>
                    </a:p>
                  </a:txBody>
                  <a:tcPr marL="12600" marR="12600">
                    <a:solidFill>
                      <a:srgbClr val="f2f2f2"/>
                    </a:solidFill>
                  </a:tcPr>
                </a:tc>
              </a:tr>
              <a:tr h="250560">
                <a:tc>
                  <a:txBody>
                    <a:bodyPr lIns="12600" rIns="12600" tIns="12600" bIns="0" anchor="ctr"/>
                    <a:p>
                      <a:pPr>
                        <a:lnSpc>
                          <a:spcPct val="100000"/>
                        </a:lnSpc>
                      </a:pPr>
                      <a:r>
                        <a:rPr b="1" lang="es-CO" sz="1200" spc="-1" strike="noStrike">
                          <a:solidFill>
                            <a:srgbClr val="ffffff"/>
                          </a:solidFill>
                          <a:uFill>
                            <a:solidFill>
                              <a:srgbClr val="ffffff"/>
                            </a:solidFill>
                          </a:uFill>
                          <a:latin typeface="Georgia"/>
                        </a:rPr>
                        <a:t>Regalías</a:t>
                      </a:r>
                      <a:endParaRPr b="0" lang="es-CO" sz="1200" spc="-1" strike="noStrike">
                        <a:solidFill>
                          <a:srgbClr val="000000"/>
                        </a:solidFill>
                        <a:uFill>
                          <a:solidFill>
                            <a:srgbClr val="ffffff"/>
                          </a:solidFill>
                        </a:uFill>
                        <a:latin typeface="Arial"/>
                      </a:endParaRPr>
                    </a:p>
                  </a:txBody>
                  <a:tcPr marL="12600" marR="12600">
                    <a:solidFill>
                      <a:srgbClr val="366092"/>
                    </a:solidFill>
                  </a:tcPr>
                </a:tc>
                <a:tc>
                  <a:txBody>
                    <a:bodyPr lIns="12600" rIns="12600" tIns="12600" bIns="0" anchor="ctr"/>
                    <a:p>
                      <a:pPr algn="ctr">
                        <a:lnSpc>
                          <a:spcPct val="100000"/>
                        </a:lnSpc>
                      </a:pPr>
                      <a:r>
                        <a:rPr b="0" lang="es-CO" sz="1200" spc="-1" strike="noStrike">
                          <a:solidFill>
                            <a:srgbClr val="000000"/>
                          </a:solidFill>
                          <a:uFill>
                            <a:solidFill>
                              <a:srgbClr val="ffffff"/>
                            </a:solidFill>
                          </a:uFill>
                          <a:latin typeface="Georgia"/>
                        </a:rPr>
                        <a:t>24%</a:t>
                      </a:r>
                      <a:endParaRPr b="0" lang="es-CO" sz="1200" spc="-1" strike="noStrike">
                        <a:solidFill>
                          <a:srgbClr val="000000"/>
                        </a:solidFill>
                        <a:uFill>
                          <a:solidFill>
                            <a:srgbClr val="ffffff"/>
                          </a:solidFill>
                        </a:uFill>
                        <a:latin typeface="Arial"/>
                      </a:endParaRPr>
                    </a:p>
                  </a:txBody>
                  <a:tcPr marL="12600" marR="12600">
                    <a:solidFill>
                      <a:srgbClr val="d9d9d9"/>
                    </a:solidFill>
                  </a:tcPr>
                </a:tc>
              </a:tr>
            </a:tbl>
          </a:graphicData>
        </a:graphic>
      </p:graphicFrame>
      <p:pic>
        <p:nvPicPr>
          <p:cNvPr id="523" name="Imagen 12" descr=""/>
          <p:cNvPicPr/>
          <p:nvPr/>
        </p:nvPicPr>
        <p:blipFill>
          <a:blip r:embed="rId2"/>
          <a:stretch/>
        </p:blipFill>
        <p:spPr>
          <a:xfrm>
            <a:off x="381960" y="4509000"/>
            <a:ext cx="5917680" cy="2018880"/>
          </a:xfrm>
          <a:prstGeom prst="rect">
            <a:avLst/>
          </a:prstGeom>
          <a:ln>
            <a:noFill/>
          </a:ln>
        </p:spPr>
      </p:pic>
      <p:sp>
        <p:nvSpPr>
          <p:cNvPr id="524" name="CustomShape 6"/>
          <p:cNvSpPr/>
          <p:nvPr/>
        </p:nvSpPr>
        <p:spPr>
          <a:xfrm>
            <a:off x="0" y="6597360"/>
            <a:ext cx="92520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FUT, DNP, 2017. Cálculos Fedesarrollo.</a:t>
            </a:r>
            <a:r>
              <a:rPr b="0" lang="es-CO" sz="1000" spc="-1" strike="noStrike">
                <a:solidFill>
                  <a:srgbClr val="021127"/>
                </a:solidFill>
                <a:uFill>
                  <a:solidFill>
                    <a:srgbClr val="ffffff"/>
                  </a:solidFill>
                </a:uFill>
                <a:latin typeface="Georgia"/>
              </a:rPr>
              <a:t> </a:t>
            </a:r>
            <a:endParaRPr b="0" lang="es-CO" sz="1000" spc="-1" strike="noStrike">
              <a:solidFill>
                <a:srgbClr val="000000"/>
              </a:solidFill>
              <a:uFill>
                <a:solidFill>
                  <a:srgbClr val="ffffff"/>
                </a:solidFill>
              </a:uFill>
              <a:latin typeface="Arial"/>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CustomShape 1"/>
          <p:cNvSpPr/>
          <p:nvPr/>
        </p:nvSpPr>
        <p:spPr>
          <a:xfrm>
            <a:off x="2483640" y="4077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526" name="CustomShape 2"/>
          <p:cNvSpPr/>
          <p:nvPr/>
        </p:nvSpPr>
        <p:spPr>
          <a:xfrm>
            <a:off x="2627640" y="168516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527" name="TextShape 3"/>
          <p:cNvSpPr txBox="1"/>
          <p:nvPr/>
        </p:nvSpPr>
        <p:spPr>
          <a:xfrm>
            <a:off x="467640" y="476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Los municipios productores de petróleo tienen niveles de inversión superiores a los no productores</a:t>
            </a:r>
            <a:endParaRPr b="0" lang="es-CO" sz="2400" spc="-1" strike="noStrike">
              <a:solidFill>
                <a:srgbClr val="021127"/>
              </a:solidFill>
              <a:uFill>
                <a:solidFill>
                  <a:srgbClr val="ffffff"/>
                </a:solidFill>
              </a:uFill>
              <a:latin typeface="Georgia"/>
            </a:endParaRPr>
          </a:p>
        </p:txBody>
      </p:sp>
      <p:pic>
        <p:nvPicPr>
          <p:cNvPr id="528" name="Imagen 1" descr=""/>
          <p:cNvPicPr/>
          <p:nvPr/>
        </p:nvPicPr>
        <p:blipFill>
          <a:blip r:embed="rId1"/>
          <a:stretch/>
        </p:blipFill>
        <p:spPr>
          <a:xfrm>
            <a:off x="635040" y="1556640"/>
            <a:ext cx="7860960" cy="2520000"/>
          </a:xfrm>
          <a:prstGeom prst="rect">
            <a:avLst/>
          </a:prstGeom>
          <a:ln>
            <a:noFill/>
          </a:ln>
        </p:spPr>
      </p:pic>
      <p:pic>
        <p:nvPicPr>
          <p:cNvPr id="529" name="Imagen 2" descr=""/>
          <p:cNvPicPr/>
          <p:nvPr/>
        </p:nvPicPr>
        <p:blipFill>
          <a:blip r:embed="rId2"/>
          <a:stretch/>
        </p:blipFill>
        <p:spPr>
          <a:xfrm>
            <a:off x="533520" y="4221000"/>
            <a:ext cx="8076960" cy="2463480"/>
          </a:xfrm>
          <a:prstGeom prst="rect">
            <a:avLst/>
          </a:prstGeom>
          <a:ln>
            <a:noFill/>
          </a:ln>
        </p:spPr>
      </p:pic>
      <p:sp>
        <p:nvSpPr>
          <p:cNvPr id="530" name="CustomShape 4"/>
          <p:cNvSpPr/>
          <p:nvPr/>
        </p:nvSpPr>
        <p:spPr>
          <a:xfrm>
            <a:off x="0" y="6597360"/>
            <a:ext cx="92520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FUT, DNP, 2017. Cálculos Fedesarrollo.</a:t>
            </a:r>
            <a:r>
              <a:rPr b="0" lang="es-CO" sz="1000" spc="-1" strike="noStrike">
                <a:solidFill>
                  <a:srgbClr val="021127"/>
                </a:solidFill>
                <a:uFill>
                  <a:solidFill>
                    <a:srgbClr val="ffffff"/>
                  </a:solidFill>
                </a:uFill>
                <a:latin typeface="Georgia"/>
              </a:rPr>
              <a:t> </a:t>
            </a:r>
            <a:endParaRPr b="0" lang="es-CO" sz="1000" spc="-1" strike="noStrike">
              <a:solidFill>
                <a:srgbClr val="000000"/>
              </a:solidFill>
              <a:uFill>
                <a:solidFill>
                  <a:srgbClr val="ffffff"/>
                </a:solidFill>
              </a:uFill>
              <a:latin typeface="Arial"/>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CustomShape 1"/>
          <p:cNvSpPr/>
          <p:nvPr/>
        </p:nvSpPr>
        <p:spPr>
          <a:xfrm>
            <a:off x="2483640" y="4077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532" name="CustomShape 2"/>
          <p:cNvSpPr/>
          <p:nvPr/>
        </p:nvSpPr>
        <p:spPr>
          <a:xfrm>
            <a:off x="2627640" y="182952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533" name="TextShape 3"/>
          <p:cNvSpPr txBox="1"/>
          <p:nvPr/>
        </p:nvSpPr>
        <p:spPr>
          <a:xfrm>
            <a:off x="467640" y="63396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Los municipios productores de petróleo tienen niveles de inversión superiores a los no productores</a:t>
            </a:r>
            <a:endParaRPr b="0" lang="es-CO" sz="2400" spc="-1" strike="noStrike">
              <a:solidFill>
                <a:srgbClr val="021127"/>
              </a:solidFill>
              <a:uFill>
                <a:solidFill>
                  <a:srgbClr val="ffffff"/>
                </a:solidFill>
              </a:uFill>
              <a:latin typeface="Georgia"/>
            </a:endParaRPr>
          </a:p>
        </p:txBody>
      </p:sp>
      <p:pic>
        <p:nvPicPr>
          <p:cNvPr id="534" name="Imagen 1" descr=""/>
          <p:cNvPicPr/>
          <p:nvPr/>
        </p:nvPicPr>
        <p:blipFill>
          <a:blip r:embed="rId1"/>
          <a:stretch/>
        </p:blipFill>
        <p:spPr>
          <a:xfrm>
            <a:off x="851040" y="1772640"/>
            <a:ext cx="7429320" cy="2336400"/>
          </a:xfrm>
          <a:prstGeom prst="rect">
            <a:avLst/>
          </a:prstGeom>
          <a:ln>
            <a:noFill/>
          </a:ln>
        </p:spPr>
      </p:pic>
      <p:pic>
        <p:nvPicPr>
          <p:cNvPr id="535" name="Imagen 2" descr=""/>
          <p:cNvPicPr/>
          <p:nvPr/>
        </p:nvPicPr>
        <p:blipFill>
          <a:blip r:embed="rId2"/>
          <a:stretch/>
        </p:blipFill>
        <p:spPr>
          <a:xfrm>
            <a:off x="971640" y="4205520"/>
            <a:ext cx="7353000" cy="2463480"/>
          </a:xfrm>
          <a:prstGeom prst="rect">
            <a:avLst/>
          </a:prstGeom>
          <a:ln>
            <a:noFill/>
          </a:ln>
        </p:spPr>
      </p:pic>
      <p:sp>
        <p:nvSpPr>
          <p:cNvPr id="536" name="CustomShape 4"/>
          <p:cNvSpPr/>
          <p:nvPr/>
        </p:nvSpPr>
        <p:spPr>
          <a:xfrm>
            <a:off x="0" y="6597360"/>
            <a:ext cx="925200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FUT, DNP, 2017. Cálculos Fedesarrollo.</a:t>
            </a:r>
            <a:r>
              <a:rPr b="0" lang="es-CO" sz="1000" spc="-1" strike="noStrike">
                <a:solidFill>
                  <a:srgbClr val="021127"/>
                </a:solidFill>
                <a:uFill>
                  <a:solidFill>
                    <a:srgbClr val="ffffff"/>
                  </a:solidFill>
                </a:uFill>
                <a:latin typeface="Georgia"/>
              </a:rPr>
              <a:t> </a:t>
            </a:r>
            <a:endParaRPr b="0" lang="es-CO" sz="1000" spc="-1" strike="noStrike">
              <a:solidFill>
                <a:srgbClr val="000000"/>
              </a:solidFill>
              <a:uFill>
                <a:solidFill>
                  <a:srgbClr val="ffffff"/>
                </a:solidFill>
              </a:uFill>
              <a:latin typeface="Arial"/>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TextShape 1"/>
          <p:cNvSpPr txBox="1"/>
          <p:nvPr/>
        </p:nvSpPr>
        <p:spPr>
          <a:xfrm>
            <a:off x="539640" y="56196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Los departamentos han mejorado en el Índice de Desempeño Integral</a:t>
            </a:r>
            <a:endParaRPr b="0" lang="es-CO" sz="2400" spc="-1" strike="noStrike">
              <a:solidFill>
                <a:srgbClr val="021127"/>
              </a:solidFill>
              <a:uFill>
                <a:solidFill>
                  <a:srgbClr val="ffffff"/>
                </a:solidFill>
              </a:uFill>
              <a:latin typeface="Georgia"/>
            </a:endParaRPr>
          </a:p>
        </p:txBody>
      </p:sp>
      <p:sp>
        <p:nvSpPr>
          <p:cNvPr id="538" name="CustomShape 2"/>
          <p:cNvSpPr/>
          <p:nvPr/>
        </p:nvSpPr>
        <p:spPr>
          <a:xfrm>
            <a:off x="467640" y="1556640"/>
            <a:ext cx="799236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539" name="CustomShape 3"/>
          <p:cNvSpPr/>
          <p:nvPr/>
        </p:nvSpPr>
        <p:spPr>
          <a:xfrm>
            <a:off x="467640" y="4149000"/>
            <a:ext cx="784836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540" name="CustomShape 4"/>
          <p:cNvSpPr/>
          <p:nvPr/>
        </p:nvSpPr>
        <p:spPr>
          <a:xfrm>
            <a:off x="1979640" y="663912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DNP, 2017. </a:t>
            </a:r>
            <a:endParaRPr b="0" lang="es-CO" sz="1000" spc="-1" strike="noStrike">
              <a:solidFill>
                <a:srgbClr val="000000"/>
              </a:solidFill>
              <a:uFill>
                <a:solidFill>
                  <a:srgbClr val="ffffff"/>
                </a:solidFill>
              </a:uFill>
              <a:latin typeface="Arial"/>
            </a:endParaRPr>
          </a:p>
        </p:txBody>
      </p:sp>
      <p:pic>
        <p:nvPicPr>
          <p:cNvPr id="541" name="Imagen 12" descr=""/>
          <p:cNvPicPr/>
          <p:nvPr/>
        </p:nvPicPr>
        <p:blipFill>
          <a:blip r:embed="rId1"/>
          <a:stretch/>
        </p:blipFill>
        <p:spPr>
          <a:xfrm>
            <a:off x="101880" y="1989000"/>
            <a:ext cx="4686120" cy="2232000"/>
          </a:xfrm>
          <a:prstGeom prst="rect">
            <a:avLst/>
          </a:prstGeom>
          <a:ln>
            <a:noFill/>
          </a:ln>
        </p:spPr>
      </p:pic>
      <p:pic>
        <p:nvPicPr>
          <p:cNvPr id="542" name="Imagen 14" descr=""/>
          <p:cNvPicPr/>
          <p:nvPr/>
        </p:nvPicPr>
        <p:blipFill>
          <a:blip r:embed="rId2"/>
          <a:stretch/>
        </p:blipFill>
        <p:spPr>
          <a:xfrm>
            <a:off x="-34200" y="4509000"/>
            <a:ext cx="4723920" cy="2184120"/>
          </a:xfrm>
          <a:prstGeom prst="rect">
            <a:avLst/>
          </a:prstGeom>
          <a:ln>
            <a:noFill/>
          </a:ln>
        </p:spPr>
      </p:pic>
      <p:graphicFrame>
        <p:nvGraphicFramePr>
          <p:cNvPr id="543" name="Table 5"/>
          <p:cNvGraphicFramePr/>
          <p:nvPr/>
        </p:nvGraphicFramePr>
        <p:xfrm>
          <a:off x="5004000" y="1989000"/>
          <a:ext cx="4034520" cy="1523520"/>
        </p:xfrm>
        <a:graphic>
          <a:graphicData uri="http://schemas.openxmlformats.org/drawingml/2006/table">
            <a:tbl>
              <a:tblPr/>
              <a:tblGrid>
                <a:gridCol w="2370240"/>
                <a:gridCol w="799200"/>
                <a:gridCol w="865080"/>
              </a:tblGrid>
              <a:tr h="50256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Componentes</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Nivel</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Tendencia de corto plazo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Índice de competitividad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Fortaleza de la economía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Colero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Estancado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Infraestructura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Perdedor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Capital humano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Colero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Perdedor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Ciencia, tecnología e innovación</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32760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Instituciones, gestión y finanzas públicas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Medio 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Perdedor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bl>
          </a:graphicData>
        </a:graphic>
      </p:graphicFrame>
      <p:graphicFrame>
        <p:nvGraphicFramePr>
          <p:cNvPr id="544" name="Table 6"/>
          <p:cNvGraphicFramePr/>
          <p:nvPr/>
        </p:nvGraphicFramePr>
        <p:xfrm>
          <a:off x="5004000" y="4653000"/>
          <a:ext cx="4139640" cy="1523520"/>
        </p:xfrm>
        <a:graphic>
          <a:graphicData uri="http://schemas.openxmlformats.org/drawingml/2006/table">
            <a:tbl>
              <a:tblPr/>
              <a:tblGrid>
                <a:gridCol w="2216520"/>
                <a:gridCol w="957240"/>
                <a:gridCol w="965880"/>
              </a:tblGrid>
              <a:tr h="50256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Componentes</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Nivel</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Tendencia de corto plazo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Índice de competitividad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Medio 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Fortaleza de la economía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Perdedor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Infraestructura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Medio 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Emergente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Capital humano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Medio 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32760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Ciencia, tecnología e innovación</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32760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Instituciones, gestión y finanzas públicas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Alto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bl>
          </a:graphicData>
        </a:graphic>
      </p:graphicFrame>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457200" y="1143000"/>
            <a:ext cx="8229240" cy="1066320"/>
          </a:xfrm>
          <a:prstGeom prst="rect">
            <a:avLst/>
          </a:prstGeom>
          <a:noFill/>
          <a:ln>
            <a:noFill/>
          </a:ln>
        </p:spPr>
        <p:txBody>
          <a:bodyPr lIns="90000" rIns="90000" tIns="45000" bIns="45000" anchor="ctr">
            <a:normAutofit/>
          </a:bodyPr>
          <a:p>
            <a:pPr>
              <a:lnSpc>
                <a:spcPct val="100000"/>
              </a:lnSpc>
            </a:pPr>
            <a:r>
              <a:rPr b="0" lang="es-CO" sz="4000" spc="-1" strike="noStrike">
                <a:solidFill>
                  <a:srgbClr val="0e2f4f"/>
                </a:solidFill>
                <a:uFill>
                  <a:solidFill>
                    <a:srgbClr val="ffffff"/>
                  </a:solidFill>
                </a:uFill>
                <a:latin typeface="Cambria"/>
              </a:rPr>
              <a:t>Promedio anual del empleo generado por el sector hidrocarburos en Colombia</a:t>
            </a:r>
            <a:endParaRPr b="0" lang="es-CO" sz="4000" spc="-1" strike="noStrike">
              <a:solidFill>
                <a:srgbClr val="021127"/>
              </a:solidFill>
              <a:uFill>
                <a:solidFill>
                  <a:srgbClr val="ffffff"/>
                </a:solidFill>
              </a:uFill>
              <a:latin typeface="Georgia"/>
            </a:endParaRPr>
          </a:p>
        </p:txBody>
      </p:sp>
      <p:graphicFrame>
        <p:nvGraphicFramePr>
          <p:cNvPr id="190" name="Table 2"/>
          <p:cNvGraphicFramePr/>
          <p:nvPr/>
        </p:nvGraphicFramePr>
        <p:xfrm>
          <a:off x="457200" y="2997000"/>
          <a:ext cx="8229240" cy="1854000"/>
        </p:xfrm>
        <a:graphic>
          <a:graphicData uri="http://schemas.openxmlformats.org/drawingml/2006/table">
            <a:tbl>
              <a:tblPr/>
              <a:tblGrid>
                <a:gridCol w="4114800"/>
                <a:gridCol w="4114800"/>
              </a:tblGrid>
              <a:tr h="370800">
                <a:tc>
                  <a:txBody>
                    <a:bodyPr/>
                    <a:p>
                      <a:pPr>
                        <a:lnSpc>
                          <a:spcPct val="100000"/>
                        </a:lnSpc>
                      </a:pPr>
                      <a:r>
                        <a:rPr b="1" lang="es-CO" sz="1800" spc="-1" strike="noStrike">
                          <a:solidFill>
                            <a:srgbClr val="ffffff"/>
                          </a:solidFill>
                          <a:uFill>
                            <a:solidFill>
                              <a:srgbClr val="ffffff"/>
                            </a:solidFill>
                          </a:uFill>
                          <a:latin typeface="Georgia"/>
                        </a:rPr>
                        <a:t>Período</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e2f4f"/>
                    </a:solidFill>
                  </a:tcPr>
                </a:tc>
                <a:tc>
                  <a:txBody>
                    <a:bodyPr/>
                    <a:p>
                      <a:pPr>
                        <a:lnSpc>
                          <a:spcPct val="100000"/>
                        </a:lnSpc>
                      </a:pPr>
                      <a:r>
                        <a:rPr b="1" lang="es-CO" sz="1800" spc="-1" strike="noStrike">
                          <a:solidFill>
                            <a:srgbClr val="ffffff"/>
                          </a:solidFill>
                          <a:uFill>
                            <a:solidFill>
                              <a:srgbClr val="ffffff"/>
                            </a:solidFill>
                          </a:uFill>
                          <a:latin typeface="Georgia"/>
                        </a:rPr>
                        <a:t>Empleos</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e2f4f"/>
                    </a:solidFill>
                  </a:tcPr>
                </a:tc>
              </a:tr>
              <a:tr h="370800">
                <a:tc>
                  <a:txBody>
                    <a:bodyPr/>
                    <a:p>
                      <a:pPr algn="ctr">
                        <a:lnSpc>
                          <a:spcPct val="100000"/>
                        </a:lnSpc>
                      </a:pPr>
                      <a:r>
                        <a:rPr b="0" lang="es-CO" sz="1800" spc="-1" strike="noStrike">
                          <a:solidFill>
                            <a:srgbClr val="021127"/>
                          </a:solidFill>
                          <a:uFill>
                            <a:solidFill>
                              <a:srgbClr val="ffffff"/>
                            </a:solidFill>
                          </a:uFill>
                          <a:latin typeface="Cambria"/>
                        </a:rPr>
                        <a:t>2000-2005</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a:p>
                      <a:pPr algn="ctr">
                        <a:lnSpc>
                          <a:spcPct val="100000"/>
                        </a:lnSpc>
                      </a:pPr>
                      <a:r>
                        <a:rPr b="0" lang="es-CO" sz="1800" spc="-1" strike="noStrike">
                          <a:solidFill>
                            <a:srgbClr val="021127"/>
                          </a:solidFill>
                          <a:uFill>
                            <a:solidFill>
                              <a:srgbClr val="ffffff"/>
                            </a:solidFill>
                          </a:uFill>
                          <a:latin typeface="Cambria"/>
                        </a:rPr>
                        <a:t>181.027</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370800">
                <a:tc>
                  <a:txBody>
                    <a:bodyPr/>
                    <a:p>
                      <a:pPr algn="ctr">
                        <a:lnSpc>
                          <a:spcPct val="100000"/>
                        </a:lnSpc>
                      </a:pPr>
                      <a:r>
                        <a:rPr b="0" lang="es-CO" sz="1800" spc="-1" strike="noStrike">
                          <a:solidFill>
                            <a:srgbClr val="021127"/>
                          </a:solidFill>
                          <a:uFill>
                            <a:solidFill>
                              <a:srgbClr val="ffffff"/>
                            </a:solidFill>
                          </a:uFill>
                          <a:latin typeface="Cambria"/>
                        </a:rPr>
                        <a:t>2006-2011</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a:p>
                      <a:pPr algn="ctr">
                        <a:lnSpc>
                          <a:spcPct val="100000"/>
                        </a:lnSpc>
                      </a:pPr>
                      <a:r>
                        <a:rPr b="0" lang="es-CO" sz="1800" spc="-1" strike="noStrike">
                          <a:solidFill>
                            <a:srgbClr val="021127"/>
                          </a:solidFill>
                          <a:uFill>
                            <a:solidFill>
                              <a:srgbClr val="ffffff"/>
                            </a:solidFill>
                          </a:uFill>
                          <a:latin typeface="Cambria"/>
                        </a:rPr>
                        <a:t>202.523</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370800">
                <a:tc>
                  <a:txBody>
                    <a:bodyPr/>
                    <a:p>
                      <a:pPr algn="ctr">
                        <a:lnSpc>
                          <a:spcPct val="100000"/>
                        </a:lnSpc>
                      </a:pPr>
                      <a:r>
                        <a:rPr b="0" lang="es-CO" sz="1800" spc="-1" strike="noStrike">
                          <a:solidFill>
                            <a:srgbClr val="021127"/>
                          </a:solidFill>
                          <a:uFill>
                            <a:solidFill>
                              <a:srgbClr val="ffffff"/>
                            </a:solidFill>
                          </a:uFill>
                          <a:latin typeface="Cambria"/>
                        </a:rPr>
                        <a:t>2012-2015</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a:p>
                      <a:pPr algn="ctr">
                        <a:lnSpc>
                          <a:spcPct val="100000"/>
                        </a:lnSpc>
                      </a:pPr>
                      <a:r>
                        <a:rPr b="0" lang="es-CO" sz="1800" spc="-1" strike="noStrike">
                          <a:solidFill>
                            <a:srgbClr val="021127"/>
                          </a:solidFill>
                          <a:uFill>
                            <a:solidFill>
                              <a:srgbClr val="ffffff"/>
                            </a:solidFill>
                          </a:uFill>
                          <a:latin typeface="Cambria"/>
                        </a:rPr>
                        <a:t>210.855</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370800">
                <a:tc>
                  <a:txBody>
                    <a:bodyPr/>
                    <a:p>
                      <a:pPr algn="ctr">
                        <a:lnSpc>
                          <a:spcPct val="100000"/>
                        </a:lnSpc>
                      </a:pPr>
                      <a:r>
                        <a:rPr b="0" lang="es-CO" sz="1800" spc="-1" strike="noStrike">
                          <a:solidFill>
                            <a:srgbClr val="021127"/>
                          </a:solidFill>
                          <a:uFill>
                            <a:solidFill>
                              <a:srgbClr val="ffffff"/>
                            </a:solidFill>
                          </a:uFill>
                          <a:latin typeface="Cambria"/>
                        </a:rPr>
                        <a:t>2016-2017</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a:p>
                      <a:pPr algn="ctr">
                        <a:lnSpc>
                          <a:spcPct val="100000"/>
                        </a:lnSpc>
                      </a:pPr>
                      <a:r>
                        <a:rPr b="0" lang="es-CO" sz="1800" spc="-1" strike="noStrike">
                          <a:solidFill>
                            <a:srgbClr val="021127"/>
                          </a:solidFill>
                          <a:uFill>
                            <a:solidFill>
                              <a:srgbClr val="ffffff"/>
                            </a:solidFill>
                          </a:uFill>
                          <a:latin typeface="Cambria"/>
                        </a:rPr>
                        <a:t>186.842</a:t>
                      </a:r>
                      <a:endParaRPr b="0" lang="es-CO"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bl>
          </a:graphicData>
        </a:graphic>
      </p:graphicFrame>
      <p:sp>
        <p:nvSpPr>
          <p:cNvPr id="191" name="CustomShape 3"/>
          <p:cNvSpPr/>
          <p:nvPr/>
        </p:nvSpPr>
        <p:spPr>
          <a:xfrm>
            <a:off x="3420000" y="5013000"/>
            <a:ext cx="2304000" cy="25776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100" spc="-1" strike="noStrike">
                <a:solidFill>
                  <a:srgbClr val="021127"/>
                </a:solidFill>
                <a:uFill>
                  <a:solidFill>
                    <a:srgbClr val="ffffff"/>
                  </a:solidFill>
                </a:uFill>
                <a:latin typeface="Cambria"/>
              </a:rPr>
              <a:t>Fuente: ACP, 2017</a:t>
            </a:r>
            <a:endParaRPr b="0" lang="es-CO" sz="11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TextShape 1"/>
          <p:cNvSpPr txBox="1"/>
          <p:nvPr/>
        </p:nvSpPr>
        <p:spPr>
          <a:xfrm>
            <a:off x="539640" y="56196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Los departamentos han mejorado en el Índice de Desempeño Integral</a:t>
            </a:r>
            <a:endParaRPr b="0" lang="es-CO" sz="2400" spc="-1" strike="noStrike">
              <a:solidFill>
                <a:srgbClr val="021127"/>
              </a:solidFill>
              <a:uFill>
                <a:solidFill>
                  <a:srgbClr val="ffffff"/>
                </a:solidFill>
              </a:uFill>
              <a:latin typeface="Georgia"/>
            </a:endParaRPr>
          </a:p>
        </p:txBody>
      </p:sp>
      <p:sp>
        <p:nvSpPr>
          <p:cNvPr id="546" name="CustomShape 2"/>
          <p:cNvSpPr/>
          <p:nvPr/>
        </p:nvSpPr>
        <p:spPr>
          <a:xfrm>
            <a:off x="467640" y="1628640"/>
            <a:ext cx="489636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547" name="CustomShape 3"/>
          <p:cNvSpPr/>
          <p:nvPr/>
        </p:nvSpPr>
        <p:spPr>
          <a:xfrm>
            <a:off x="1475640" y="4149000"/>
            <a:ext cx="3096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548" name="CustomShape 4"/>
          <p:cNvSpPr/>
          <p:nvPr/>
        </p:nvSpPr>
        <p:spPr>
          <a:xfrm>
            <a:off x="1979640" y="6567120"/>
            <a:ext cx="5544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DNP, 2017. </a:t>
            </a:r>
            <a:endParaRPr b="0" lang="es-CO" sz="1000" spc="-1" strike="noStrike">
              <a:solidFill>
                <a:srgbClr val="000000"/>
              </a:solidFill>
              <a:uFill>
                <a:solidFill>
                  <a:srgbClr val="ffffff"/>
                </a:solidFill>
              </a:uFill>
              <a:latin typeface="Arial"/>
            </a:endParaRPr>
          </a:p>
        </p:txBody>
      </p:sp>
      <p:pic>
        <p:nvPicPr>
          <p:cNvPr id="549" name="Imagen 16" descr=""/>
          <p:cNvPicPr/>
          <p:nvPr/>
        </p:nvPicPr>
        <p:blipFill>
          <a:blip r:embed="rId1"/>
          <a:stretch/>
        </p:blipFill>
        <p:spPr>
          <a:xfrm>
            <a:off x="0" y="2133000"/>
            <a:ext cx="4838400" cy="2095200"/>
          </a:xfrm>
          <a:prstGeom prst="rect">
            <a:avLst/>
          </a:prstGeom>
          <a:ln>
            <a:noFill/>
          </a:ln>
        </p:spPr>
      </p:pic>
      <p:pic>
        <p:nvPicPr>
          <p:cNvPr id="550" name="Imagen 18" descr=""/>
          <p:cNvPicPr/>
          <p:nvPr/>
        </p:nvPicPr>
        <p:blipFill>
          <a:blip r:embed="rId2"/>
          <a:stretch/>
        </p:blipFill>
        <p:spPr>
          <a:xfrm>
            <a:off x="323640" y="4365000"/>
            <a:ext cx="4355640" cy="2323800"/>
          </a:xfrm>
          <a:prstGeom prst="rect">
            <a:avLst/>
          </a:prstGeom>
          <a:ln>
            <a:noFill/>
          </a:ln>
        </p:spPr>
      </p:pic>
      <p:graphicFrame>
        <p:nvGraphicFramePr>
          <p:cNvPr id="551" name="Table 5"/>
          <p:cNvGraphicFramePr/>
          <p:nvPr/>
        </p:nvGraphicFramePr>
        <p:xfrm>
          <a:off x="4788000" y="1917000"/>
          <a:ext cx="4355640" cy="1656000"/>
        </p:xfrm>
        <a:graphic>
          <a:graphicData uri="http://schemas.openxmlformats.org/drawingml/2006/table">
            <a:tbl>
              <a:tblPr/>
              <a:tblGrid>
                <a:gridCol w="1719720"/>
                <a:gridCol w="859680"/>
                <a:gridCol w="925920"/>
                <a:gridCol w="850320"/>
              </a:tblGrid>
              <a:tr h="502560">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Componentes</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Nivel</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Tendencia de largo plazo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Tendencia de corto plazo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r>
              <a:tr h="327600">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Índice de competitividad</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Medio alto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Emergente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Emergente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327600">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Fortaleza de la economía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Medio 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152640">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Infraestructura</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Alto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152640">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Capital humano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Alto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327600">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Ciencia, tecnología e innovación</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327600">
                <a:tc>
                  <a:txBody>
                    <a:bodyPr lIns="68400" rIns="68400" tIns="0" bIns="0" anchor="ctr"/>
                    <a:p>
                      <a:pPr algn="ctr">
                        <a:lnSpc>
                          <a:spcPct val="115000"/>
                        </a:lnSpc>
                        <a:spcBef>
                          <a:spcPts val="1199"/>
                        </a:spcBef>
                      </a:pPr>
                      <a:r>
                        <a:rPr b="1" lang="es-CO" sz="1000" spc="-1" strike="noStrike">
                          <a:solidFill>
                            <a:srgbClr val="ffffff"/>
                          </a:solidFill>
                          <a:uFill>
                            <a:solidFill>
                              <a:srgbClr val="ffffff"/>
                            </a:solidFill>
                          </a:uFill>
                          <a:latin typeface="Georgia"/>
                        </a:rPr>
                        <a:t>Instituciones, gestión y finanzas públicas</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Líder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nchor="ctr"/>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bl>
          </a:graphicData>
        </a:graphic>
      </p:graphicFrame>
      <p:graphicFrame>
        <p:nvGraphicFramePr>
          <p:cNvPr id="552" name="Table 6"/>
          <p:cNvGraphicFramePr/>
          <p:nvPr/>
        </p:nvGraphicFramePr>
        <p:xfrm>
          <a:off x="4823640" y="4437000"/>
          <a:ext cx="4320000" cy="1523520"/>
        </p:xfrm>
        <a:graphic>
          <a:graphicData uri="http://schemas.openxmlformats.org/drawingml/2006/table">
            <a:tbl>
              <a:tblPr/>
              <a:tblGrid>
                <a:gridCol w="2158920"/>
                <a:gridCol w="1009080"/>
                <a:gridCol w="1152000"/>
              </a:tblGrid>
              <a:tr h="32760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Componentes</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Nivel</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Tendencia de corto plazo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53f"/>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Índice de competitividad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Colero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Fortaleza de la economía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Colero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Infraestructura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Colero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15264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Capital humano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Bajo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r h="32760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Ciencia, tecnología e innovación</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Colero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Estable</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ccdd0"/>
                    </a:solidFill>
                  </a:tcPr>
                </a:tc>
              </a:tr>
              <a:tr h="327600">
                <a:tc>
                  <a:txBody>
                    <a:bodyPr lIns="68400" rIns="68400" tIns="0" bIns="0"/>
                    <a:p>
                      <a:pPr algn="ctr">
                        <a:lnSpc>
                          <a:spcPct val="115000"/>
                        </a:lnSpc>
                        <a:spcBef>
                          <a:spcPts val="1199"/>
                        </a:spcBef>
                      </a:pPr>
                      <a:r>
                        <a:rPr b="1" lang="es-CO" sz="1000" spc="-1" strike="noStrike">
                          <a:solidFill>
                            <a:srgbClr val="ffffff"/>
                          </a:solidFill>
                          <a:uFill>
                            <a:solidFill>
                              <a:srgbClr val="ffffff"/>
                            </a:solidFill>
                          </a:uFill>
                          <a:latin typeface="Georgia"/>
                        </a:rPr>
                        <a:t>Instituciones, gestión y finanzas públicas </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366092"/>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Colero</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c>
                  <a:txBody>
                    <a:bodyPr lIns="68400" rIns="68400" tIns="0" bIns="0"/>
                    <a:p>
                      <a:pPr algn="ctr">
                        <a:lnSpc>
                          <a:spcPct val="115000"/>
                        </a:lnSpc>
                        <a:spcBef>
                          <a:spcPts val="1199"/>
                        </a:spcBef>
                      </a:pPr>
                      <a:r>
                        <a:rPr b="0" lang="es-CO" sz="1000" spc="-1" strike="noStrike">
                          <a:solidFill>
                            <a:srgbClr val="021127"/>
                          </a:solidFill>
                          <a:uFill>
                            <a:solidFill>
                              <a:srgbClr val="ffffff"/>
                            </a:solidFill>
                          </a:uFill>
                          <a:latin typeface="Georgia"/>
                        </a:rPr>
                        <a:t>Ganador</a:t>
                      </a:r>
                      <a:endParaRPr b="0" lang="es-CO" sz="10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7e7e9"/>
                    </a:solidFill>
                  </a:tcPr>
                </a:tc>
              </a:tr>
            </a:tbl>
          </a:graphicData>
        </a:graphic>
      </p:graphicFrame>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TextShape 1"/>
          <p:cNvSpPr txBox="1"/>
          <p:nvPr/>
        </p:nvSpPr>
        <p:spPr>
          <a:xfrm>
            <a:off x="467640" y="908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El número de víctimas registradas de homicidio asociado al conflicto armado en los cuatro departamentos ha disminuido durante la última década coincidiendo con la tendencia nacional</a:t>
            </a:r>
            <a:endParaRPr b="0" lang="es-CO" sz="2400" spc="-1" strike="noStrike">
              <a:solidFill>
                <a:srgbClr val="021127"/>
              </a:solidFill>
              <a:uFill>
                <a:solidFill>
                  <a:srgbClr val="ffffff"/>
                </a:solidFill>
              </a:uFill>
              <a:latin typeface="Georgia"/>
            </a:endParaRPr>
          </a:p>
        </p:txBody>
      </p:sp>
      <p:sp>
        <p:nvSpPr>
          <p:cNvPr id="554" name="CustomShape 2"/>
          <p:cNvSpPr/>
          <p:nvPr/>
        </p:nvSpPr>
        <p:spPr>
          <a:xfrm>
            <a:off x="1619640" y="6381360"/>
            <a:ext cx="5616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Registro Único de Víctimas, 2017.</a:t>
            </a:r>
            <a:endParaRPr b="0" lang="es-CO" sz="1000" spc="-1" strike="noStrike">
              <a:solidFill>
                <a:srgbClr val="000000"/>
              </a:solidFill>
              <a:uFill>
                <a:solidFill>
                  <a:srgbClr val="ffffff"/>
                </a:solidFill>
              </a:uFill>
              <a:latin typeface="Arial"/>
            </a:endParaRPr>
          </a:p>
        </p:txBody>
      </p:sp>
      <p:pic>
        <p:nvPicPr>
          <p:cNvPr id="555" name="Imagen 2" descr=""/>
          <p:cNvPicPr/>
          <p:nvPr/>
        </p:nvPicPr>
        <p:blipFill>
          <a:blip r:embed="rId1"/>
          <a:stretch/>
        </p:blipFill>
        <p:spPr>
          <a:xfrm>
            <a:off x="177840" y="2349000"/>
            <a:ext cx="8787960" cy="4076280"/>
          </a:xfrm>
          <a:prstGeom prst="rect">
            <a:avLst/>
          </a:prstGeom>
          <a:ln>
            <a:noFill/>
          </a:ln>
        </p:spPr>
      </p:pic>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56" name="TextShape 1"/>
          <p:cNvSpPr txBox="1"/>
          <p:nvPr/>
        </p:nvSpPr>
        <p:spPr>
          <a:xfrm>
            <a:off x="518760" y="777960"/>
            <a:ext cx="822924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Putumayo y Meta cuentan con un alto número de hectáreas de coca cultivadas</a:t>
            </a:r>
            <a:endParaRPr b="0" lang="es-CO" sz="2600" spc="-1" strike="noStrike">
              <a:solidFill>
                <a:srgbClr val="021127"/>
              </a:solidFill>
              <a:uFill>
                <a:solidFill>
                  <a:srgbClr val="ffffff"/>
                </a:solidFill>
              </a:uFill>
              <a:latin typeface="Georgia"/>
            </a:endParaRPr>
          </a:p>
        </p:txBody>
      </p:sp>
      <p:sp>
        <p:nvSpPr>
          <p:cNvPr id="557" name="CustomShape 2"/>
          <p:cNvSpPr/>
          <p:nvPr/>
        </p:nvSpPr>
        <p:spPr>
          <a:xfrm>
            <a:off x="3636000" y="6381360"/>
            <a:ext cx="180648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UNODC, 2017.</a:t>
            </a:r>
            <a:endParaRPr b="0" lang="es-CO" sz="1000" spc="-1" strike="noStrike">
              <a:solidFill>
                <a:srgbClr val="000000"/>
              </a:solidFill>
              <a:uFill>
                <a:solidFill>
                  <a:srgbClr val="ffffff"/>
                </a:solidFill>
              </a:uFill>
              <a:latin typeface="Arial"/>
            </a:endParaRPr>
          </a:p>
        </p:txBody>
      </p:sp>
      <p:graphicFrame>
        <p:nvGraphicFramePr>
          <p:cNvPr id="558" name="Gráfico 9"/>
          <p:cNvGraphicFramePr/>
          <p:nvPr/>
        </p:nvGraphicFramePr>
        <p:xfrm>
          <a:off x="179640" y="1917000"/>
          <a:ext cx="8856720" cy="4392000"/>
        </p:xfrm>
        <a:graphic>
          <a:graphicData uri="http://schemas.openxmlformats.org/drawingml/2006/chart">
            <c:chart xmlns:c="http://schemas.openxmlformats.org/drawingml/2006/chart" xmlns:r="http://schemas.openxmlformats.org/officeDocument/2006/relationships" r:id="rId1"/>
          </a:graphicData>
        </a:graphic>
      </p:graphicFrame>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TextShape 1"/>
          <p:cNvSpPr txBox="1"/>
          <p:nvPr/>
        </p:nvSpPr>
        <p:spPr>
          <a:xfrm>
            <a:off x="518760" y="777960"/>
            <a:ext cx="822924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Hectáreas de coca cultivadas  2008- 2016</a:t>
            </a:r>
            <a:endParaRPr b="0" lang="es-CO" sz="2600" spc="-1" strike="noStrike">
              <a:solidFill>
                <a:srgbClr val="021127"/>
              </a:solidFill>
              <a:uFill>
                <a:solidFill>
                  <a:srgbClr val="ffffff"/>
                </a:solidFill>
              </a:uFill>
              <a:latin typeface="Georgia"/>
            </a:endParaRPr>
          </a:p>
        </p:txBody>
      </p:sp>
      <p:sp>
        <p:nvSpPr>
          <p:cNvPr id="560" name="CustomShape 2"/>
          <p:cNvSpPr/>
          <p:nvPr/>
        </p:nvSpPr>
        <p:spPr>
          <a:xfrm>
            <a:off x="8244360" y="4869000"/>
            <a:ext cx="54216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400" spc="-1" strike="noStrike">
                <a:solidFill>
                  <a:srgbClr val="b25051"/>
                </a:solidFill>
                <a:uFill>
                  <a:solidFill>
                    <a:srgbClr val="ffffff"/>
                  </a:solidFill>
                </a:uFill>
                <a:latin typeface="Georgia"/>
              </a:rPr>
              <a:t>17%</a:t>
            </a:r>
            <a:endParaRPr b="0" lang="es-CO" sz="1400" spc="-1" strike="noStrike">
              <a:solidFill>
                <a:srgbClr val="000000"/>
              </a:solidFill>
              <a:uFill>
                <a:solidFill>
                  <a:srgbClr val="ffffff"/>
                </a:solidFill>
              </a:uFill>
              <a:latin typeface="Arial"/>
            </a:endParaRPr>
          </a:p>
        </p:txBody>
      </p:sp>
      <p:sp>
        <p:nvSpPr>
          <p:cNvPr id="561" name="CustomShape 3"/>
          <p:cNvSpPr/>
          <p:nvPr/>
        </p:nvSpPr>
        <p:spPr>
          <a:xfrm>
            <a:off x="8244360" y="3573000"/>
            <a:ext cx="57564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400" spc="-1" strike="noStrike">
                <a:solidFill>
                  <a:srgbClr val="808080"/>
                </a:solidFill>
                <a:uFill>
                  <a:solidFill>
                    <a:srgbClr val="ffffff"/>
                  </a:solidFill>
                </a:uFill>
                <a:latin typeface="Georgia"/>
              </a:rPr>
              <a:t>79%</a:t>
            </a:r>
            <a:endParaRPr b="0" lang="es-CO" sz="1400" spc="-1" strike="noStrike">
              <a:solidFill>
                <a:srgbClr val="000000"/>
              </a:solidFill>
              <a:uFill>
                <a:solidFill>
                  <a:srgbClr val="ffffff"/>
                </a:solidFill>
              </a:uFill>
              <a:latin typeface="Arial"/>
            </a:endParaRPr>
          </a:p>
        </p:txBody>
      </p:sp>
      <p:sp>
        <p:nvSpPr>
          <p:cNvPr id="562" name="CustomShape 4"/>
          <p:cNvSpPr/>
          <p:nvPr/>
        </p:nvSpPr>
        <p:spPr>
          <a:xfrm>
            <a:off x="8244360" y="5157360"/>
            <a:ext cx="54216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1400" spc="-1" strike="noStrike">
                <a:solidFill>
                  <a:srgbClr val="43913d"/>
                </a:solidFill>
                <a:uFill>
                  <a:solidFill>
                    <a:srgbClr val="ffffff"/>
                  </a:solidFill>
                </a:uFill>
                <a:latin typeface="Georgia"/>
              </a:rPr>
              <a:t>4%</a:t>
            </a:r>
            <a:endParaRPr b="0" lang="es-CO" sz="1400" spc="-1" strike="noStrike">
              <a:solidFill>
                <a:srgbClr val="000000"/>
              </a:solidFill>
              <a:uFill>
                <a:solidFill>
                  <a:srgbClr val="ffffff"/>
                </a:solidFill>
              </a:uFill>
              <a:latin typeface="Arial"/>
            </a:endParaRPr>
          </a:p>
        </p:txBody>
      </p:sp>
      <p:sp>
        <p:nvSpPr>
          <p:cNvPr id="563" name="CustomShape 5"/>
          <p:cNvSpPr/>
          <p:nvPr/>
        </p:nvSpPr>
        <p:spPr>
          <a:xfrm>
            <a:off x="3636000" y="6381360"/>
            <a:ext cx="180648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UNODC, 2017.</a:t>
            </a:r>
            <a:endParaRPr b="0" lang="es-CO" sz="1000" spc="-1" strike="noStrike">
              <a:solidFill>
                <a:srgbClr val="000000"/>
              </a:solidFill>
              <a:uFill>
                <a:solidFill>
                  <a:srgbClr val="ffffff"/>
                </a:solidFill>
              </a:uFill>
              <a:latin typeface="Arial"/>
            </a:endParaRPr>
          </a:p>
        </p:txBody>
      </p:sp>
      <p:pic>
        <p:nvPicPr>
          <p:cNvPr id="564" name="Imagen 2" descr=""/>
          <p:cNvPicPr/>
          <p:nvPr/>
        </p:nvPicPr>
        <p:blipFill>
          <a:blip r:embed="rId1"/>
          <a:stretch/>
        </p:blipFill>
        <p:spPr>
          <a:xfrm>
            <a:off x="383400" y="1556640"/>
            <a:ext cx="8292600" cy="4736880"/>
          </a:xfrm>
          <a:prstGeom prst="rect">
            <a:avLst/>
          </a:prstGeom>
          <a:ln>
            <a:noFill/>
          </a:ln>
        </p:spPr>
      </p:pic>
      <p:graphicFrame>
        <p:nvGraphicFramePr>
          <p:cNvPr id="565" name="Table 6"/>
          <p:cNvGraphicFramePr/>
          <p:nvPr/>
        </p:nvGraphicFramePr>
        <p:xfrm>
          <a:off x="2915640" y="2061000"/>
          <a:ext cx="3614040" cy="1319040"/>
        </p:xfrm>
        <a:graphic>
          <a:graphicData uri="http://schemas.openxmlformats.org/drawingml/2006/table">
            <a:tbl>
              <a:tblPr/>
              <a:tblGrid>
                <a:gridCol w="1204560"/>
                <a:gridCol w="1204560"/>
                <a:gridCol w="1204920"/>
              </a:tblGrid>
              <a:tr h="732600">
                <a:tc>
                  <a:txBody>
                    <a:bodyPr lIns="12600" rIns="12600" tIns="12600" bIns="0" anchor="b"/>
                    <a:p>
                      <a:pPr algn="ctr">
                        <a:lnSpc>
                          <a:spcPct val="100000"/>
                        </a:lnSpc>
                      </a:pPr>
                      <a:r>
                        <a:rPr b="1" lang="es-CO" sz="1200" spc="-1" strike="noStrike">
                          <a:solidFill>
                            <a:srgbClr val="ffffff"/>
                          </a:solidFill>
                          <a:uFill>
                            <a:solidFill>
                              <a:srgbClr val="ffffff"/>
                            </a:solidFill>
                          </a:uFill>
                          <a:latin typeface="Georgia"/>
                        </a:rPr>
                        <a:t> </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solidFill>
                      <a:srgbClr val="0e2f4f"/>
                    </a:solidFill>
                  </a:tcPr>
                </a:tc>
                <a:tc>
                  <a:txBody>
                    <a:bodyPr lIns="12600" rIns="12600" tIns="12600" bIns="0" anchor="b"/>
                    <a:p>
                      <a:pPr algn="ctr">
                        <a:lnSpc>
                          <a:spcPct val="100000"/>
                        </a:lnSpc>
                      </a:pPr>
                      <a:r>
                        <a:rPr b="1" lang="es-CO" sz="1200" spc="-1" strike="noStrike">
                          <a:solidFill>
                            <a:srgbClr val="ffffff"/>
                          </a:solidFill>
                          <a:uFill>
                            <a:solidFill>
                              <a:srgbClr val="ffffff"/>
                            </a:solidFill>
                          </a:uFill>
                          <a:latin typeface="Georgia"/>
                        </a:rPr>
                        <a:t>Crecimiento 2015-2016</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solidFill>
                      <a:srgbClr val="0e2f4f"/>
                    </a:solidFill>
                  </a:tcPr>
                </a:tc>
                <a:tc>
                  <a:txBody>
                    <a:bodyPr lIns="12600" rIns="12600" tIns="12600" bIns="0" anchor="b"/>
                    <a:p>
                      <a:pPr algn="ctr">
                        <a:lnSpc>
                          <a:spcPct val="100000"/>
                        </a:lnSpc>
                      </a:pPr>
                      <a:r>
                        <a:rPr b="1" lang="es-CO" sz="1200" spc="-1" strike="noStrike">
                          <a:solidFill>
                            <a:srgbClr val="ffffff"/>
                          </a:solidFill>
                          <a:uFill>
                            <a:solidFill>
                              <a:srgbClr val="ffffff"/>
                            </a:solidFill>
                          </a:uFill>
                          <a:latin typeface="Georgia"/>
                        </a:rPr>
                        <a:t>Participación en el total nacional 2016</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solidFill>
                      <a:srgbClr val="0e2f4f"/>
                    </a:solidFill>
                  </a:tcPr>
                </a:tc>
              </a:tr>
              <a:tr h="195480">
                <a:tc>
                  <a:txBody>
                    <a:bodyPr lIns="12600" rIns="12600" tIns="12600" bIns="0" anchor="b"/>
                    <a:p>
                      <a:pPr>
                        <a:lnSpc>
                          <a:spcPct val="100000"/>
                        </a:lnSpc>
                      </a:pPr>
                      <a:r>
                        <a:rPr b="1" lang="es-CO" sz="1200" spc="-1" strike="noStrike">
                          <a:solidFill>
                            <a:srgbClr val="ffffff"/>
                          </a:solidFill>
                          <a:uFill>
                            <a:solidFill>
                              <a:srgbClr val="ffffff"/>
                            </a:solidFill>
                          </a:uFill>
                          <a:latin typeface="Georgia"/>
                        </a:rPr>
                        <a:t>Arauca</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solidFill>
                      <a:srgbClr val="1e5f9f"/>
                    </a:solidFill>
                  </a:tcPr>
                </a:tc>
                <a:tc>
                  <a:txBody>
                    <a:bodyPr lIns="12600" rIns="12600" tIns="12600" bIns="0" anchor="b"/>
                    <a:p>
                      <a:pPr algn="ctr">
                        <a:lnSpc>
                          <a:spcPct val="100000"/>
                        </a:lnSpc>
                      </a:pPr>
                      <a:r>
                        <a:rPr b="0" lang="es-CO" sz="1200" spc="-1" strike="noStrike">
                          <a:solidFill>
                            <a:srgbClr val="000000"/>
                          </a:solidFill>
                          <a:uFill>
                            <a:solidFill>
                              <a:srgbClr val="ffffff"/>
                            </a:solidFill>
                          </a:uFill>
                          <a:latin typeface="Georgia"/>
                        </a:rPr>
                        <a:t>-47%</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noFill/>
                  </a:tcPr>
                </a:tc>
                <a:tc>
                  <a:txBody>
                    <a:bodyPr lIns="12600" rIns="12600" tIns="12600" bIns="0" anchor="b"/>
                    <a:p>
                      <a:pPr algn="ctr">
                        <a:lnSpc>
                          <a:spcPct val="100000"/>
                        </a:lnSpc>
                      </a:pPr>
                      <a:r>
                        <a:rPr b="0" lang="es-CO" sz="1200" spc="-1" strike="noStrike">
                          <a:solidFill>
                            <a:srgbClr val="000000"/>
                          </a:solidFill>
                          <a:uFill>
                            <a:solidFill>
                              <a:srgbClr val="ffffff"/>
                            </a:solidFill>
                          </a:uFill>
                          <a:latin typeface="Georgia"/>
                        </a:rPr>
                        <a:t>0%</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noFill/>
                  </a:tcPr>
                </a:tc>
              </a:tr>
              <a:tr h="195480">
                <a:tc>
                  <a:txBody>
                    <a:bodyPr lIns="12600" rIns="12600" tIns="12600" bIns="0" anchor="b"/>
                    <a:p>
                      <a:pPr>
                        <a:lnSpc>
                          <a:spcPct val="100000"/>
                        </a:lnSpc>
                      </a:pPr>
                      <a:r>
                        <a:rPr b="1" lang="es-CO" sz="1200" spc="-1" strike="noStrike">
                          <a:solidFill>
                            <a:srgbClr val="ffffff"/>
                          </a:solidFill>
                          <a:uFill>
                            <a:solidFill>
                              <a:srgbClr val="ffffff"/>
                            </a:solidFill>
                          </a:uFill>
                          <a:latin typeface="Georgia"/>
                        </a:rPr>
                        <a:t>Meta</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solidFill>
                      <a:srgbClr val="1e5f9f"/>
                    </a:solidFill>
                  </a:tcPr>
                </a:tc>
                <a:tc>
                  <a:txBody>
                    <a:bodyPr lIns="12600" rIns="12600" tIns="12600" bIns="0" anchor="b"/>
                    <a:p>
                      <a:pPr algn="ctr">
                        <a:lnSpc>
                          <a:spcPct val="100000"/>
                        </a:lnSpc>
                      </a:pPr>
                      <a:r>
                        <a:rPr b="0" lang="es-CO" sz="1200" spc="-1" strike="noStrike">
                          <a:solidFill>
                            <a:srgbClr val="000000"/>
                          </a:solidFill>
                          <a:uFill>
                            <a:solidFill>
                              <a:srgbClr val="ffffff"/>
                            </a:solidFill>
                          </a:uFill>
                          <a:latin typeface="Georgia"/>
                        </a:rPr>
                        <a:t>9%</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noFill/>
                  </a:tcPr>
                </a:tc>
                <a:tc>
                  <a:txBody>
                    <a:bodyPr lIns="12600" rIns="12600" tIns="12600" bIns="0" anchor="b"/>
                    <a:p>
                      <a:pPr algn="ctr">
                        <a:lnSpc>
                          <a:spcPct val="100000"/>
                        </a:lnSpc>
                      </a:pPr>
                      <a:r>
                        <a:rPr b="0" lang="es-CO" sz="1200" spc="-1" strike="noStrike">
                          <a:solidFill>
                            <a:srgbClr val="000000"/>
                          </a:solidFill>
                          <a:uFill>
                            <a:solidFill>
                              <a:srgbClr val="ffffff"/>
                            </a:solidFill>
                          </a:uFill>
                          <a:latin typeface="Georgia"/>
                        </a:rPr>
                        <a:t>4%</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noFill/>
                  </a:tcPr>
                </a:tc>
              </a:tr>
              <a:tr h="195480">
                <a:tc>
                  <a:txBody>
                    <a:bodyPr lIns="12600" rIns="12600" tIns="12600" bIns="0" anchor="b"/>
                    <a:p>
                      <a:pPr>
                        <a:lnSpc>
                          <a:spcPct val="100000"/>
                        </a:lnSpc>
                      </a:pPr>
                      <a:r>
                        <a:rPr b="1" lang="es-CO" sz="1200" spc="-1" strike="noStrike">
                          <a:solidFill>
                            <a:srgbClr val="ffffff"/>
                          </a:solidFill>
                          <a:uFill>
                            <a:solidFill>
                              <a:srgbClr val="ffffff"/>
                            </a:solidFill>
                          </a:uFill>
                          <a:latin typeface="Georgia"/>
                        </a:rPr>
                        <a:t>Putumayo</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solidFill>
                      <a:srgbClr val="1e5f9f"/>
                    </a:solidFill>
                  </a:tcPr>
                </a:tc>
                <a:tc>
                  <a:txBody>
                    <a:bodyPr lIns="12600" rIns="12600" tIns="12600" bIns="0" anchor="b"/>
                    <a:p>
                      <a:pPr algn="ctr">
                        <a:lnSpc>
                          <a:spcPct val="100000"/>
                        </a:lnSpc>
                      </a:pPr>
                      <a:r>
                        <a:rPr b="0" lang="es-CO" sz="1200" spc="-1" strike="noStrike">
                          <a:solidFill>
                            <a:srgbClr val="000000"/>
                          </a:solidFill>
                          <a:uFill>
                            <a:solidFill>
                              <a:srgbClr val="ffffff"/>
                            </a:solidFill>
                          </a:uFill>
                          <a:latin typeface="Georgia"/>
                        </a:rPr>
                        <a:t>25%</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noFill/>
                  </a:tcPr>
                </a:tc>
                <a:tc>
                  <a:txBody>
                    <a:bodyPr lIns="12600" rIns="12600" tIns="12600" bIns="0" anchor="b"/>
                    <a:p>
                      <a:pPr algn="ctr">
                        <a:lnSpc>
                          <a:spcPct val="100000"/>
                        </a:lnSpc>
                      </a:pPr>
                      <a:r>
                        <a:rPr b="0" lang="es-CO" sz="1200" spc="-1" strike="noStrike">
                          <a:solidFill>
                            <a:srgbClr val="000000"/>
                          </a:solidFill>
                          <a:uFill>
                            <a:solidFill>
                              <a:srgbClr val="ffffff"/>
                            </a:solidFill>
                          </a:uFill>
                          <a:latin typeface="Georgia"/>
                        </a:rPr>
                        <a:t>17%</a:t>
                      </a:r>
                      <a:endParaRPr b="0" lang="es-CO" sz="1200" spc="-1" strike="noStrike">
                        <a:solidFill>
                          <a:srgbClr val="000000"/>
                        </a:solidFill>
                        <a:uFill>
                          <a:solidFill>
                            <a:srgbClr val="ffffff"/>
                          </a:solidFill>
                        </a:uFill>
                        <a:latin typeface="Arial"/>
                      </a:endParaRPr>
                    </a:p>
                  </a:txBody>
                  <a:tcPr marL="12600" marR="1260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66" name="CustomShape 1"/>
          <p:cNvSpPr/>
          <p:nvPr/>
        </p:nvSpPr>
        <p:spPr>
          <a:xfrm>
            <a:off x="2555640" y="1845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Arauca</a:t>
            </a:r>
            <a:endParaRPr b="0" lang="es-CO" sz="2000" spc="-1" strike="noStrike">
              <a:solidFill>
                <a:srgbClr val="000000"/>
              </a:solidFill>
              <a:uFill>
                <a:solidFill>
                  <a:srgbClr val="ffffff"/>
                </a:solidFill>
              </a:uFill>
              <a:latin typeface="Arial"/>
            </a:endParaRPr>
          </a:p>
        </p:txBody>
      </p:sp>
      <p:sp>
        <p:nvSpPr>
          <p:cNvPr id="567" name="CustomShape 2"/>
          <p:cNvSpPr/>
          <p:nvPr/>
        </p:nvSpPr>
        <p:spPr>
          <a:xfrm>
            <a:off x="-65880" y="6063120"/>
            <a:ext cx="917388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DNP, 2017. Elaboración Fedesarrollo.</a:t>
            </a:r>
            <a:endParaRPr b="0" lang="es-CO" sz="1000" spc="-1" strike="noStrike">
              <a:solidFill>
                <a:srgbClr val="000000"/>
              </a:solidFill>
              <a:uFill>
                <a:solidFill>
                  <a:srgbClr val="ffffff"/>
                </a:solidFill>
              </a:uFill>
              <a:latin typeface="Arial"/>
            </a:endParaRPr>
          </a:p>
        </p:txBody>
      </p:sp>
      <p:pic>
        <p:nvPicPr>
          <p:cNvPr id="568" name="Imagen 2" descr=""/>
          <p:cNvPicPr/>
          <p:nvPr/>
        </p:nvPicPr>
        <p:blipFill>
          <a:blip r:embed="rId1"/>
          <a:stretch/>
        </p:blipFill>
        <p:spPr>
          <a:xfrm>
            <a:off x="-36360" y="2421000"/>
            <a:ext cx="4584240" cy="3250800"/>
          </a:xfrm>
          <a:prstGeom prst="rect">
            <a:avLst/>
          </a:prstGeom>
          <a:ln>
            <a:noFill/>
          </a:ln>
        </p:spPr>
      </p:pic>
      <p:pic>
        <p:nvPicPr>
          <p:cNvPr id="569" name="Imagen 3" descr=""/>
          <p:cNvPicPr/>
          <p:nvPr/>
        </p:nvPicPr>
        <p:blipFill>
          <a:blip r:embed="rId2"/>
          <a:stretch/>
        </p:blipFill>
        <p:spPr>
          <a:xfrm>
            <a:off x="4523760" y="2421000"/>
            <a:ext cx="4584240" cy="3619080"/>
          </a:xfrm>
          <a:prstGeom prst="rect">
            <a:avLst/>
          </a:prstGeom>
          <a:ln>
            <a:noFill/>
          </a:ln>
        </p:spPr>
      </p:pic>
      <p:sp>
        <p:nvSpPr>
          <p:cNvPr id="570" name="TextShape 3"/>
          <p:cNvSpPr txBox="1"/>
          <p:nvPr/>
        </p:nvSpPr>
        <p:spPr>
          <a:xfrm>
            <a:off x="395640" y="849960"/>
            <a:ext cx="869688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Índice de Incidencia del Conflicto Armado (IICA)</a:t>
            </a:r>
            <a:endParaRPr b="0" lang="es-CO" sz="2600" spc="-1" strike="noStrike">
              <a:solidFill>
                <a:srgbClr val="021127"/>
              </a:solidFill>
              <a:uFill>
                <a:solidFill>
                  <a:srgbClr val="ffffff"/>
                </a:solidFill>
              </a:uFill>
              <a:latin typeface="Georgia"/>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71" name="CustomShape 1"/>
          <p:cNvSpPr/>
          <p:nvPr/>
        </p:nvSpPr>
        <p:spPr>
          <a:xfrm>
            <a:off x="2555640" y="2061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Casanare</a:t>
            </a:r>
            <a:endParaRPr b="0" lang="es-CO" sz="2000" spc="-1" strike="noStrike">
              <a:solidFill>
                <a:srgbClr val="000000"/>
              </a:solidFill>
              <a:uFill>
                <a:solidFill>
                  <a:srgbClr val="ffffff"/>
                </a:solidFill>
              </a:uFill>
              <a:latin typeface="Arial"/>
            </a:endParaRPr>
          </a:p>
        </p:txBody>
      </p:sp>
      <p:sp>
        <p:nvSpPr>
          <p:cNvPr id="572" name="CustomShape 2"/>
          <p:cNvSpPr/>
          <p:nvPr/>
        </p:nvSpPr>
        <p:spPr>
          <a:xfrm>
            <a:off x="-108360" y="6093360"/>
            <a:ext cx="917388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DNP, 2017. Elaboración Fedesarrollo.</a:t>
            </a:r>
            <a:endParaRPr b="0" lang="es-CO" sz="1000" spc="-1" strike="noStrike">
              <a:solidFill>
                <a:srgbClr val="000000"/>
              </a:solidFill>
              <a:uFill>
                <a:solidFill>
                  <a:srgbClr val="ffffff"/>
                </a:solidFill>
              </a:uFill>
              <a:latin typeface="Arial"/>
            </a:endParaRPr>
          </a:p>
        </p:txBody>
      </p:sp>
      <p:pic>
        <p:nvPicPr>
          <p:cNvPr id="573" name="Imagen 2" descr=""/>
          <p:cNvPicPr/>
          <p:nvPr/>
        </p:nvPicPr>
        <p:blipFill>
          <a:blip r:embed="rId1"/>
          <a:stretch/>
        </p:blipFill>
        <p:spPr>
          <a:xfrm>
            <a:off x="251640" y="2549880"/>
            <a:ext cx="4368600" cy="3327120"/>
          </a:xfrm>
          <a:prstGeom prst="rect">
            <a:avLst/>
          </a:prstGeom>
          <a:ln>
            <a:noFill/>
          </a:ln>
        </p:spPr>
      </p:pic>
      <p:pic>
        <p:nvPicPr>
          <p:cNvPr id="574" name="Imagen 4" descr=""/>
          <p:cNvPicPr/>
          <p:nvPr/>
        </p:nvPicPr>
        <p:blipFill>
          <a:blip r:embed="rId2"/>
          <a:stretch/>
        </p:blipFill>
        <p:spPr>
          <a:xfrm>
            <a:off x="4428000" y="2410200"/>
            <a:ext cx="4571640" cy="3682800"/>
          </a:xfrm>
          <a:prstGeom prst="rect">
            <a:avLst/>
          </a:prstGeom>
          <a:ln>
            <a:noFill/>
          </a:ln>
        </p:spPr>
      </p:pic>
      <p:sp>
        <p:nvSpPr>
          <p:cNvPr id="575" name="TextShape 3"/>
          <p:cNvSpPr txBox="1"/>
          <p:nvPr/>
        </p:nvSpPr>
        <p:spPr>
          <a:xfrm>
            <a:off x="395640" y="849960"/>
            <a:ext cx="869688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Índice de Incidencia del Conflicto Armado (IICA)</a:t>
            </a:r>
            <a:endParaRPr b="0" lang="es-CO" sz="2600" spc="-1" strike="noStrike">
              <a:solidFill>
                <a:srgbClr val="021127"/>
              </a:solidFill>
              <a:uFill>
                <a:solidFill>
                  <a:srgbClr val="ffffff"/>
                </a:solidFill>
              </a:uFill>
              <a:latin typeface="Georgia"/>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76" name="CustomShape 1"/>
          <p:cNvSpPr/>
          <p:nvPr/>
        </p:nvSpPr>
        <p:spPr>
          <a:xfrm>
            <a:off x="2411640" y="1917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Meta</a:t>
            </a:r>
            <a:endParaRPr b="0" lang="es-CO" sz="2000" spc="-1" strike="noStrike">
              <a:solidFill>
                <a:srgbClr val="000000"/>
              </a:solidFill>
              <a:uFill>
                <a:solidFill>
                  <a:srgbClr val="ffffff"/>
                </a:solidFill>
              </a:uFill>
              <a:latin typeface="Arial"/>
            </a:endParaRPr>
          </a:p>
        </p:txBody>
      </p:sp>
      <p:sp>
        <p:nvSpPr>
          <p:cNvPr id="577" name="CustomShape 2"/>
          <p:cNvSpPr/>
          <p:nvPr/>
        </p:nvSpPr>
        <p:spPr>
          <a:xfrm>
            <a:off x="-30240" y="6165360"/>
            <a:ext cx="917388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DNP, 2017. Elaboración Fedesarrollo.</a:t>
            </a:r>
            <a:endParaRPr b="0" lang="es-CO" sz="1000" spc="-1" strike="noStrike">
              <a:solidFill>
                <a:srgbClr val="000000"/>
              </a:solidFill>
              <a:uFill>
                <a:solidFill>
                  <a:srgbClr val="ffffff"/>
                </a:solidFill>
              </a:uFill>
              <a:latin typeface="Arial"/>
            </a:endParaRPr>
          </a:p>
        </p:txBody>
      </p:sp>
      <p:pic>
        <p:nvPicPr>
          <p:cNvPr id="578" name="Imagen 2" descr=""/>
          <p:cNvPicPr/>
          <p:nvPr/>
        </p:nvPicPr>
        <p:blipFill>
          <a:blip r:embed="rId1"/>
          <a:stretch/>
        </p:blipFill>
        <p:spPr>
          <a:xfrm>
            <a:off x="35640" y="2421000"/>
            <a:ext cx="4571640" cy="3250800"/>
          </a:xfrm>
          <a:prstGeom prst="rect">
            <a:avLst/>
          </a:prstGeom>
          <a:ln>
            <a:noFill/>
          </a:ln>
        </p:spPr>
      </p:pic>
      <p:pic>
        <p:nvPicPr>
          <p:cNvPr id="579" name="Imagen 3" descr=""/>
          <p:cNvPicPr/>
          <p:nvPr/>
        </p:nvPicPr>
        <p:blipFill>
          <a:blip r:embed="rId2"/>
          <a:stretch/>
        </p:blipFill>
        <p:spPr>
          <a:xfrm>
            <a:off x="4284000" y="2493000"/>
            <a:ext cx="4584240" cy="3543120"/>
          </a:xfrm>
          <a:prstGeom prst="rect">
            <a:avLst/>
          </a:prstGeom>
          <a:ln>
            <a:noFill/>
          </a:ln>
        </p:spPr>
      </p:pic>
      <p:sp>
        <p:nvSpPr>
          <p:cNvPr id="580" name="TextShape 3"/>
          <p:cNvSpPr txBox="1"/>
          <p:nvPr/>
        </p:nvSpPr>
        <p:spPr>
          <a:xfrm>
            <a:off x="395640" y="849960"/>
            <a:ext cx="869688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Índice de Incidencia del Conflicto Armado (IICA)</a:t>
            </a:r>
            <a:endParaRPr b="0" lang="es-CO" sz="2600" spc="-1" strike="noStrike">
              <a:solidFill>
                <a:srgbClr val="021127"/>
              </a:solidFill>
              <a:uFill>
                <a:solidFill>
                  <a:srgbClr val="ffffff"/>
                </a:solidFill>
              </a:uFill>
              <a:latin typeface="Georgia"/>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81" name="TextShape 1"/>
          <p:cNvSpPr txBox="1"/>
          <p:nvPr/>
        </p:nvSpPr>
        <p:spPr>
          <a:xfrm>
            <a:off x="395640" y="849960"/>
            <a:ext cx="8696880" cy="1066320"/>
          </a:xfrm>
          <a:prstGeom prst="rect">
            <a:avLst/>
          </a:prstGeom>
          <a:noFill/>
          <a:ln>
            <a:noFill/>
          </a:ln>
        </p:spPr>
        <p:txBody>
          <a:bodyPr lIns="90000" rIns="90000" tIns="45000" bIns="45000" anchor="ctr">
            <a:normAutofit/>
          </a:bodyPr>
          <a:p>
            <a:pPr algn="ctr">
              <a:lnSpc>
                <a:spcPct val="100000"/>
              </a:lnSpc>
            </a:pPr>
            <a:r>
              <a:rPr b="1" lang="es-CO" sz="2600" spc="-1" strike="noStrike">
                <a:solidFill>
                  <a:srgbClr val="0e2f4f"/>
                </a:solidFill>
                <a:uFill>
                  <a:solidFill>
                    <a:srgbClr val="ffffff"/>
                  </a:solidFill>
                </a:uFill>
                <a:latin typeface="Georgia"/>
              </a:rPr>
              <a:t>Índice de Incidencia del Conflicto Armado (IICA)</a:t>
            </a:r>
            <a:endParaRPr b="0" lang="es-CO" sz="2600" spc="-1" strike="noStrike">
              <a:solidFill>
                <a:srgbClr val="021127"/>
              </a:solidFill>
              <a:uFill>
                <a:solidFill>
                  <a:srgbClr val="ffffff"/>
                </a:solidFill>
              </a:uFill>
              <a:latin typeface="Georgia"/>
            </a:endParaRPr>
          </a:p>
        </p:txBody>
      </p:sp>
      <p:sp>
        <p:nvSpPr>
          <p:cNvPr id="582" name="CustomShape 2"/>
          <p:cNvSpPr/>
          <p:nvPr/>
        </p:nvSpPr>
        <p:spPr>
          <a:xfrm>
            <a:off x="2483640" y="1917000"/>
            <a:ext cx="410400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es-CO" sz="2000" spc="-1" strike="noStrike">
                <a:solidFill>
                  <a:srgbClr val="021127"/>
                </a:solidFill>
                <a:uFill>
                  <a:solidFill>
                    <a:srgbClr val="ffffff"/>
                  </a:solidFill>
                </a:uFill>
                <a:latin typeface="Georgia"/>
              </a:rPr>
              <a:t>Putumayo</a:t>
            </a:r>
            <a:endParaRPr b="0" lang="es-CO" sz="2000" spc="-1" strike="noStrike">
              <a:solidFill>
                <a:srgbClr val="000000"/>
              </a:solidFill>
              <a:uFill>
                <a:solidFill>
                  <a:srgbClr val="ffffff"/>
                </a:solidFill>
              </a:uFill>
              <a:latin typeface="Arial"/>
            </a:endParaRPr>
          </a:p>
        </p:txBody>
      </p:sp>
      <p:sp>
        <p:nvSpPr>
          <p:cNvPr id="583" name="CustomShape 3"/>
          <p:cNvSpPr/>
          <p:nvPr/>
        </p:nvSpPr>
        <p:spPr>
          <a:xfrm>
            <a:off x="-30240" y="5949360"/>
            <a:ext cx="917388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DNP, 2017. Elaboración Fedesarrollo.</a:t>
            </a:r>
            <a:endParaRPr b="0" lang="es-CO" sz="1000" spc="-1" strike="noStrike">
              <a:solidFill>
                <a:srgbClr val="000000"/>
              </a:solidFill>
              <a:uFill>
                <a:solidFill>
                  <a:srgbClr val="ffffff"/>
                </a:solidFill>
              </a:uFill>
              <a:latin typeface="Arial"/>
            </a:endParaRPr>
          </a:p>
        </p:txBody>
      </p:sp>
      <p:pic>
        <p:nvPicPr>
          <p:cNvPr id="584" name="Imagen 2" descr=""/>
          <p:cNvPicPr/>
          <p:nvPr/>
        </p:nvPicPr>
        <p:blipFill>
          <a:blip r:embed="rId1"/>
          <a:stretch/>
        </p:blipFill>
        <p:spPr>
          <a:xfrm>
            <a:off x="0" y="2421000"/>
            <a:ext cx="4571640" cy="3174480"/>
          </a:xfrm>
          <a:prstGeom prst="rect">
            <a:avLst/>
          </a:prstGeom>
          <a:ln>
            <a:noFill/>
          </a:ln>
        </p:spPr>
      </p:pic>
      <p:pic>
        <p:nvPicPr>
          <p:cNvPr id="585" name="Imagen 4" descr=""/>
          <p:cNvPicPr/>
          <p:nvPr/>
        </p:nvPicPr>
        <p:blipFill>
          <a:blip r:embed="rId2"/>
          <a:stretch/>
        </p:blipFill>
        <p:spPr>
          <a:xfrm>
            <a:off x="4392360" y="2421000"/>
            <a:ext cx="4571640" cy="3543120"/>
          </a:xfrm>
          <a:prstGeom prst="rect">
            <a:avLst/>
          </a:prstGeom>
          <a:ln>
            <a:noFill/>
          </a:ln>
        </p:spPr>
      </p:pic>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TextShape 1"/>
          <p:cNvSpPr txBox="1"/>
          <p:nvPr/>
        </p:nvSpPr>
        <p:spPr>
          <a:xfrm>
            <a:off x="467640" y="836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Conflicto armado interno</a:t>
            </a:r>
            <a:endParaRPr b="0" lang="es-CO" sz="2400" spc="-1" strike="noStrike">
              <a:solidFill>
                <a:srgbClr val="021127"/>
              </a:solidFill>
              <a:uFill>
                <a:solidFill>
                  <a:srgbClr val="ffffff"/>
                </a:solidFill>
              </a:uFill>
              <a:latin typeface="Georgia"/>
            </a:endParaRPr>
          </a:p>
        </p:txBody>
      </p:sp>
      <p:sp>
        <p:nvSpPr>
          <p:cNvPr id="587" name="TextShape 2"/>
          <p:cNvSpPr txBox="1"/>
          <p:nvPr/>
        </p:nvSpPr>
        <p:spPr>
          <a:xfrm>
            <a:off x="457200" y="2249280"/>
            <a:ext cx="8229240" cy="3339360"/>
          </a:xfrm>
          <a:prstGeom prst="rect">
            <a:avLst/>
          </a:prstGeom>
          <a:noFill/>
          <a:ln>
            <a:noFill/>
          </a:ln>
        </p:spPr>
        <p:txBody>
          <a:bodyPr lIns="90000" rIns="90000" tIns="45000" bIns="45000"/>
          <a:p>
            <a:pPr marL="365760" indent="-255600">
              <a:lnSpc>
                <a:spcPct val="100000"/>
              </a:lnSpc>
              <a:spcBef>
                <a:spcPts val="300"/>
              </a:spcBef>
              <a:buClr>
                <a:srgbClr val="1e5f9f"/>
              </a:buClr>
              <a:buFont typeface="Georgia"/>
              <a:buChar char="•"/>
            </a:pPr>
            <a:r>
              <a:rPr b="0" lang="es-CO" sz="1900" spc="-1" strike="noStrike">
                <a:solidFill>
                  <a:srgbClr val="021127"/>
                </a:solidFill>
                <a:uFill>
                  <a:solidFill>
                    <a:srgbClr val="ffffff"/>
                  </a:solidFill>
                </a:uFill>
                <a:latin typeface="Cambria"/>
              </a:rPr>
              <a:t>Entre 1985 y 2016, los departamentos de Arauca, Casanare, Meta y Putumayo registraron 733.762 víctimas de homicidio, secuestro y desplazamiento asociado al conflicto armado interno, un equivalente al 37% de la población actual de esos departamentos.</a:t>
            </a:r>
            <a:endParaRPr b="0" lang="es-CO" sz="19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1900" spc="-1" strike="noStrike">
                <a:solidFill>
                  <a:srgbClr val="021127"/>
                </a:solidFill>
                <a:uFill>
                  <a:solidFill>
                    <a:srgbClr val="ffffff"/>
                  </a:solidFill>
                </a:uFill>
                <a:latin typeface="Cambria"/>
              </a:rPr>
              <a:t>La presencia y persistencia de actores del conflicto armado, así como la incidencia del conflicto armado ha sido diferente en cada uno de estos departamentos. </a:t>
            </a:r>
            <a:endParaRPr b="0" lang="es-CO" sz="19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1900" spc="-1" strike="noStrike">
                <a:solidFill>
                  <a:srgbClr val="021127"/>
                </a:solidFill>
                <a:uFill>
                  <a:solidFill>
                    <a:srgbClr val="ffffff"/>
                  </a:solidFill>
                </a:uFill>
                <a:latin typeface="Cambria"/>
              </a:rPr>
              <a:t>Un análisis a nivel municipal, con base en el  Índice de Incidencia del Conflicto Armado (IICA), en 2013 muestra mayor incidencia en municipios no productores que en municipios productores, excepto en Putumayo</a:t>
            </a:r>
            <a:endParaRPr b="0" lang="es-CO" sz="1900" spc="-1" strike="noStrike">
              <a:solidFill>
                <a:srgbClr val="021127"/>
              </a:solidFill>
              <a:uFill>
                <a:solidFill>
                  <a:srgbClr val="ffffff"/>
                </a:solidFill>
              </a:uFill>
              <a:latin typeface="Cambria"/>
            </a:endParaRPr>
          </a:p>
          <a:p>
            <a:pPr>
              <a:lnSpc>
                <a:spcPct val="100000"/>
              </a:lnSpc>
              <a:spcBef>
                <a:spcPts val="300"/>
              </a:spcBef>
            </a:pPr>
            <a:endParaRPr b="0" lang="es-CO" sz="1900" spc="-1" strike="noStrike">
              <a:solidFill>
                <a:srgbClr val="021127"/>
              </a:solidFill>
              <a:uFill>
                <a:solidFill>
                  <a:srgbClr val="ffffff"/>
                </a:solidFill>
              </a:uFill>
              <a:latin typeface="Cambria"/>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TextShape 1"/>
          <p:cNvSpPr txBox="1"/>
          <p:nvPr/>
        </p:nvSpPr>
        <p:spPr>
          <a:xfrm>
            <a:off x="457200" y="1143000"/>
            <a:ext cx="8229240" cy="1066320"/>
          </a:xfrm>
          <a:prstGeom prst="rect">
            <a:avLst/>
          </a:prstGeom>
          <a:noFill/>
          <a:ln>
            <a:noFill/>
          </a:ln>
        </p:spPr>
        <p:txBody>
          <a:bodyPr lIns="90000" rIns="90000" tIns="45000" bIns="45000" anchor="ctr"/>
          <a:p>
            <a:pPr>
              <a:lnSpc>
                <a:spcPct val="100000"/>
              </a:lnSpc>
            </a:pPr>
            <a:r>
              <a:rPr b="0" lang="es-CO" sz="4000" spc="-1" strike="noStrike">
                <a:solidFill>
                  <a:srgbClr val="0e2f4f"/>
                </a:solidFill>
                <a:uFill>
                  <a:solidFill>
                    <a:srgbClr val="ffffff"/>
                  </a:solidFill>
                </a:uFill>
                <a:latin typeface="Cambria"/>
              </a:rPr>
              <a:t>Santander</a:t>
            </a:r>
            <a:endParaRPr b="0" lang="es-CO" sz="4000" spc="-1" strike="noStrike">
              <a:solidFill>
                <a:srgbClr val="021127"/>
              </a:solidFill>
              <a:uFill>
                <a:solidFill>
                  <a:srgbClr val="ffffff"/>
                </a:solidFill>
              </a:uFill>
              <a:latin typeface="Georgia"/>
            </a:endParaRPr>
          </a:p>
        </p:txBody>
      </p:sp>
      <p:sp>
        <p:nvSpPr>
          <p:cNvPr id="589" name="TextShape 2"/>
          <p:cNvSpPr txBox="1"/>
          <p:nvPr/>
        </p:nvSpPr>
        <p:spPr>
          <a:xfrm>
            <a:off x="457200" y="2249280"/>
            <a:ext cx="8229240" cy="4324680"/>
          </a:xfrm>
          <a:prstGeom prst="rect">
            <a:avLst/>
          </a:prstGeom>
          <a:noFill/>
          <a:ln>
            <a:noFill/>
          </a:ln>
        </p:spPr>
        <p:txBody>
          <a:bodyPr lIns="90000" rIns="90000" tIns="45000" bIns="45000"/>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Es diferente. </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Hay encadenamientos</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Está diverisficado</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Sus indicadores son mejores</a:t>
            </a:r>
            <a:endParaRPr b="0" lang="es-CO" sz="2800" spc="-1" strike="noStrike">
              <a:solidFill>
                <a:srgbClr val="021127"/>
              </a:solidFill>
              <a:uFill>
                <a:solidFill>
                  <a:srgbClr val="ffffff"/>
                </a:solidFill>
              </a:uFill>
              <a:latin typeface="Cambria"/>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1143000"/>
            <a:ext cx="8229240" cy="1066320"/>
          </a:xfrm>
          <a:prstGeom prst="rect">
            <a:avLst/>
          </a:prstGeom>
          <a:noFill/>
          <a:ln>
            <a:noFill/>
          </a:ln>
        </p:spPr>
        <p:txBody>
          <a:bodyPr lIns="90000" rIns="90000" tIns="45000" bIns="45000" anchor="ctr">
            <a:normAutofit/>
          </a:bodyPr>
          <a:p>
            <a:pPr>
              <a:lnSpc>
                <a:spcPct val="100000"/>
              </a:lnSpc>
            </a:pPr>
            <a:r>
              <a:rPr b="0" lang="es-CO" sz="4000" spc="-1" strike="noStrike">
                <a:solidFill>
                  <a:srgbClr val="0e2f4f"/>
                </a:solidFill>
                <a:uFill>
                  <a:solidFill>
                    <a:srgbClr val="ffffff"/>
                  </a:solidFill>
                </a:uFill>
                <a:latin typeface="Cambria"/>
              </a:rPr>
              <a:t>Multiplicadores de los sectores de minería e hidrocarburos</a:t>
            </a:r>
            <a:endParaRPr b="0" lang="es-CO" sz="4000" spc="-1" strike="noStrike">
              <a:solidFill>
                <a:srgbClr val="021127"/>
              </a:solidFill>
              <a:uFill>
                <a:solidFill>
                  <a:srgbClr val="ffffff"/>
                </a:solidFill>
              </a:uFill>
              <a:latin typeface="Georgia"/>
            </a:endParaRPr>
          </a:p>
        </p:txBody>
      </p:sp>
      <p:sp>
        <p:nvSpPr>
          <p:cNvPr id="193" name="CustomShape 2"/>
          <p:cNvSpPr/>
          <p:nvPr/>
        </p:nvSpPr>
        <p:spPr>
          <a:xfrm>
            <a:off x="3708000" y="5589360"/>
            <a:ext cx="2232000" cy="25776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100" spc="-1" strike="noStrike">
                <a:solidFill>
                  <a:srgbClr val="021127"/>
                </a:solidFill>
                <a:uFill>
                  <a:solidFill>
                    <a:srgbClr val="ffffff"/>
                  </a:solidFill>
                </a:uFill>
                <a:latin typeface="Cambria"/>
              </a:rPr>
              <a:t>Fuente: Martínez y Aguilar (2013)</a:t>
            </a:r>
            <a:endParaRPr b="0" lang="es-CO" sz="1100" spc="-1" strike="noStrike">
              <a:solidFill>
                <a:srgbClr val="000000"/>
              </a:solidFill>
              <a:uFill>
                <a:solidFill>
                  <a:srgbClr val="ffffff"/>
                </a:solidFill>
              </a:uFill>
              <a:latin typeface="Arial"/>
            </a:endParaRPr>
          </a:p>
        </p:txBody>
      </p:sp>
      <p:sp>
        <p:nvSpPr>
          <p:cNvPr id="194" name="TextShape 3"/>
          <p:cNvSpPr txBox="1"/>
          <p:nvPr/>
        </p:nvSpPr>
        <p:spPr>
          <a:xfrm>
            <a:off x="457200" y="2249280"/>
            <a:ext cx="8229240" cy="4324680"/>
          </a:xfrm>
          <a:prstGeom prst="rect">
            <a:avLst/>
          </a:prstGeom>
          <a:noFill/>
          <a:ln>
            <a:noFill/>
          </a:ln>
        </p:spPr>
        <p:txBody>
          <a:bodyPr lIns="90000" rIns="90000" tIns="45000" bIns="45000"/>
          <a:p>
            <a:pPr>
              <a:lnSpc>
                <a:spcPct val="100000"/>
              </a:lnSpc>
              <a:spcBef>
                <a:spcPts val="300"/>
              </a:spcBef>
            </a:pP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4000" spc="-1" strike="noStrike">
                <a:solidFill>
                  <a:srgbClr val="021127"/>
                </a:solidFill>
                <a:uFill>
                  <a:solidFill>
                    <a:srgbClr val="ffffff"/>
                  </a:solidFill>
                </a:uFill>
                <a:latin typeface="Cambria"/>
              </a:rPr>
              <a:t>Por cada peso de producción de hidrocarburos se generan demandas a otros sectores de la economía por un valor $1.65</a:t>
            </a:r>
            <a:endParaRPr b="0" lang="es-CO" sz="4000" spc="-1" strike="noStrike">
              <a:solidFill>
                <a:srgbClr val="021127"/>
              </a:solidFill>
              <a:uFill>
                <a:solidFill>
                  <a:srgbClr val="ffffff"/>
                </a:solidFill>
              </a:uFill>
              <a:latin typeface="Cambria"/>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TextShape 1"/>
          <p:cNvSpPr txBox="1"/>
          <p:nvPr/>
        </p:nvSpPr>
        <p:spPr>
          <a:xfrm>
            <a:off x="457200" y="1143000"/>
            <a:ext cx="8229240" cy="1066320"/>
          </a:xfrm>
          <a:prstGeom prst="rect">
            <a:avLst/>
          </a:prstGeom>
          <a:noFill/>
          <a:ln>
            <a:noFill/>
          </a:ln>
        </p:spPr>
        <p:txBody>
          <a:bodyPr lIns="90000" rIns="90000" tIns="45000" bIns="45000" anchor="ctr"/>
          <a:p>
            <a:pPr>
              <a:lnSpc>
                <a:spcPct val="100000"/>
              </a:lnSpc>
            </a:pPr>
            <a:r>
              <a:rPr b="0" lang="es-CO" sz="4000" spc="-1" strike="noStrike">
                <a:solidFill>
                  <a:srgbClr val="0e2f4f"/>
                </a:solidFill>
                <a:uFill>
                  <a:solidFill>
                    <a:srgbClr val="ffffff"/>
                  </a:solidFill>
                </a:uFill>
                <a:latin typeface="Cambria"/>
              </a:rPr>
              <a:t>Conclusión</a:t>
            </a:r>
            <a:endParaRPr b="0" lang="es-CO" sz="4000" spc="-1" strike="noStrike">
              <a:solidFill>
                <a:srgbClr val="021127"/>
              </a:solidFill>
              <a:uFill>
                <a:solidFill>
                  <a:srgbClr val="ffffff"/>
                </a:solidFill>
              </a:uFill>
              <a:latin typeface="Georgia"/>
            </a:endParaRPr>
          </a:p>
        </p:txBody>
      </p:sp>
      <p:sp>
        <p:nvSpPr>
          <p:cNvPr id="591" name="TextShape 2"/>
          <p:cNvSpPr txBox="1"/>
          <p:nvPr/>
        </p:nvSpPr>
        <p:spPr>
          <a:xfrm>
            <a:off x="457200" y="2249280"/>
            <a:ext cx="8229240" cy="4324680"/>
          </a:xfrm>
          <a:prstGeom prst="rect">
            <a:avLst/>
          </a:prstGeom>
          <a:noFill/>
          <a:ln>
            <a:noFill/>
          </a:ln>
        </p:spPr>
        <p:txBody>
          <a:bodyPr lIns="90000" rIns="90000" tIns="45000" bIns="45000">
            <a:normAutofit/>
          </a:bodyPr>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La incidencia del petróleo en el desarrollo de las regiones depende de</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 las condiciones previas de cada departamento</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 la diversificación de la economía</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 los factores institucionales</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En todos los casos estudiados mejoraron los indicadores en el período estudiado y fueron mejores en los municipios productores</a:t>
            </a: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La desactivación del conflicto armado es una oportunidad para el desarrollo</a:t>
            </a:r>
            <a:endParaRPr b="0" lang="es-CO" sz="2800" spc="-1" strike="noStrike">
              <a:solidFill>
                <a:srgbClr val="021127"/>
              </a:solidFill>
              <a:uFill>
                <a:solidFill>
                  <a:srgbClr val="ffffff"/>
                </a:solidFill>
              </a:uFill>
              <a:latin typeface="Cambria"/>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TextShape 1"/>
          <p:cNvSpPr txBox="1"/>
          <p:nvPr/>
        </p:nvSpPr>
        <p:spPr>
          <a:xfrm>
            <a:off x="457200" y="1143000"/>
            <a:ext cx="8229240" cy="1066320"/>
          </a:xfrm>
          <a:prstGeom prst="rect">
            <a:avLst/>
          </a:prstGeom>
          <a:noFill/>
          <a:ln>
            <a:noFill/>
          </a:ln>
        </p:spPr>
        <p:txBody>
          <a:bodyPr lIns="90000" rIns="90000" tIns="45000" bIns="45000" anchor="ctr"/>
          <a:p>
            <a:pPr>
              <a:lnSpc>
                <a:spcPct val="100000"/>
              </a:lnSpc>
            </a:pPr>
            <a:r>
              <a:rPr b="0" lang="es-CO" sz="4000" spc="-1" strike="noStrike">
                <a:solidFill>
                  <a:srgbClr val="0e2f4f"/>
                </a:solidFill>
                <a:uFill>
                  <a:solidFill>
                    <a:srgbClr val="ffffff"/>
                  </a:solidFill>
                </a:uFill>
                <a:latin typeface="Cambria"/>
              </a:rPr>
              <a:t>                       </a:t>
            </a:r>
            <a:r>
              <a:rPr b="0" lang="es-CO" sz="4000" spc="-1" strike="noStrike">
                <a:solidFill>
                  <a:srgbClr val="0e2f4f"/>
                </a:solidFill>
                <a:uFill>
                  <a:solidFill>
                    <a:srgbClr val="ffffff"/>
                  </a:solidFill>
                </a:uFill>
                <a:latin typeface="Cambria"/>
              </a:rPr>
              <a:t>GRACIAS</a:t>
            </a:r>
            <a:endParaRPr b="0" lang="es-CO" sz="4000" spc="-1" strike="noStrike">
              <a:solidFill>
                <a:srgbClr val="021127"/>
              </a:solidFill>
              <a:uFill>
                <a:solidFill>
                  <a:srgbClr val="ffffff"/>
                </a:solidFill>
              </a:uFill>
              <a:latin typeface="Georgia"/>
            </a:endParaRPr>
          </a:p>
        </p:txBody>
      </p:sp>
      <p:sp>
        <p:nvSpPr>
          <p:cNvPr id="593" name="TextShape 2"/>
          <p:cNvSpPr txBox="1"/>
          <p:nvPr/>
        </p:nvSpPr>
        <p:spPr>
          <a:xfrm>
            <a:off x="457200" y="2249280"/>
            <a:ext cx="8229240" cy="4324680"/>
          </a:xfrm>
          <a:prstGeom prst="rect">
            <a:avLst/>
          </a:prstGeom>
          <a:noFill/>
          <a:ln>
            <a:noFill/>
          </a:ln>
        </p:spPr>
        <p:txBody>
          <a:bodyPr lIns="90000" rIns="90000" tIns="45000" bIns="45000"/>
          <a:p>
            <a:pPr>
              <a:lnSpc>
                <a:spcPct val="100000"/>
              </a:lnSpc>
              <a:spcBef>
                <a:spcPts val="300"/>
              </a:spcBef>
            </a:pPr>
            <a:endParaRPr b="0" lang="es-CO" sz="2800" spc="-1" strike="noStrike">
              <a:solidFill>
                <a:srgbClr val="021127"/>
              </a:solidFill>
              <a:uFill>
                <a:solidFill>
                  <a:srgbClr val="ffffff"/>
                </a:solidFill>
              </a:uFill>
              <a:latin typeface="Cambria"/>
            </a:endParaRPr>
          </a:p>
          <a:p>
            <a:pPr>
              <a:lnSpc>
                <a:spcPct val="100000"/>
              </a:lnSpc>
              <a:spcBef>
                <a:spcPts val="300"/>
              </a:spcBef>
            </a:pPr>
            <a:endParaRPr b="0" lang="es-CO" sz="2800" spc="-1" strike="noStrike">
              <a:solidFill>
                <a:srgbClr val="021127"/>
              </a:solidFill>
              <a:uFill>
                <a:solidFill>
                  <a:srgbClr val="ffffff"/>
                </a:solidFill>
              </a:uFill>
              <a:latin typeface="Cambria"/>
            </a:endParaRPr>
          </a:p>
          <a:p>
            <a:pPr marL="109800">
              <a:lnSpc>
                <a:spcPct val="100000"/>
              </a:lnSpc>
              <a:spcBef>
                <a:spcPts val="300"/>
              </a:spcBef>
            </a:pPr>
            <a:r>
              <a:rPr b="0" lang="es-CO" sz="2800" spc="-1" strike="noStrike" u="sng">
                <a:solidFill>
                  <a:srgbClr val="9454c3"/>
                </a:solidFill>
                <a:uFill>
                  <a:solidFill>
                    <a:srgbClr val="ffffff"/>
                  </a:solidFill>
                </a:uFill>
                <a:latin typeface="Cambria"/>
                <a:hlinkClick r:id="rId1"/>
              </a:rPr>
              <a:t>www.fedesarrollo.org.co</a:t>
            </a:r>
            <a:endParaRPr b="0" lang="es-CO" sz="2800" spc="-1" strike="noStrike">
              <a:solidFill>
                <a:srgbClr val="021127"/>
              </a:solidFill>
              <a:uFill>
                <a:solidFill>
                  <a:srgbClr val="ffffff"/>
                </a:solidFill>
              </a:uFill>
              <a:latin typeface="Cambria"/>
            </a:endParaRPr>
          </a:p>
          <a:p>
            <a:pPr marL="109800">
              <a:lnSpc>
                <a:spcPct val="100000"/>
              </a:lnSpc>
              <a:spcBef>
                <a:spcPts val="300"/>
              </a:spcBef>
            </a:pPr>
            <a:endParaRPr b="0" lang="es-CO" sz="2800" spc="-1" strike="noStrike">
              <a:solidFill>
                <a:srgbClr val="021127"/>
              </a:solidFill>
              <a:uFill>
                <a:solidFill>
                  <a:srgbClr val="ffffff"/>
                </a:solidFill>
              </a:uFill>
              <a:latin typeface="Cambria"/>
            </a:endParaRPr>
          </a:p>
          <a:p>
            <a:pPr marL="109800">
              <a:lnSpc>
                <a:spcPct val="100000"/>
              </a:lnSpc>
              <a:spcBef>
                <a:spcPts val="300"/>
              </a:spcBef>
            </a:pPr>
            <a:endParaRPr b="0" lang="es-CO" sz="2800" spc="-1" strike="noStrike">
              <a:solidFill>
                <a:srgbClr val="021127"/>
              </a:solidFill>
              <a:uFill>
                <a:solidFill>
                  <a:srgbClr val="ffffff"/>
                </a:solidFill>
              </a:uFill>
              <a:latin typeface="Cambria"/>
            </a:endParaRPr>
          </a:p>
          <a:p>
            <a:pPr marL="109800">
              <a:lnSpc>
                <a:spcPct val="100000"/>
              </a:lnSpc>
              <a:spcBef>
                <a:spcPts val="300"/>
              </a:spcBef>
            </a:pPr>
            <a:r>
              <a:rPr b="0" lang="es-CO" sz="2800" spc="-1" strike="noStrike">
                <a:solidFill>
                  <a:srgbClr val="021127"/>
                </a:solidFill>
                <a:uFill>
                  <a:solidFill>
                    <a:srgbClr val="ffffff"/>
                  </a:solidFill>
                </a:uFill>
                <a:latin typeface="Cambria"/>
              </a:rPr>
              <a:t>amartinez@fedesarrollo.org.co</a:t>
            </a:r>
            <a:endParaRPr b="0" lang="es-CO" sz="2800" spc="-1" strike="noStrike">
              <a:solidFill>
                <a:srgbClr val="021127"/>
              </a:solidFill>
              <a:uFill>
                <a:solidFill>
                  <a:srgbClr val="ffffff"/>
                </a:solidFill>
              </a:uFill>
              <a:latin typeface="Cambria"/>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57200" y="1143000"/>
            <a:ext cx="8229240" cy="1066320"/>
          </a:xfrm>
          <a:prstGeom prst="rect">
            <a:avLst/>
          </a:prstGeom>
          <a:noFill/>
          <a:ln>
            <a:noFill/>
          </a:ln>
        </p:spPr>
        <p:txBody>
          <a:bodyPr lIns="90000" rIns="90000" tIns="45000" bIns="45000" anchor="ctr">
            <a:normAutofit/>
          </a:bodyPr>
          <a:p>
            <a:pPr>
              <a:lnSpc>
                <a:spcPct val="100000"/>
              </a:lnSpc>
            </a:pPr>
            <a:r>
              <a:rPr b="0" lang="es-CO" sz="4000" spc="-1" strike="noStrike">
                <a:solidFill>
                  <a:srgbClr val="0e2f4f"/>
                </a:solidFill>
                <a:uFill>
                  <a:solidFill>
                    <a:srgbClr val="ffffff"/>
                  </a:solidFill>
                </a:uFill>
                <a:latin typeface="Cambria"/>
              </a:rPr>
              <a:t>En algunas regiones, el petróleo es central</a:t>
            </a:r>
            <a:endParaRPr b="0" lang="es-CO" sz="4000" spc="-1" strike="noStrike">
              <a:solidFill>
                <a:srgbClr val="021127"/>
              </a:solidFill>
              <a:uFill>
                <a:solidFill>
                  <a:srgbClr val="ffffff"/>
                </a:solidFill>
              </a:uFill>
              <a:latin typeface="Georgia"/>
            </a:endParaRPr>
          </a:p>
        </p:txBody>
      </p:sp>
      <p:sp>
        <p:nvSpPr>
          <p:cNvPr id="196" name="TextShape 2"/>
          <p:cNvSpPr txBox="1"/>
          <p:nvPr/>
        </p:nvSpPr>
        <p:spPr>
          <a:xfrm>
            <a:off x="457200" y="2249280"/>
            <a:ext cx="8229240" cy="4324680"/>
          </a:xfrm>
          <a:prstGeom prst="rect">
            <a:avLst/>
          </a:prstGeom>
          <a:noFill/>
          <a:ln>
            <a:noFill/>
          </a:ln>
        </p:spPr>
        <p:txBody>
          <a:bodyPr lIns="90000" rIns="90000" tIns="45000" bIns="45000">
            <a:normAutofit/>
          </a:bodyPr>
          <a:p>
            <a:pPr marL="365760" indent="-255600" algn="just">
              <a:lnSpc>
                <a:spcPct val="100000"/>
              </a:lnSpc>
              <a:spcBef>
                <a:spcPts val="300"/>
              </a:spcBef>
              <a:buClr>
                <a:srgbClr val="1e5f9f"/>
              </a:buClr>
              <a:buFont typeface="Georgia"/>
              <a:buChar char="•"/>
            </a:pPr>
            <a:r>
              <a:rPr b="0" lang="es-CO" sz="2800" spc="-1" strike="noStrike">
                <a:solidFill>
                  <a:srgbClr val="021127"/>
                </a:solidFill>
                <a:uFill>
                  <a:solidFill>
                    <a:srgbClr val="ffffff"/>
                  </a:solidFill>
                </a:uFill>
                <a:latin typeface="Cambria"/>
              </a:rPr>
              <a:t>La importancia de las actividades extractivas en algunas regiones es más alta que en el nivel nacional. Si se agrupan los departamentos en seis regiones: Amazonía, Andina, Caribe, Central, Orinoquía y Pacífica, se observa que en el caso de la Orinoquía la minería y los hidrocarburos contribuyen con más del 55% del valor agregado de la región, mientras que, en otras regiones como la Caribe y la Amazonía, su participación apenas supera el 10%.  En las zonas Andina y Centro, las más diversificadas, la contribución del sector es inferior a la nacional: 4.6% y 0.4%, respectivamente frente al 6.8%, en el país.</a:t>
            </a:r>
            <a:endParaRPr b="0" lang="es-CO" sz="2800" spc="-1" strike="noStrike">
              <a:solidFill>
                <a:srgbClr val="021127"/>
              </a:solidFill>
              <a:uFill>
                <a:solidFill>
                  <a:srgbClr val="ffffff"/>
                </a:solidFill>
              </a:uFill>
              <a:latin typeface="Cambria"/>
            </a:endParaRPr>
          </a:p>
          <a:p>
            <a:pPr>
              <a:lnSpc>
                <a:spcPct val="100000"/>
              </a:lnSpc>
              <a:spcBef>
                <a:spcPts val="300"/>
              </a:spcBef>
            </a:pPr>
            <a:endParaRPr b="0" lang="es-CO" sz="2800" spc="-1" strike="noStrike">
              <a:solidFill>
                <a:srgbClr val="021127"/>
              </a:solidFill>
              <a:uFill>
                <a:solidFill>
                  <a:srgbClr val="ffffff"/>
                </a:solidFill>
              </a:uFill>
              <a:latin typeface="Cambria"/>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457200" y="548640"/>
            <a:ext cx="8229240" cy="1066320"/>
          </a:xfrm>
          <a:prstGeom prst="rect">
            <a:avLst/>
          </a:prstGeom>
          <a:noFill/>
          <a:ln>
            <a:noFill/>
          </a:ln>
        </p:spPr>
        <p:txBody>
          <a:bodyPr lIns="90000" rIns="90000" tIns="45000" bIns="45000" anchor="ctr">
            <a:normAutofit/>
          </a:bodyPr>
          <a:p>
            <a:pPr algn="ctr">
              <a:lnSpc>
                <a:spcPct val="100000"/>
              </a:lnSpc>
            </a:pPr>
            <a:r>
              <a:rPr b="1" lang="es-CO" sz="2400" spc="-1" strike="noStrike">
                <a:solidFill>
                  <a:srgbClr val="0e2f4f"/>
                </a:solidFill>
                <a:uFill>
                  <a:solidFill>
                    <a:srgbClr val="ffffff"/>
                  </a:solidFill>
                </a:uFill>
                <a:latin typeface="Georgia"/>
              </a:rPr>
              <a:t>Departamentos con especialización relativa del sector minero-energético</a:t>
            </a:r>
            <a:endParaRPr b="0" lang="es-CO" sz="2400" spc="-1" strike="noStrike">
              <a:solidFill>
                <a:srgbClr val="021127"/>
              </a:solidFill>
              <a:uFill>
                <a:solidFill>
                  <a:srgbClr val="ffffff"/>
                </a:solidFill>
              </a:uFill>
              <a:latin typeface="Georgia"/>
            </a:endParaRPr>
          </a:p>
        </p:txBody>
      </p:sp>
      <p:sp>
        <p:nvSpPr>
          <p:cNvPr id="198" name="CustomShape 2"/>
          <p:cNvSpPr/>
          <p:nvPr/>
        </p:nvSpPr>
        <p:spPr>
          <a:xfrm>
            <a:off x="2195640" y="6593040"/>
            <a:ext cx="5328360" cy="242640"/>
          </a:xfrm>
          <a:prstGeom prst="rect">
            <a:avLst/>
          </a:prstGeom>
          <a:noFill/>
          <a:ln>
            <a:noFill/>
          </a:ln>
        </p:spPr>
        <p:style>
          <a:lnRef idx="0"/>
          <a:fillRef idx="0"/>
          <a:effectRef idx="0"/>
          <a:fontRef idx="minor"/>
        </p:style>
        <p:txBody>
          <a:bodyPr lIns="90000" rIns="90000" tIns="45000" bIns="45000"/>
          <a:p>
            <a:pPr algn="ctr">
              <a:lnSpc>
                <a:spcPct val="100000"/>
              </a:lnSpc>
            </a:pPr>
            <a:r>
              <a:rPr b="0" i="1" lang="es-CO" sz="1000" spc="-1" strike="noStrike">
                <a:solidFill>
                  <a:srgbClr val="021127"/>
                </a:solidFill>
                <a:uFill>
                  <a:solidFill>
                    <a:srgbClr val="ffffff"/>
                  </a:solidFill>
                </a:uFill>
                <a:latin typeface="Georgia"/>
              </a:rPr>
              <a:t>Fuente: DANE, Cuentas Nacionales Departamentales, 2017. Elaboración Fedesarrollo.</a:t>
            </a:r>
            <a:endParaRPr b="0" lang="es-CO" sz="1000" spc="-1" strike="noStrike">
              <a:solidFill>
                <a:srgbClr val="000000"/>
              </a:solidFill>
              <a:uFill>
                <a:solidFill>
                  <a:srgbClr val="ffffff"/>
                </a:solidFill>
              </a:uFill>
              <a:latin typeface="Arial"/>
            </a:endParaRPr>
          </a:p>
        </p:txBody>
      </p:sp>
      <p:pic>
        <p:nvPicPr>
          <p:cNvPr id="199" name="Imagen 3" descr=""/>
          <p:cNvPicPr/>
          <p:nvPr/>
        </p:nvPicPr>
        <p:blipFill>
          <a:blip r:embed="rId1"/>
          <a:stretch/>
        </p:blipFill>
        <p:spPr>
          <a:xfrm>
            <a:off x="0" y="1628640"/>
            <a:ext cx="9143640" cy="46036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457200" y="1143000"/>
            <a:ext cx="8229240" cy="1066320"/>
          </a:xfrm>
          <a:prstGeom prst="rect">
            <a:avLst/>
          </a:prstGeom>
          <a:noFill/>
          <a:ln>
            <a:noFill/>
          </a:ln>
        </p:spPr>
        <p:txBody>
          <a:bodyPr lIns="90000" rIns="90000" tIns="45000" bIns="45000" anchor="ctr"/>
          <a:p>
            <a:pPr>
              <a:lnSpc>
                <a:spcPct val="100000"/>
              </a:lnSpc>
            </a:pPr>
            <a:r>
              <a:rPr b="0" lang="es-CO" sz="4000" spc="-1" strike="noStrike">
                <a:solidFill>
                  <a:srgbClr val="0e2f4f"/>
                </a:solidFill>
                <a:uFill>
                  <a:solidFill>
                    <a:srgbClr val="ffffff"/>
                  </a:solidFill>
                </a:uFill>
                <a:latin typeface="Cambria"/>
              </a:rPr>
              <a:t>Regalías en pesos de 2005, por regiones</a:t>
            </a:r>
            <a:endParaRPr b="0" lang="es-CO" sz="4000" spc="-1" strike="noStrike">
              <a:solidFill>
                <a:srgbClr val="021127"/>
              </a:solidFill>
              <a:uFill>
                <a:solidFill>
                  <a:srgbClr val="ffffff"/>
                </a:solidFill>
              </a:uFill>
              <a:latin typeface="Georgia"/>
            </a:endParaRPr>
          </a:p>
        </p:txBody>
      </p:sp>
      <p:graphicFrame>
        <p:nvGraphicFramePr>
          <p:cNvPr id="201" name="Marcador de contenido 3"/>
          <p:cNvGraphicFramePr/>
          <p:nvPr/>
        </p:nvGraphicFramePr>
        <p:xfrm>
          <a:off x="457200" y="2249640"/>
          <a:ext cx="8229240" cy="4323960"/>
        </p:xfrm>
        <a:graphic>
          <a:graphicData uri="http://schemas.openxmlformats.org/drawingml/2006/chart">
            <c:chart xmlns:c="http://schemas.openxmlformats.org/drawingml/2006/chart" xmlns:r="http://schemas.openxmlformats.org/officeDocument/2006/relationships" r:id="rId1"/>
          </a:graphicData>
        </a:graphic>
      </p:graphicFrame>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457200" y="1143000"/>
            <a:ext cx="8229240" cy="1066320"/>
          </a:xfrm>
          <a:prstGeom prst="rect">
            <a:avLst/>
          </a:prstGeom>
          <a:noFill/>
          <a:ln>
            <a:noFill/>
          </a:ln>
        </p:spPr>
        <p:txBody>
          <a:bodyPr lIns="90000" rIns="90000" tIns="45000" bIns="45000" anchor="ctr">
            <a:normAutofit/>
          </a:bodyPr>
          <a:p>
            <a:pPr>
              <a:lnSpc>
                <a:spcPct val="100000"/>
              </a:lnSpc>
            </a:pPr>
            <a:r>
              <a:rPr b="0" lang="es-CO" sz="4000" spc="-1" strike="noStrike">
                <a:solidFill>
                  <a:srgbClr val="0e2f4f"/>
                </a:solidFill>
                <a:uFill>
                  <a:solidFill>
                    <a:srgbClr val="ffffff"/>
                  </a:solidFill>
                </a:uFill>
                <a:latin typeface="Cambria"/>
              </a:rPr>
              <a:t>Estudios sobre departamentos y municipios petroleros</a:t>
            </a:r>
            <a:endParaRPr b="0" lang="es-CO" sz="4000" spc="-1" strike="noStrike">
              <a:solidFill>
                <a:srgbClr val="021127"/>
              </a:solidFill>
              <a:uFill>
                <a:solidFill>
                  <a:srgbClr val="ffffff"/>
                </a:solidFill>
              </a:uFill>
              <a:latin typeface="Georgia"/>
            </a:endParaRPr>
          </a:p>
        </p:txBody>
      </p:sp>
      <p:sp>
        <p:nvSpPr>
          <p:cNvPr id="203" name="TextShape 2"/>
          <p:cNvSpPr txBox="1"/>
          <p:nvPr/>
        </p:nvSpPr>
        <p:spPr>
          <a:xfrm>
            <a:off x="457200" y="2249280"/>
            <a:ext cx="8229240" cy="4324680"/>
          </a:xfrm>
          <a:prstGeom prst="rect">
            <a:avLst/>
          </a:prstGeom>
          <a:noFill/>
          <a:ln>
            <a:noFill/>
          </a:ln>
        </p:spPr>
        <p:txBody>
          <a:bodyPr lIns="90000" rIns="90000" tIns="45000" bIns="45000"/>
          <a:p>
            <a:pPr>
              <a:lnSpc>
                <a:spcPct val="100000"/>
              </a:lnSpc>
              <a:spcBef>
                <a:spcPts val="300"/>
              </a:spcBef>
            </a:pPr>
            <a:endParaRPr b="0" lang="es-CO" sz="28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4000" spc="-1" strike="noStrike">
                <a:solidFill>
                  <a:srgbClr val="021127"/>
                </a:solidFill>
                <a:uFill>
                  <a:solidFill>
                    <a:srgbClr val="ffffff"/>
                  </a:solidFill>
                </a:uFill>
                <a:latin typeface="Cambria"/>
              </a:rPr>
              <a:t>Arauca, Casanare, Meta y Putumayo</a:t>
            </a:r>
            <a:endParaRPr b="0" lang="es-CO" sz="4000" spc="-1" strike="noStrike">
              <a:solidFill>
                <a:srgbClr val="021127"/>
              </a:solidFill>
              <a:uFill>
                <a:solidFill>
                  <a:srgbClr val="ffffff"/>
                </a:solidFill>
              </a:uFill>
              <a:latin typeface="Cambria"/>
            </a:endParaRPr>
          </a:p>
          <a:p>
            <a:pPr marL="365760" indent="-255600">
              <a:lnSpc>
                <a:spcPct val="100000"/>
              </a:lnSpc>
              <a:spcBef>
                <a:spcPts val="300"/>
              </a:spcBef>
              <a:buClr>
                <a:srgbClr val="1e5f9f"/>
              </a:buClr>
              <a:buFont typeface="Georgia"/>
              <a:buChar char="•"/>
            </a:pPr>
            <a:r>
              <a:rPr b="0" lang="es-CO" sz="4000" spc="-1" strike="noStrike">
                <a:solidFill>
                  <a:srgbClr val="021127"/>
                </a:solidFill>
                <a:uFill>
                  <a:solidFill>
                    <a:srgbClr val="ffffff"/>
                  </a:solidFill>
                </a:uFill>
                <a:latin typeface="Cambria"/>
              </a:rPr>
              <a:t>En curso, el departamento y los municipios de Santander </a:t>
            </a:r>
            <a:endParaRPr b="0" lang="es-CO" sz="4000" spc="-1" strike="noStrike">
              <a:solidFill>
                <a:srgbClr val="021127"/>
              </a:solidFill>
              <a:uFill>
                <a:solidFill>
                  <a:srgbClr val="ffffff"/>
                </a:solidFill>
              </a:uFill>
              <a:latin typeface="Cambria"/>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8693</TotalTime>
  <Application>LibreOffice/5.3.3.2$Windows_x86 LibreOffice_project/3d9a8b4b4e538a85e0782bd6c2d430bafe583448</Application>
  <Words>5791</Words>
  <Paragraphs>513</Paragraphs>
  <Company>Hewlett-Packard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2017-03-27T20:02:46Z</dcterms:created>
  <dc:creator>Julieth Parra</dc:creator>
  <dc:description/>
  <dc:language>es-CO</dc:language>
  <cp:lastModifiedBy>Astrid Martinez</cp:lastModifiedBy>
  <dcterms:modified xsi:type="dcterms:W3CDTF">2018-04-20T23:47:25Z</dcterms:modified>
  <cp:revision>799</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Hewlett-Packard Company</vt:lpwstr>
  </property>
  <property fmtid="{D5CDD505-2E9C-101B-9397-08002B2CF9AE}" pid="4" name="HiddenSlides">
    <vt:i4>12</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32</vt:i4>
  </property>
  <property fmtid="{D5CDD505-2E9C-101B-9397-08002B2CF9AE}" pid="9" name="PresentationFormat">
    <vt:lpwstr>Presentación en pantalla (4:3)</vt:lpwstr>
  </property>
  <property fmtid="{D5CDD505-2E9C-101B-9397-08002B2CF9AE}" pid="10" name="ScaleCrop">
    <vt:bool>0</vt:bool>
  </property>
  <property fmtid="{D5CDD505-2E9C-101B-9397-08002B2CF9AE}" pid="11" name="ShareDoc">
    <vt:bool>0</vt:bool>
  </property>
  <property fmtid="{D5CDD505-2E9C-101B-9397-08002B2CF9AE}" pid="12" name="Slides">
    <vt:i4>51</vt:i4>
  </property>
</Properties>
</file>