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.xml" ContentType="application/vnd.openxmlformats-officedocument.presentationml.notesSlid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.xml" ContentType="application/vnd.openxmlformats-officedocument.themeOverride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6"/>
  </p:notesMasterIdLst>
  <p:handoutMasterIdLst>
    <p:handoutMasterId r:id="rId27"/>
  </p:handoutMasterIdLst>
  <p:sldIdLst>
    <p:sldId id="997" r:id="rId2"/>
    <p:sldId id="1021" r:id="rId3"/>
    <p:sldId id="1022" r:id="rId4"/>
    <p:sldId id="1023" r:id="rId5"/>
    <p:sldId id="1024" r:id="rId6"/>
    <p:sldId id="1025" r:id="rId7"/>
    <p:sldId id="1026" r:id="rId8"/>
    <p:sldId id="1027" r:id="rId9"/>
    <p:sldId id="1016" r:id="rId10"/>
    <p:sldId id="1017" r:id="rId11"/>
    <p:sldId id="1020" r:id="rId12"/>
    <p:sldId id="1007" r:id="rId13"/>
    <p:sldId id="1011" r:id="rId14"/>
    <p:sldId id="1018" r:id="rId15"/>
    <p:sldId id="1014" r:id="rId16"/>
    <p:sldId id="1015" r:id="rId17"/>
    <p:sldId id="999" r:id="rId18"/>
    <p:sldId id="1004" r:id="rId19"/>
    <p:sldId id="1000" r:id="rId20"/>
    <p:sldId id="998" r:id="rId21"/>
    <p:sldId id="1005" r:id="rId22"/>
    <p:sldId id="1028" r:id="rId23"/>
    <p:sldId id="1029" r:id="rId24"/>
    <p:sldId id="1030" r:id="rId25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GO ENRIQUE Auvert Albornoz" initials="DEAA" lastIdx="1" clrIdx="0">
    <p:extLst>
      <p:ext uri="{19B8F6BF-5375-455C-9EA6-DF929625EA0E}">
        <p15:presenceInfo xmlns:p15="http://schemas.microsoft.com/office/powerpoint/2012/main" userId="S-1-5-21-1454471165-1592454029-682003330-384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F5F5"/>
    <a:srgbClr val="4A452A"/>
    <a:srgbClr val="27B013"/>
    <a:srgbClr val="3B5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88" autoAdjust="0"/>
    <p:restoredTop sz="94280" autoAdjust="0"/>
  </p:normalViewPr>
  <p:slideViewPr>
    <p:cSldViewPr snapToGrid="0">
      <p:cViewPr varScale="1">
        <p:scale>
          <a:sx n="113" d="100"/>
          <a:sy n="113" d="100"/>
        </p:scale>
        <p:origin x="17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160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libos\AppData\Local\Microsoft\Windows\INetCache\Content.Outlook\OVECKZLZ\Colombia%20vs%20Bogot&#22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sorio\Downloads\anex_pobreza_2016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sorio\Downloads\anex_pobreza_2016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sorio\Downloads\REGIONAL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sorio\Downloads\anex_pobreza_2016.xls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sorio\Downloads\1.3.3.IPC_Por%20ciudad%20-%20IQY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D:\Dropbox\Monitor%20Financiero\2-Balance%20y%20P&amp;G%20EC\Informe%20Sistema%20Financiero\Cartera%20bancaria%20Bogot&#225;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sorio\Downloads\REGIONAL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libos\AppData\Local\Microsoft\Windows\INetCache\Content.Outlook\OVECKZLZ\Colombia%20vs%20Bogot&#22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sorio\Downloads\REGIONAL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sorio\Dropbox\Monitor%20Macro\Regiones\remesas_regiones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libos\AppData\Local\Microsoft\Windows\INetCache\Content.Outlook\OVECKZLZ\Bogot&#225;%20vs%20resto%20Contrucci&#243;n%20(00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libos\AppData\Local\Microsoft\Windows\INetCache\Content.Outlook\OVECKZLZ\Bogot&#225;%20vs%20resto%20Contrucci&#243;n%20(00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Monitor%20Financiero\2-Balance%20y%20P&amp;G%20EC\Informe%20Sistema%20Financiero\1%20-%20Sistema%20Financiero%20(v2)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DGPM%20-%20DA\Otros\Series%20Bogot&#225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DGPM%20-%20DA\Otros\Series%20Bogot&#225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libos\AppData\Local\Microsoft\Windows\INetCache\Content.Outlook\OVECKZLZ\Colombia%20vs%20Bogot&#225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425455776136385E-2"/>
          <c:y val="3.7177847431907586E-2"/>
          <c:w val="0.96314908844772729"/>
          <c:h val="0.74502677204596035"/>
        </c:manualLayout>
      </c:layout>
      <c:lineChart>
        <c:grouping val="standard"/>
        <c:varyColors val="0"/>
        <c:ser>
          <c:idx val="1"/>
          <c:order val="0"/>
          <c:tx>
            <c:strRef>
              <c:f>PIB!$K$3</c:f>
              <c:strCache>
                <c:ptCount val="1"/>
                <c:pt idx="0">
                  <c:v>Colombia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756302837995011E-2"/>
                  <c:y val="-6.4613342402918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E77-42E9-B807-4885C6E26F9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E77-42E9-B807-4885C6E26F9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E77-42E9-B807-4885C6E26F9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E77-42E9-B807-4885C6E26F9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E77-42E9-B807-4885C6E26F9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PIB!$G$14:$G$21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PIB!$K$14:$K$21</c:f>
              <c:numCache>
                <c:formatCode>0.0</c:formatCode>
                <c:ptCount val="8"/>
                <c:pt idx="0">
                  <c:v>3.9718007047375048</c:v>
                </c:pt>
                <c:pt idx="1">
                  <c:v>6.589511515571167</c:v>
                </c:pt>
                <c:pt idx="2">
                  <c:v>4.0439438063714972</c:v>
                </c:pt>
                <c:pt idx="3">
                  <c:v>4.8740655793408028</c:v>
                </c:pt>
                <c:pt idx="4">
                  <c:v>4.3936083396951542</c:v>
                </c:pt>
                <c:pt idx="5">
                  <c:v>3.0520165732996096</c:v>
                </c:pt>
                <c:pt idx="6">
                  <c:v>2.0430597332389722</c:v>
                </c:pt>
                <c:pt idx="7">
                  <c:v>1.7680717779958499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E77-42E9-B807-4885C6E26F97}"/>
            </c:ext>
          </c:extLst>
        </c:ser>
        <c:ser>
          <c:idx val="0"/>
          <c:order val="1"/>
          <c:tx>
            <c:strRef>
              <c:f>PIB!$J$3</c:f>
              <c:strCache>
                <c:ptCount val="1"/>
                <c:pt idx="0">
                  <c:v>Bogotá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E77-42E9-B807-4885C6E26F9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355971364441271E-2"/>
                  <c:y val="-3.3400716518514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E77-42E9-B807-4885C6E26F9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E77-42E9-B807-4885C6E26F9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E77-42E9-B807-4885C6E26F9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PIB!$G$14:$G$21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PIB!$J$14:$J$21</c:f>
              <c:numCache>
                <c:formatCode>0.0</c:formatCode>
                <c:ptCount val="8"/>
                <c:pt idx="0">
                  <c:v>3.5887443088942872</c:v>
                </c:pt>
                <c:pt idx="1">
                  <c:v>5.6512940295446956</c:v>
                </c:pt>
                <c:pt idx="2">
                  <c:v>3.52465656326999</c:v>
                </c:pt>
                <c:pt idx="3">
                  <c:v>3.8537718547499766</c:v>
                </c:pt>
                <c:pt idx="4">
                  <c:v>4.646307676610717</c:v>
                </c:pt>
                <c:pt idx="5">
                  <c:v>4.8127620319050823</c:v>
                </c:pt>
                <c:pt idx="6">
                  <c:v>3.0046511627906947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E77-42E9-B807-4885C6E26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77665024"/>
        <c:axId val="-1777677536"/>
      </c:lineChart>
      <c:dateAx>
        <c:axId val="-177766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777677536"/>
        <c:crosses val="autoZero"/>
        <c:auto val="0"/>
        <c:lblOffset val="100"/>
        <c:baseTimeUnit val="days"/>
      </c:dateAx>
      <c:valAx>
        <c:axId val="-1777677536"/>
        <c:scaling>
          <c:orientation val="minMax"/>
        </c:scaling>
        <c:delete val="1"/>
        <c:axPos val="l"/>
        <c:numFmt formatCode="0" sourceLinked="0"/>
        <c:majorTickMark val="none"/>
        <c:minorTickMark val="none"/>
        <c:tickLblPos val="nextTo"/>
        <c:crossAx val="-177766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07002042495406"/>
          <c:y val="0.92194541831896248"/>
          <c:w val="0.28785982725706555"/>
          <c:h val="7.15696497013356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Gill Sans MT" panose="020B0502020104020203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Hoja1!$A$29</c:f>
              <c:strCache>
                <c:ptCount val="1"/>
                <c:pt idx="0">
                  <c:v>13 áreas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Hoja1!$B$28:$I$28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Hoja1!$B$29:$I$29</c:f>
              <c:numCache>
                <c:formatCode>0.0</c:formatCode>
                <c:ptCount val="8"/>
                <c:pt idx="0">
                  <c:v>57.861381565115479</c:v>
                </c:pt>
                <c:pt idx="1">
                  <c:v>57.833788949267628</c:v>
                </c:pt>
                <c:pt idx="2">
                  <c:v>56.800036175327641</c:v>
                </c:pt>
                <c:pt idx="3">
                  <c:v>54.876327806938995</c:v>
                </c:pt>
                <c:pt idx="4">
                  <c:v>53.115521406244135</c:v>
                </c:pt>
                <c:pt idx="5">
                  <c:v>51.866294202517885</c:v>
                </c:pt>
                <c:pt idx="6">
                  <c:v>50.423615222264687</c:v>
                </c:pt>
                <c:pt idx="7">
                  <c:v>49.375069800776693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36E-4398-9B0B-90EEF71FCC5F}"/>
            </c:ext>
          </c:extLst>
        </c:ser>
        <c:ser>
          <c:idx val="1"/>
          <c:order val="1"/>
          <c:tx>
            <c:strRef>
              <c:f>Hoja1!$A$30</c:f>
              <c:strCache>
                <c:ptCount val="1"/>
                <c:pt idx="0">
                  <c:v>Bogotá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Hoja1!$B$28:$I$28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Hoja1!$B$30:$I$30</c:f>
              <c:numCache>
                <c:formatCode>0.0</c:formatCode>
                <c:ptCount val="8"/>
                <c:pt idx="0">
                  <c:v>52.175109999999997</c:v>
                </c:pt>
                <c:pt idx="1">
                  <c:v>53.856720000000003</c:v>
                </c:pt>
                <c:pt idx="2">
                  <c:v>52.763849999999998</c:v>
                </c:pt>
                <c:pt idx="3">
                  <c:v>50.239190000000001</c:v>
                </c:pt>
                <c:pt idx="4">
                  <c:v>48.652389999999997</c:v>
                </c:pt>
                <c:pt idx="5">
                  <c:v>47.568040000000003</c:v>
                </c:pt>
                <c:pt idx="6">
                  <c:v>45.404859999999999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36E-4398-9B0B-90EEF71FCC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682690672"/>
        <c:axId val="-1682694480"/>
      </c:lineChart>
      <c:catAx>
        <c:axId val="-168269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682694480"/>
        <c:crosses val="autoZero"/>
        <c:auto val="1"/>
        <c:lblAlgn val="ctr"/>
        <c:lblOffset val="100"/>
        <c:noMultiLvlLbl val="0"/>
      </c:catAx>
      <c:valAx>
        <c:axId val="-1682694480"/>
        <c:scaling>
          <c:orientation val="minMax"/>
          <c:min val="4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682690672"/>
        <c:crosses val="autoZero"/>
        <c:crossBetween val="between"/>
      </c:valAx>
      <c:spPr>
        <a:noFill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Gill Sans MT" panose="020B0502020104020203" pitchFamily="34" charset="0"/>
        </a:defRPr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Hoja1!$A$21</c:f>
              <c:strCache>
                <c:ptCount val="1"/>
                <c:pt idx="0">
                  <c:v>Total Nacional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Hoja1!$B$20:$I$20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Hoja1!$B$21:$I$21</c:f>
              <c:numCache>
                <c:formatCode>0.0</c:formatCode>
                <c:ptCount val="8"/>
                <c:pt idx="0">
                  <c:v>62.747548057170391</c:v>
                </c:pt>
                <c:pt idx="1">
                  <c:v>63.679188094934034</c:v>
                </c:pt>
                <c:pt idx="2">
                  <c:v>64.533154177700865</c:v>
                </c:pt>
                <c:pt idx="3">
                  <c:v>64.152334820103817</c:v>
                </c:pt>
                <c:pt idx="4">
                  <c:v>64.232196739083022</c:v>
                </c:pt>
                <c:pt idx="5">
                  <c:v>64.734169839564231</c:v>
                </c:pt>
                <c:pt idx="6">
                  <c:v>64.475728121118905</c:v>
                </c:pt>
                <c:pt idx="7">
                  <c:v>64.389601716010546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BF8-4102-A7E3-042F796F0526}"/>
            </c:ext>
          </c:extLst>
        </c:ser>
        <c:ser>
          <c:idx val="1"/>
          <c:order val="1"/>
          <c:tx>
            <c:strRef>
              <c:f>Hoja1!$A$22</c:f>
              <c:strCache>
                <c:ptCount val="1"/>
                <c:pt idx="0">
                  <c:v>Bogotá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Hoja1!$B$20:$I$20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Hoja1!$B$22:$I$22</c:f>
              <c:numCache>
                <c:formatCode>0.0</c:formatCode>
                <c:ptCount val="8"/>
                <c:pt idx="0">
                  <c:v>68.605828426459041</c:v>
                </c:pt>
                <c:pt idx="1">
                  <c:v>70.930177426563475</c:v>
                </c:pt>
                <c:pt idx="2">
                  <c:v>72.114560535091783</c:v>
                </c:pt>
                <c:pt idx="3">
                  <c:v>71.957835250371545</c:v>
                </c:pt>
                <c:pt idx="4">
                  <c:v>72.473804828070712</c:v>
                </c:pt>
                <c:pt idx="5">
                  <c:v>71.624091908249454</c:v>
                </c:pt>
                <c:pt idx="6">
                  <c:v>70.757508578534029</c:v>
                </c:pt>
                <c:pt idx="7">
                  <c:v>69.635207584886572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BF8-4102-A7E3-042F796F0526}"/>
            </c:ext>
          </c:extLst>
        </c:ser>
        <c:ser>
          <c:idx val="2"/>
          <c:order val="2"/>
          <c:tx>
            <c:strRef>
              <c:f>Hoja1!$A$23</c:f>
              <c:strCache>
                <c:ptCount val="1"/>
                <c:pt idx="0">
                  <c:v>13 áreas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Hoja1!$B$20:$I$20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Hoja1!$B$23:$I$23</c:f>
              <c:numCache>
                <c:formatCode>0.0</c:formatCode>
                <c:ptCount val="8"/>
                <c:pt idx="0">
                  <c:v>65.723390736834602</c:v>
                </c:pt>
                <c:pt idx="1">
                  <c:v>66.712836615090822</c:v>
                </c:pt>
                <c:pt idx="2">
                  <c:v>67.642738960799548</c:v>
                </c:pt>
                <c:pt idx="3">
                  <c:v>67.452977191807349</c:v>
                </c:pt>
                <c:pt idx="4">
                  <c:v>67.933776984240041</c:v>
                </c:pt>
                <c:pt idx="5">
                  <c:v>68.027030796445473</c:v>
                </c:pt>
                <c:pt idx="6">
                  <c:v>67.483949097719261</c:v>
                </c:pt>
                <c:pt idx="7">
                  <c:v>66.979448716764779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BF8-4102-A7E3-042F796F0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682692848"/>
        <c:axId val="-1682675440"/>
      </c:lineChart>
      <c:catAx>
        <c:axId val="-168269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682675440"/>
        <c:crosses val="autoZero"/>
        <c:auto val="1"/>
        <c:lblAlgn val="ctr"/>
        <c:lblOffset val="100"/>
        <c:noMultiLvlLbl val="0"/>
      </c:catAx>
      <c:valAx>
        <c:axId val="-1682675440"/>
        <c:scaling>
          <c:orientation val="minMax"/>
          <c:min val="6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682692848"/>
        <c:crosses val="autoZero"/>
        <c:crossBetween val="between"/>
      </c:valAx>
      <c:spPr>
        <a:noFill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Gill Sans MT" panose="020B0502020104020203" pitchFamily="34" charset="0"/>
        </a:defRPr>
      </a:pPr>
      <a:endParaRPr lang="es-C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30235148655694"/>
          <c:y val="3.9728103434338358E-2"/>
          <c:w val="0.86169427260695897"/>
          <c:h val="0.78210890669755762"/>
        </c:manualLayout>
      </c:layout>
      <c:lineChart>
        <c:grouping val="standard"/>
        <c:varyColors val="0"/>
        <c:ser>
          <c:idx val="0"/>
          <c:order val="0"/>
          <c:tx>
            <c:strRef>
              <c:f>Hoja1!$A$13</c:f>
              <c:strCache>
                <c:ptCount val="1"/>
                <c:pt idx="0">
                  <c:v>Total Nacional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Hoja1!$B$12:$I$12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Hoja1!$B$13:$I$13</c:f>
              <c:numCache>
                <c:formatCode>0.0</c:formatCode>
                <c:ptCount val="8"/>
                <c:pt idx="0">
                  <c:v>55.359869017169835</c:v>
                </c:pt>
                <c:pt idx="1">
                  <c:v>56.796247019238344</c:v>
                </c:pt>
                <c:pt idx="2">
                  <c:v>57.84182899426046</c:v>
                </c:pt>
                <c:pt idx="3">
                  <c:v>57.973400865763139</c:v>
                </c:pt>
                <c:pt idx="4">
                  <c:v>58.390866547063993</c:v>
                </c:pt>
                <c:pt idx="5">
                  <c:v>58.960198381649043</c:v>
                </c:pt>
                <c:pt idx="6">
                  <c:v>58.534591403676906</c:v>
                </c:pt>
                <c:pt idx="7">
                  <c:v>58.356460918690992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2C2-41AB-B724-BE722B1CFAF4}"/>
            </c:ext>
          </c:extLst>
        </c:ser>
        <c:ser>
          <c:idx val="1"/>
          <c:order val="1"/>
          <c:tx>
            <c:strRef>
              <c:f>Hoja1!$A$14</c:f>
              <c:strCache>
                <c:ptCount val="1"/>
                <c:pt idx="0">
                  <c:v>Bogotá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Hoja1!$B$12:$I$12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Hoja1!$B$14:$I$14</c:f>
              <c:numCache>
                <c:formatCode>0.0</c:formatCode>
                <c:ptCount val="8"/>
                <c:pt idx="0">
                  <c:v>61.281217495907626</c:v>
                </c:pt>
                <c:pt idx="1">
                  <c:v>64.171319959537072</c:v>
                </c:pt>
                <c:pt idx="2">
                  <c:v>65.233895886841836</c:v>
                </c:pt>
                <c:pt idx="3">
                  <c:v>65.459052143718239</c:v>
                </c:pt>
                <c:pt idx="4">
                  <c:v>66.181270595020621</c:v>
                </c:pt>
                <c:pt idx="5">
                  <c:v>65.364331364839273</c:v>
                </c:pt>
                <c:pt idx="6">
                  <c:v>64.186453653007973</c:v>
                </c:pt>
                <c:pt idx="7">
                  <c:v>62.316373152532435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2C2-41AB-B724-BE722B1CFAF4}"/>
            </c:ext>
          </c:extLst>
        </c:ser>
        <c:ser>
          <c:idx val="2"/>
          <c:order val="2"/>
          <c:tx>
            <c:strRef>
              <c:f>Hoja1!$A$15</c:f>
              <c:strCache>
                <c:ptCount val="1"/>
                <c:pt idx="0">
                  <c:v>13 áreas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Hoja1!$B$12:$I$12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Hoja1!$B$15:$I$15</c:f>
              <c:numCache>
                <c:formatCode>0.0</c:formatCode>
                <c:ptCount val="8"/>
                <c:pt idx="0">
                  <c:v>57.557755463620531</c:v>
                </c:pt>
                <c:pt idx="1">
                  <c:v>59.081615561912557</c:v>
                </c:pt>
                <c:pt idx="2">
                  <c:v>60.085109897884649</c:v>
                </c:pt>
                <c:pt idx="3">
                  <c:v>60.309348017348775</c:v>
                </c:pt>
                <c:pt idx="4">
                  <c:v>61.189903678628333</c:v>
                </c:pt>
                <c:pt idx="5">
                  <c:v>61.391406218791175</c:v>
                </c:pt>
                <c:pt idx="6">
                  <c:v>60.735944521298954</c:v>
                </c:pt>
                <c:pt idx="7">
                  <c:v>59.868969497352673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2C2-41AB-B724-BE722B1CF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682689040"/>
        <c:axId val="-1682684688"/>
      </c:lineChart>
      <c:catAx>
        <c:axId val="-168268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682684688"/>
        <c:crosses val="autoZero"/>
        <c:auto val="1"/>
        <c:lblAlgn val="ctr"/>
        <c:lblOffset val="100"/>
        <c:noMultiLvlLbl val="0"/>
      </c:catAx>
      <c:valAx>
        <c:axId val="-1682684688"/>
        <c:scaling>
          <c:orientation val="minMax"/>
          <c:min val="52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682689040"/>
        <c:crosses val="autoZero"/>
        <c:crossBetween val="between"/>
      </c:valAx>
      <c:spPr>
        <a:noFill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Gill Sans MT" panose="020B0502020104020203" pitchFamily="34" charset="0"/>
        </a:defRPr>
      </a:pPr>
      <a:endParaRPr lang="es-CO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89686070585218E-2"/>
          <c:y val="8.703493886570482E-2"/>
          <c:w val="0.90905436216509738"/>
          <c:h val="0.72572602249598051"/>
        </c:manualLayout>
      </c:layout>
      <c:barChart>
        <c:barDir val="col"/>
        <c:grouping val="clustered"/>
        <c:varyColors val="0"/>
        <c:ser>
          <c:idx val="0"/>
          <c:order val="0"/>
          <c:tx>
            <c:v>Bogotá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9087205037951897E-3"/>
                  <c:y val="3.3081419625304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218-4CB9-AC55-8509B90EAC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9087205037951897E-3"/>
                  <c:y val="6.6162839250608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218-4CB9-AC55-8509B90EAC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771801259487974E-2"/>
                  <c:y val="-3.30814196253053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218-4CB9-AC55-8509B90EAC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8174410075904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218-4CB9-AC55-8509B90EAC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817441007590379E-2"/>
                  <c:y val="6.61628392506094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218-4CB9-AC55-8509B90EAC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771801259487974E-2"/>
                  <c:y val="6.6162839250608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218-4CB9-AC55-8509B90EAC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9087205037951897E-3"/>
                  <c:y val="0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2060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218-4CB9-AC55-8509B90EAC6D}"/>
                </c:ext>
                <c:ext xmlns:c15="http://schemas.microsoft.com/office/drawing/2012/chart" uri="{CE6537A1-D6FC-4f65-9D91-7224C49458BB}">
                  <c15:layout>
                    <c:manualLayout>
                      <c:w val="6.344500272289659E-2"/>
                      <c:h val="4.115328601387909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1.1817441007590379E-2"/>
                  <c:y val="6.6162839250608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218-4CB9-AC55-8509B90EAC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1817441007590489E-2"/>
                  <c:y val="6.6162839250609468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218-4CB9-AC55-8509B90EAC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'[anex_pobreza_2016.xls]Pobreza Monetaria '!$F$11:$N$11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'[anex_pobreza_2016.xls]Pobreza Monetaria '!$Q$18:$Y$18</c:f>
              <c:numCache>
                <c:formatCode>0.00</c:formatCode>
                <c:ptCount val="9"/>
                <c:pt idx="0">
                  <c:v>19.600000000000001</c:v>
                </c:pt>
                <c:pt idx="1">
                  <c:v>18.3</c:v>
                </c:pt>
                <c:pt idx="2">
                  <c:v>15.5</c:v>
                </c:pt>
                <c:pt idx="3">
                  <c:v>13.1</c:v>
                </c:pt>
                <c:pt idx="4">
                  <c:v>11.6</c:v>
                </c:pt>
                <c:pt idx="5">
                  <c:v>10.199999999999999</c:v>
                </c:pt>
                <c:pt idx="6">
                  <c:v>10.1</c:v>
                </c:pt>
                <c:pt idx="7">
                  <c:v>10.4</c:v>
                </c:pt>
                <c:pt idx="8">
                  <c:v>11.6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10-46C3-B468-0B3715C78B88}"/>
            </c:ext>
          </c:extLst>
        </c:ser>
        <c:ser>
          <c:idx val="1"/>
          <c:order val="1"/>
          <c:tx>
            <c:v>Total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8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'[anex_pobreza_2016.xls]Pobreza Monetaria '!$F$11:$N$11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'[anex_pobreza_2016.xls]Pobreza Monetaria '!$Q$19:$Y$19</c:f>
              <c:numCache>
                <c:formatCode>0.00</c:formatCode>
                <c:ptCount val="9"/>
                <c:pt idx="0">
                  <c:v>42</c:v>
                </c:pt>
                <c:pt idx="1">
                  <c:v>40.299999999999997</c:v>
                </c:pt>
                <c:pt idx="2">
                  <c:v>37.200000000000003</c:v>
                </c:pt>
                <c:pt idx="3">
                  <c:v>34.1</c:v>
                </c:pt>
                <c:pt idx="4">
                  <c:v>32.700000000000003</c:v>
                </c:pt>
                <c:pt idx="5">
                  <c:v>30.6</c:v>
                </c:pt>
                <c:pt idx="6">
                  <c:v>28.5</c:v>
                </c:pt>
                <c:pt idx="7">
                  <c:v>27.8</c:v>
                </c:pt>
                <c:pt idx="8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10-46C3-B468-0B3715C78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-1682701552"/>
        <c:axId val="-1682684144"/>
      </c:barChart>
      <c:catAx>
        <c:axId val="-168270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682684144"/>
        <c:crosses val="autoZero"/>
        <c:auto val="1"/>
        <c:lblAlgn val="ctr"/>
        <c:lblOffset val="100"/>
        <c:noMultiLvlLbl val="0"/>
      </c:catAx>
      <c:valAx>
        <c:axId val="-168268414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68270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456775034306639"/>
          <c:y val="0.94217680429839634"/>
          <c:w val="0.25086426668707579"/>
          <c:h val="5.78231957016035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Gill Sans MT" panose="020B0502020104020203" pitchFamily="34" charset="0"/>
        </a:defRPr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19165968823363E-2"/>
          <c:y val="9.4127652595823591E-2"/>
          <c:w val="0.89528076910636789"/>
          <c:h val="0.73070662226205274"/>
        </c:manualLayout>
      </c:layout>
      <c:barChart>
        <c:barDir val="col"/>
        <c:grouping val="clustered"/>
        <c:varyColors val="0"/>
        <c:ser>
          <c:idx val="0"/>
          <c:order val="0"/>
          <c:tx>
            <c:v>Bogotá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'[anex_pobreza_2016.xls]Pobreza Monetaria '!$H$11:$N$11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'[anex_pobreza_2016.xls]Pobreza Monetaria '!$S$18:$Y$18</c:f>
              <c:numCache>
                <c:formatCode>0.00</c:formatCode>
                <c:ptCount val="7"/>
                <c:pt idx="0">
                  <c:v>12.1</c:v>
                </c:pt>
                <c:pt idx="1">
                  <c:v>11.9</c:v>
                </c:pt>
                <c:pt idx="2">
                  <c:v>11.1</c:v>
                </c:pt>
                <c:pt idx="3">
                  <c:v>8.6999999999999993</c:v>
                </c:pt>
                <c:pt idx="4">
                  <c:v>5.4</c:v>
                </c:pt>
                <c:pt idx="5">
                  <c:v>4.7</c:v>
                </c:pt>
                <c:pt idx="6">
                  <c:v>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6B-4E7D-969F-D4E675D068AD}"/>
            </c:ext>
          </c:extLst>
        </c:ser>
        <c:ser>
          <c:idx val="1"/>
          <c:order val="1"/>
          <c:tx>
            <c:v>Total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'[anex_pobreza_2016.xls]Pobreza Monetaria '!$H$11:$N$11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'[anex_pobreza_2016.xls]Pobreza Monetaria '!$S$19:$Y$19</c:f>
              <c:numCache>
                <c:formatCode>0.00</c:formatCode>
                <c:ptCount val="7"/>
                <c:pt idx="0">
                  <c:v>30.4</c:v>
                </c:pt>
                <c:pt idx="1">
                  <c:v>29.4</c:v>
                </c:pt>
                <c:pt idx="2">
                  <c:v>27</c:v>
                </c:pt>
                <c:pt idx="3">
                  <c:v>24.8</c:v>
                </c:pt>
                <c:pt idx="4">
                  <c:v>21.9</c:v>
                </c:pt>
                <c:pt idx="5">
                  <c:v>20.2</c:v>
                </c:pt>
                <c:pt idx="6">
                  <c:v>17.8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6B-4E7D-969F-D4E675D06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-1682683056"/>
        <c:axId val="-1682703728"/>
      </c:barChart>
      <c:catAx>
        <c:axId val="-168268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682703728"/>
        <c:crosses val="autoZero"/>
        <c:auto val="1"/>
        <c:lblAlgn val="ctr"/>
        <c:lblOffset val="100"/>
        <c:noMultiLvlLbl val="0"/>
      </c:catAx>
      <c:valAx>
        <c:axId val="-168270372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68268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26855565398776"/>
          <c:y val="0.93323288984340724"/>
          <c:w val="0.24546288869202454"/>
          <c:h val="5.69863205003040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Gill Sans MT" panose="020B0502020104020203" pitchFamily="34" charset="0"/>
        </a:defRPr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Total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'[REGIONAL.xlsx]CALIDAD DE VIDA 2016'!$C$17:$H$17</c:f>
              <c:strCache>
                <c:ptCount val="6"/>
                <c:pt idx="0">
                  <c:v>Energía eléctrica</c:v>
                </c:pt>
                <c:pt idx="1">
                  <c:v>Gas natural</c:v>
                </c:pt>
                <c:pt idx="2">
                  <c:v>Acueducto</c:v>
                </c:pt>
                <c:pt idx="3">
                  <c:v>Alcantarillado</c:v>
                </c:pt>
                <c:pt idx="4">
                  <c:v>Recolección de basuras</c:v>
                </c:pt>
                <c:pt idx="5">
                  <c:v>Teléfono celular</c:v>
                </c:pt>
              </c:strCache>
            </c:strRef>
          </c:cat>
          <c:val>
            <c:numRef>
              <c:f>'[REGIONAL.xlsx]CALIDAD DE VIDA 2016'!$C$18:$H$18</c:f>
              <c:numCache>
                <c:formatCode>General</c:formatCode>
                <c:ptCount val="6"/>
                <c:pt idx="0">
                  <c:v>98.7</c:v>
                </c:pt>
                <c:pt idx="1">
                  <c:v>64.7</c:v>
                </c:pt>
                <c:pt idx="2">
                  <c:v>89.6</c:v>
                </c:pt>
                <c:pt idx="3">
                  <c:v>77.5</c:v>
                </c:pt>
                <c:pt idx="4">
                  <c:v>83.4</c:v>
                </c:pt>
                <c:pt idx="5" formatCode="0.0">
                  <c:v>96.5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15-44A7-810D-D464B15D5E9A}"/>
            </c:ext>
          </c:extLst>
        </c:ser>
        <c:ser>
          <c:idx val="1"/>
          <c:order val="1"/>
          <c:tx>
            <c:v>Bogotá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'[REGIONAL.xlsx]CALIDAD DE VIDA 2016'!$C$17:$H$17</c:f>
              <c:strCache>
                <c:ptCount val="6"/>
                <c:pt idx="0">
                  <c:v>Energía eléctrica</c:v>
                </c:pt>
                <c:pt idx="1">
                  <c:v>Gas natural</c:v>
                </c:pt>
                <c:pt idx="2">
                  <c:v>Acueducto</c:v>
                </c:pt>
                <c:pt idx="3">
                  <c:v>Alcantarillado</c:v>
                </c:pt>
                <c:pt idx="4">
                  <c:v>Recolección de basuras</c:v>
                </c:pt>
                <c:pt idx="5">
                  <c:v>Teléfono celular</c:v>
                </c:pt>
              </c:strCache>
            </c:strRef>
          </c:cat>
          <c:val>
            <c:numRef>
              <c:f>'[REGIONAL.xlsx]CALIDAD DE VIDA 2016'!$C$19:$H$19</c:f>
              <c:numCache>
                <c:formatCode>General</c:formatCode>
                <c:ptCount val="6"/>
                <c:pt idx="0">
                  <c:v>100</c:v>
                </c:pt>
                <c:pt idx="1">
                  <c:v>92.8</c:v>
                </c:pt>
                <c:pt idx="2">
                  <c:v>100</c:v>
                </c:pt>
                <c:pt idx="3">
                  <c:v>99.5</c:v>
                </c:pt>
                <c:pt idx="4">
                  <c:v>99.8</c:v>
                </c:pt>
                <c:pt idx="5" formatCode="0.0">
                  <c:v>98.9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15-44A7-810D-D464B15D5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82700464"/>
        <c:axId val="-1682681968"/>
      </c:barChart>
      <c:catAx>
        <c:axId val="-168270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682681968"/>
        <c:crosses val="autoZero"/>
        <c:auto val="1"/>
        <c:lblAlgn val="ctr"/>
        <c:lblOffset val="100"/>
        <c:noMultiLvlLbl val="0"/>
      </c:catAx>
      <c:valAx>
        <c:axId val="-1682681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682700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Gill Sans MT" panose="020B0502020104020203" pitchFamily="34" charset="0"/>
        </a:defRPr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70603674540683"/>
          <c:y val="5.5287166903343968E-2"/>
          <c:w val="0.87129396325459318"/>
          <c:h val="0.73603988406054865"/>
        </c:manualLayout>
      </c:layout>
      <c:barChart>
        <c:barDir val="col"/>
        <c:grouping val="clustered"/>
        <c:varyColors val="0"/>
        <c:ser>
          <c:idx val="0"/>
          <c:order val="0"/>
          <c:tx>
            <c:v>Bogotá</c:v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5419847328244451E-3"/>
                  <c:y val="6.61429395797261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25B-4ADA-8539-C8FBEC658F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6335877862595772E-3"/>
                  <c:y val="6.61429395797267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25B-4ADA-8539-C8FBEC658F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6335877862596119E-3"/>
                  <c:y val="6.61429395797267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25B-4ADA-8539-C8FBEC658F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7251908396946565E-3"/>
                  <c:y val="6.61429395797267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25B-4ADA-8539-C8FBEC658F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267175572519083E-2"/>
                  <c:y val="3.3071469789863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25B-4ADA-8539-C8FBEC658F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5419847328244971E-3"/>
                  <c:y val="6.61429395797267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25B-4ADA-8539-C8FBEC658F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6335877862595417E-3"/>
                  <c:y val="3.3071469789862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25B-4ADA-8539-C8FBEC658F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6335877862596822E-3"/>
                  <c:y val="3.3071469789862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25B-4ADA-8539-C8FBEC658F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284870325316127E-3"/>
                  <c:y val="-6.4703396662952908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55E-460A-BD14-CC94F64E48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'[anex_pobreza_2016.xls]Pobreza Monetaria '!$F$11:$N$11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'[anex_pobreza_2016.xls]Pobreza Monetaria '!$Q$18:$Y$18</c:f>
              <c:numCache>
                <c:formatCode>0.00</c:formatCode>
                <c:ptCount val="9"/>
                <c:pt idx="0">
                  <c:v>0.53100000000000003</c:v>
                </c:pt>
                <c:pt idx="1">
                  <c:v>0.52600000000000002</c:v>
                </c:pt>
                <c:pt idx="2">
                  <c:v>0.52600000000000002</c:v>
                </c:pt>
                <c:pt idx="3">
                  <c:v>0.52200000000000002</c:v>
                </c:pt>
                <c:pt idx="4">
                  <c:v>0.497</c:v>
                </c:pt>
                <c:pt idx="5">
                  <c:v>0.504</c:v>
                </c:pt>
                <c:pt idx="6">
                  <c:v>0.502</c:v>
                </c:pt>
                <c:pt idx="7">
                  <c:v>0.498</c:v>
                </c:pt>
                <c:pt idx="8">
                  <c:v>0.499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5E-460A-BD14-CC94F64E4820}"/>
            </c:ext>
          </c:extLst>
        </c:ser>
        <c:ser>
          <c:idx val="1"/>
          <c:order val="1"/>
          <c:tx>
            <c:v>Total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'[anex_pobreza_2016.xls]Pobreza Monetaria '!$F$11:$N$11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'[anex_pobreza_2016.xls]Pobreza Monetaria '!$Q$19:$Y$19</c:f>
              <c:numCache>
                <c:formatCode>0.00</c:formatCode>
                <c:ptCount val="9"/>
                <c:pt idx="0">
                  <c:v>0.56699999999999995</c:v>
                </c:pt>
                <c:pt idx="1">
                  <c:v>0.55700000000000005</c:v>
                </c:pt>
                <c:pt idx="2">
                  <c:v>0.56000000000000005</c:v>
                </c:pt>
                <c:pt idx="3">
                  <c:v>0.54800000000000004</c:v>
                </c:pt>
                <c:pt idx="4">
                  <c:v>0.53900000000000003</c:v>
                </c:pt>
                <c:pt idx="5">
                  <c:v>0.53900000000000003</c:v>
                </c:pt>
                <c:pt idx="6">
                  <c:v>0.53800000000000003</c:v>
                </c:pt>
                <c:pt idx="7">
                  <c:v>0.52200000000000002</c:v>
                </c:pt>
                <c:pt idx="8">
                  <c:v>0.51700000000000002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5E-460A-BD14-CC94F64E4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82680336"/>
        <c:axId val="-1682676528"/>
      </c:barChart>
      <c:catAx>
        <c:axId val="-168268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682676528"/>
        <c:crosses val="autoZero"/>
        <c:auto val="1"/>
        <c:lblAlgn val="ctr"/>
        <c:lblOffset val="100"/>
        <c:noMultiLvlLbl val="0"/>
      </c:catAx>
      <c:valAx>
        <c:axId val="-1682676528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-168268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Gill Sans MT" panose="020B0502020104020203" pitchFamily="34" charset="0"/>
        </a:defRPr>
      </a:pPr>
      <a:endParaRPr lang="es-C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758530183727038E-2"/>
          <c:y val="4.7752431469488286E-2"/>
          <c:w val="0.8743429571303587"/>
          <c:h val="0.77605278167717773"/>
        </c:manualLayout>
      </c:layout>
      <c:lineChart>
        <c:grouping val="standard"/>
        <c:varyColors val="0"/>
        <c:ser>
          <c:idx val="0"/>
          <c:order val="0"/>
          <c:tx>
            <c:v>Bogotá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96"/>
              <c:layout>
                <c:manualLayout>
                  <c:x val="-3.6387213171914122E-3"/>
                  <c:y val="-3.1121508027897487E-4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4C4-46F8-80BA-5D6A58D4F56E}"/>
                </c:ext>
                <c:ext xmlns:c15="http://schemas.microsoft.com/office/drawing/2012/chart" uri="{CE6537A1-D6FC-4f65-9D91-7224C49458BB}">
                  <c15:layout>
                    <c:manualLayout>
                      <c:w val="5.3791557305336836E-2"/>
                      <c:h val="0.1064122193059200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Sheet1!$A$275:$A$371</c:f>
              <c:numCache>
                <c:formatCode>mmm\-yy</c:formatCode>
                <c:ptCount val="97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</c:numCache>
            </c:numRef>
          </c:cat>
          <c:val>
            <c:numRef>
              <c:f>Sheet1!$F$275:$F$371</c:f>
              <c:numCache>
                <c:formatCode>#,##0.00000</c:formatCode>
                <c:ptCount val="97"/>
                <c:pt idx="0">
                  <c:v>2.0831750924248604</c:v>
                </c:pt>
                <c:pt idx="1">
                  <c:v>1.9153960264568282</c:v>
                </c:pt>
                <c:pt idx="2">
                  <c:v>1.6850219173684788</c:v>
                </c:pt>
                <c:pt idx="3">
                  <c:v>1.6275319362047069</c:v>
                </c:pt>
                <c:pt idx="4">
                  <c:v>1.8792672081662909</c:v>
                </c:pt>
                <c:pt idx="5">
                  <c:v>1.9195336822951159</c:v>
                </c:pt>
                <c:pt idx="6">
                  <c:v>1.9739631334761532</c:v>
                </c:pt>
                <c:pt idx="7">
                  <c:v>2.2432544650465402</c:v>
                </c:pt>
                <c:pt idx="8">
                  <c:v>2.3339565555168251</c:v>
                </c:pt>
                <c:pt idx="9">
                  <c:v>2.3410886324447766</c:v>
                </c:pt>
                <c:pt idx="10">
                  <c:v>2.6032955013095771</c:v>
                </c:pt>
                <c:pt idx="11">
                  <c:v>3.2453662396183081</c:v>
                </c:pt>
                <c:pt idx="12">
                  <c:v>3.4798361310145021</c:v>
                </c:pt>
                <c:pt idx="13">
                  <c:v>3.315331773874397</c:v>
                </c:pt>
                <c:pt idx="14">
                  <c:v>3.3010446729110132</c:v>
                </c:pt>
                <c:pt idx="15">
                  <c:v>3.0104755246663562</c:v>
                </c:pt>
                <c:pt idx="16">
                  <c:v>3.1072454862731247</c:v>
                </c:pt>
                <c:pt idx="17">
                  <c:v>3.4136454497853519</c:v>
                </c:pt>
                <c:pt idx="18">
                  <c:v>3.5412820399603362</c:v>
                </c:pt>
                <c:pt idx="19">
                  <c:v>3.1124078856999304</c:v>
                </c:pt>
                <c:pt idx="20">
                  <c:v>3.2854507353591078</c:v>
                </c:pt>
                <c:pt idx="21">
                  <c:v>3.5541310941607618</c:v>
                </c:pt>
                <c:pt idx="22">
                  <c:v>3.5022074088510546</c:v>
                </c:pt>
                <c:pt idx="23">
                  <c:v>3.209729210311596</c:v>
                </c:pt>
                <c:pt idx="24">
                  <c:v>3.1511678811391164</c:v>
                </c:pt>
                <c:pt idx="25">
                  <c:v>3.2790115335013859</c:v>
                </c:pt>
                <c:pt idx="26">
                  <c:v>3.1878150882112655</c:v>
                </c:pt>
                <c:pt idx="27">
                  <c:v>3.2062495471820718</c:v>
                </c:pt>
                <c:pt idx="28">
                  <c:v>3.1456277049220827</c:v>
                </c:pt>
                <c:pt idx="29">
                  <c:v>2.9163497669026262</c:v>
                </c:pt>
                <c:pt idx="30">
                  <c:v>2.7234686456977908</c:v>
                </c:pt>
                <c:pt idx="31">
                  <c:v>2.830815485859639</c:v>
                </c:pt>
                <c:pt idx="32">
                  <c:v>2.9068772197931692</c:v>
                </c:pt>
                <c:pt idx="33">
                  <c:v>3.0186746038420642</c:v>
                </c:pt>
                <c:pt idx="34">
                  <c:v>2.7417066292253933</c:v>
                </c:pt>
                <c:pt idx="35">
                  <c:v>2.4342876484160003</c:v>
                </c:pt>
                <c:pt idx="36">
                  <c:v>1.8513594449009352</c:v>
                </c:pt>
                <c:pt idx="37">
                  <c:v>1.7157285756560281</c:v>
                </c:pt>
                <c:pt idx="38">
                  <c:v>1.8330327358922149</c:v>
                </c:pt>
                <c:pt idx="39">
                  <c:v>2.0852136144846822</c:v>
                </c:pt>
                <c:pt idx="40">
                  <c:v>2.0925033443100816</c:v>
                </c:pt>
                <c:pt idx="41">
                  <c:v>2.3799171283519494</c:v>
                </c:pt>
                <c:pt idx="42">
                  <c:v>2.5538573145268195</c:v>
                </c:pt>
                <c:pt idx="43">
                  <c:v>2.6386835275352016</c:v>
                </c:pt>
                <c:pt idx="44">
                  <c:v>2.7943165154678207</c:v>
                </c:pt>
                <c:pt idx="45">
                  <c:v>2.2341508750399308</c:v>
                </c:pt>
                <c:pt idx="46">
                  <c:v>2.1004832857986822</c:v>
                </c:pt>
                <c:pt idx="47">
                  <c:v>2.4349324746466561</c:v>
                </c:pt>
                <c:pt idx="48">
                  <c:v>2.6592897668808346</c:v>
                </c:pt>
                <c:pt idx="49">
                  <c:v>2.8339789437480833</c:v>
                </c:pt>
                <c:pt idx="50">
                  <c:v>2.9131117834327425</c:v>
                </c:pt>
                <c:pt idx="51">
                  <c:v>3.0598130983367611</c:v>
                </c:pt>
                <c:pt idx="52">
                  <c:v>3.341775529788471</c:v>
                </c:pt>
                <c:pt idx="53">
                  <c:v>2.918779566397256</c:v>
                </c:pt>
                <c:pt idx="54">
                  <c:v>2.9256377287061985</c:v>
                </c:pt>
                <c:pt idx="55">
                  <c:v>3.0936615474298268</c:v>
                </c:pt>
                <c:pt idx="56">
                  <c:v>2.8345807829103897</c:v>
                </c:pt>
                <c:pt idx="57">
                  <c:v>3.3263092041287523</c:v>
                </c:pt>
                <c:pt idx="58">
                  <c:v>3.7875484863076903</c:v>
                </c:pt>
                <c:pt idx="59">
                  <c:v>3.7661363081891386</c:v>
                </c:pt>
                <c:pt idx="60">
                  <c:v>3.6176680158197527</c:v>
                </c:pt>
                <c:pt idx="61">
                  <c:v>4.1717648041698085</c:v>
                </c:pt>
                <c:pt idx="62">
                  <c:v>4.3029429795950147</c:v>
                </c:pt>
                <c:pt idx="63">
                  <c:v>4.5541189164193918</c:v>
                </c:pt>
                <c:pt idx="64">
                  <c:v>4.394896069362586</c:v>
                </c:pt>
                <c:pt idx="65">
                  <c:v>4.3445997552512328</c:v>
                </c:pt>
                <c:pt idx="66">
                  <c:v>4.4399096618352729</c:v>
                </c:pt>
                <c:pt idx="67">
                  <c:v>4.7400053496420735</c:v>
                </c:pt>
                <c:pt idx="68">
                  <c:v>5.4026218764399392</c:v>
                </c:pt>
                <c:pt idx="69">
                  <c:v>5.8469049482652968</c:v>
                </c:pt>
                <c:pt idx="70">
                  <c:v>6.3596344040428576</c:v>
                </c:pt>
                <c:pt idx="71">
                  <c:v>6.6241263981498211</c:v>
                </c:pt>
                <c:pt idx="72">
                  <c:v>7.5028588480289926</c:v>
                </c:pt>
                <c:pt idx="73">
                  <c:v>7.6776728699308627</c:v>
                </c:pt>
                <c:pt idx="74">
                  <c:v>8.2727964518021224</c:v>
                </c:pt>
                <c:pt idx="75">
                  <c:v>7.7563601715180841</c:v>
                </c:pt>
                <c:pt idx="76">
                  <c:v>8.1100511686971632</c:v>
                </c:pt>
                <c:pt idx="77">
                  <c:v>8.6958573267252639</c:v>
                </c:pt>
                <c:pt idx="78">
                  <c:v>9.0274965189662382</c:v>
                </c:pt>
                <c:pt idx="79">
                  <c:v>8.082756246351174</c:v>
                </c:pt>
                <c:pt idx="80">
                  <c:v>7.150403322965948</c:v>
                </c:pt>
                <c:pt idx="81">
                  <c:v>6.4109246008322796</c:v>
                </c:pt>
                <c:pt idx="82">
                  <c:v>5.8773901304034037</c:v>
                </c:pt>
                <c:pt idx="83">
                  <c:v>5.6934125610906605</c:v>
                </c:pt>
                <c:pt idx="84">
                  <c:v>5.4800811645203451</c:v>
                </c:pt>
                <c:pt idx="85">
                  <c:v>5.1899981236310566</c:v>
                </c:pt>
                <c:pt idx="86">
                  <c:v>4.7333655979940437</c:v>
                </c:pt>
                <c:pt idx="87">
                  <c:v>5.0929361746998802</c:v>
                </c:pt>
                <c:pt idx="88">
                  <c:v>4.4465945364147608</c:v>
                </c:pt>
                <c:pt idx="89">
                  <c:v>4.1121390655369572</c:v>
                </c:pt>
                <c:pt idx="90">
                  <c:v>3.4746343552383818</c:v>
                </c:pt>
                <c:pt idx="91">
                  <c:v>4.1118536399402661</c:v>
                </c:pt>
                <c:pt idx="92">
                  <c:v>4.2219583639935943</c:v>
                </c:pt>
                <c:pt idx="93">
                  <c:v>4.3203334198766763</c:v>
                </c:pt>
                <c:pt idx="94">
                  <c:v>4.4010492550199842</c:v>
                </c:pt>
                <c:pt idx="95">
                  <c:v>4.6344840426310707</c:v>
                </c:pt>
                <c:pt idx="96">
                  <c:v>4.2134485999454574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4C4-46F8-80BA-5D6A58D4F56E}"/>
            </c:ext>
          </c:extLst>
        </c:ser>
        <c:ser>
          <c:idx val="1"/>
          <c:order val="1"/>
          <c:tx>
            <c:v>Total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96"/>
              <c:layout>
                <c:manualLayout>
                  <c:x val="-6.8236797973627522E-3"/>
                  <c:y val="2.4323079044626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4C4-46F8-80BA-5D6A58D4F5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3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Sheet1!$A$275:$A$371</c:f>
              <c:numCache>
                <c:formatCode>mmm\-yy</c:formatCode>
                <c:ptCount val="97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</c:numCache>
            </c:numRef>
          </c:cat>
          <c:val>
            <c:numRef>
              <c:f>Sheet1!$D$275:$D$371</c:f>
              <c:numCache>
                <c:formatCode>#,##0.00000</c:formatCode>
                <c:ptCount val="97"/>
                <c:pt idx="0">
                  <c:v>2.0996243259523428</c:v>
                </c:pt>
                <c:pt idx="1">
                  <c:v>2.0909357502470804</c:v>
                </c:pt>
                <c:pt idx="2">
                  <c:v>1.8395077924500569</c:v>
                </c:pt>
                <c:pt idx="3">
                  <c:v>1.9808412348761406</c:v>
                </c:pt>
                <c:pt idx="4">
                  <c:v>2.0717970721084278</c:v>
                </c:pt>
                <c:pt idx="5">
                  <c:v>2.2451341162750937</c:v>
                </c:pt>
                <c:pt idx="6">
                  <c:v>2.241803239221829</c:v>
                </c:pt>
                <c:pt idx="7">
                  <c:v>2.3114363085415812</c:v>
                </c:pt>
                <c:pt idx="8">
                  <c:v>2.2846381836953977</c:v>
                </c:pt>
                <c:pt idx="9">
                  <c:v>2.3250736813772876</c:v>
                </c:pt>
                <c:pt idx="10">
                  <c:v>2.5909822564089691</c:v>
                </c:pt>
                <c:pt idx="11">
                  <c:v>3.1712222199041795</c:v>
                </c:pt>
                <c:pt idx="12">
                  <c:v>3.3993738308695232</c:v>
                </c:pt>
                <c:pt idx="13">
                  <c:v>3.1677469404111314</c:v>
                </c:pt>
                <c:pt idx="14">
                  <c:v>3.1864438479586088</c:v>
                </c:pt>
                <c:pt idx="15">
                  <c:v>2.8359513506679646</c:v>
                </c:pt>
                <c:pt idx="16">
                  <c:v>3.0224406765081868</c:v>
                </c:pt>
                <c:pt idx="17">
                  <c:v>3.2325901092358889</c:v>
                </c:pt>
                <c:pt idx="18">
                  <c:v>3.4196242843818725</c:v>
                </c:pt>
                <c:pt idx="19">
                  <c:v>3.2716937830937765</c:v>
                </c:pt>
                <c:pt idx="20">
                  <c:v>3.7313447982959547</c:v>
                </c:pt>
                <c:pt idx="21">
                  <c:v>4.0199492228257805</c:v>
                </c:pt>
                <c:pt idx="22">
                  <c:v>3.9629736973474605</c:v>
                </c:pt>
                <c:pt idx="23">
                  <c:v>3.7257867307498582</c:v>
                </c:pt>
                <c:pt idx="24">
                  <c:v>3.543095800487972</c:v>
                </c:pt>
                <c:pt idx="25">
                  <c:v>3.5515277768963349</c:v>
                </c:pt>
                <c:pt idx="26">
                  <c:v>3.3992051970981318</c:v>
                </c:pt>
                <c:pt idx="27">
                  <c:v>3.4252199673800998</c:v>
                </c:pt>
                <c:pt idx="28">
                  <c:v>3.4409279242816337</c:v>
                </c:pt>
                <c:pt idx="29">
                  <c:v>3.1984836430529517</c:v>
                </c:pt>
                <c:pt idx="30">
                  <c:v>3.0330258483079797</c:v>
                </c:pt>
                <c:pt idx="31">
                  <c:v>3.1072119444308433</c:v>
                </c:pt>
                <c:pt idx="32">
                  <c:v>3.0841605289040563</c:v>
                </c:pt>
                <c:pt idx="33">
                  <c:v>3.0570146469676596</c:v>
                </c:pt>
                <c:pt idx="34">
                  <c:v>2.7731114291486669</c:v>
                </c:pt>
                <c:pt idx="35">
                  <c:v>2.435344740713874</c:v>
                </c:pt>
                <c:pt idx="36">
                  <c:v>1.9952920571683519</c:v>
                </c:pt>
                <c:pt idx="37">
                  <c:v>1.8263690484352946</c:v>
                </c:pt>
                <c:pt idx="38">
                  <c:v>1.911469599455895</c:v>
                </c:pt>
                <c:pt idx="39">
                  <c:v>2.0219525795813986</c:v>
                </c:pt>
                <c:pt idx="40">
                  <c:v>2.0002551630427856</c:v>
                </c:pt>
                <c:pt idx="41">
                  <c:v>2.1552180851590386</c:v>
                </c:pt>
                <c:pt idx="42">
                  <c:v>2.2231461850980017</c:v>
                </c:pt>
                <c:pt idx="43">
                  <c:v>2.2664593181869863</c:v>
                </c:pt>
                <c:pt idx="44">
                  <c:v>2.2731761735731659</c:v>
                </c:pt>
                <c:pt idx="45">
                  <c:v>1.8413065711674781</c:v>
                </c:pt>
                <c:pt idx="46">
                  <c:v>1.7602031499739379</c:v>
                </c:pt>
                <c:pt idx="47">
                  <c:v>1.9378154022099858</c:v>
                </c:pt>
                <c:pt idx="48">
                  <c:v>2.129154926142629</c:v>
                </c:pt>
                <c:pt idx="49">
                  <c:v>2.3189137902953183</c:v>
                </c:pt>
                <c:pt idx="50">
                  <c:v>2.5113384654627424</c:v>
                </c:pt>
                <c:pt idx="51">
                  <c:v>2.7207240684793854</c:v>
                </c:pt>
                <c:pt idx="52">
                  <c:v>2.9307657745775151</c:v>
                </c:pt>
                <c:pt idx="53">
                  <c:v>2.7853163679280923</c:v>
                </c:pt>
                <c:pt idx="54">
                  <c:v>2.8946405166085043</c:v>
                </c:pt>
                <c:pt idx="55">
                  <c:v>3.0177716675934718</c:v>
                </c:pt>
                <c:pt idx="56">
                  <c:v>2.856443490408056</c:v>
                </c:pt>
                <c:pt idx="57">
                  <c:v>3.2940733058262062</c:v>
                </c:pt>
                <c:pt idx="58">
                  <c:v>3.6543582005377218</c:v>
                </c:pt>
                <c:pt idx="59">
                  <c:v>3.6576794365579257</c:v>
                </c:pt>
                <c:pt idx="60">
                  <c:v>3.8207071999055708</c:v>
                </c:pt>
                <c:pt idx="61">
                  <c:v>4.3559961384093571</c:v>
                </c:pt>
                <c:pt idx="62">
                  <c:v>4.5551991391157509</c:v>
                </c:pt>
                <c:pt idx="63">
                  <c:v>4.6378217367408769</c:v>
                </c:pt>
                <c:pt idx="64">
                  <c:v>4.4079942364383395</c:v>
                </c:pt>
                <c:pt idx="65">
                  <c:v>4.4202823622877752</c:v>
                </c:pt>
                <c:pt idx="66">
                  <c:v>4.4556770470795648</c:v>
                </c:pt>
                <c:pt idx="67">
                  <c:v>4.7442764199475906</c:v>
                </c:pt>
                <c:pt idx="68">
                  <c:v>5.350669826803589</c:v>
                </c:pt>
                <c:pt idx="69">
                  <c:v>5.8947694330035993</c:v>
                </c:pt>
                <c:pt idx="70">
                  <c:v>6.3930921090875614</c:v>
                </c:pt>
                <c:pt idx="71">
                  <c:v>6.769089097336245</c:v>
                </c:pt>
                <c:pt idx="72">
                  <c:v>7.4547407158828127</c:v>
                </c:pt>
                <c:pt idx="73">
                  <c:v>7.5928554562558093</c:v>
                </c:pt>
                <c:pt idx="74">
                  <c:v>7.9756339825301836</c:v>
                </c:pt>
                <c:pt idx="75">
                  <c:v>7.9316038034842995</c:v>
                </c:pt>
                <c:pt idx="76">
                  <c:v>8.1972084731322568</c:v>
                </c:pt>
                <c:pt idx="77">
                  <c:v>8.6021922774819348</c:v>
                </c:pt>
                <c:pt idx="78">
                  <c:v>8.9650494136524159</c:v>
                </c:pt>
                <c:pt idx="79">
                  <c:v>8.0975659594151992</c:v>
                </c:pt>
                <c:pt idx="80">
                  <c:v>7.2728520005080899</c:v>
                </c:pt>
                <c:pt idx="81">
                  <c:v>6.4822678171616577</c:v>
                </c:pt>
                <c:pt idx="82">
                  <c:v>5.9625034532577725</c:v>
                </c:pt>
                <c:pt idx="83">
                  <c:v>5.7474083775030937</c:v>
                </c:pt>
                <c:pt idx="84">
                  <c:v>5.4691887446920218</c:v>
                </c:pt>
                <c:pt idx="85">
                  <c:v>5.1839802192997997</c:v>
                </c:pt>
                <c:pt idx="86">
                  <c:v>4.6860564853596465</c:v>
                </c:pt>
                <c:pt idx="87">
                  <c:v>4.6627493768715444</c:v>
                </c:pt>
                <c:pt idx="88">
                  <c:v>4.3665223620386495</c:v>
                </c:pt>
                <c:pt idx="89">
                  <c:v>3.9873728462870517</c:v>
                </c:pt>
                <c:pt idx="90">
                  <c:v>3.3965418367717159</c:v>
                </c:pt>
                <c:pt idx="91">
                  <c:v>3.8736627283012748</c:v>
                </c:pt>
                <c:pt idx="92">
                  <c:v>3.9704254756391055</c:v>
                </c:pt>
                <c:pt idx="93">
                  <c:v>4.050136037284946</c:v>
                </c:pt>
                <c:pt idx="94">
                  <c:v>4.1217491112640392</c:v>
                </c:pt>
                <c:pt idx="95">
                  <c:v>4.0886216500533257</c:v>
                </c:pt>
                <c:pt idx="96">
                  <c:v>3.6795276859943549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4C4-46F8-80BA-5D6A58D4F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682703184"/>
        <c:axId val="-1682699920"/>
      </c:lineChart>
      <c:dateAx>
        <c:axId val="-168270318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682699920"/>
        <c:crosses val="autoZero"/>
        <c:auto val="1"/>
        <c:lblOffset val="100"/>
        <c:baseTimeUnit val="months"/>
        <c:majorUnit val="6"/>
        <c:majorTimeUnit val="months"/>
      </c:dateAx>
      <c:valAx>
        <c:axId val="-1682699920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68270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5890832009921393"/>
          <c:y val="6.3949380685744336E-2"/>
          <c:w val="0.15463932633420821"/>
          <c:h val="0.15125619714202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Gill Sans MT" panose="020B0502020104020203" pitchFamily="34" charset="0"/>
        </a:defRPr>
      </a:pPr>
      <a:endParaRPr lang="es-C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Bogotá</c:v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6"/>
              <c:layout>
                <c:manualLayout>
                  <c:x val="-1.5332316474582566E-3"/>
                  <c:y val="1.8151798821757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4A3-4EC6-83B9-FDD29E1DF1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'!$A$7:$A$33</c:f>
              <c:numCache>
                <c:formatCode>mmm\-yy</c:formatCode>
                <c:ptCount val="27"/>
                <c:pt idx="0">
                  <c:v>40603</c:v>
                </c:pt>
                <c:pt idx="1">
                  <c:v>40695</c:v>
                </c:pt>
                <c:pt idx="2">
                  <c:v>40787</c:v>
                </c:pt>
                <c:pt idx="3">
                  <c:v>40878</c:v>
                </c:pt>
                <c:pt idx="4">
                  <c:v>40969</c:v>
                </c:pt>
                <c:pt idx="5">
                  <c:v>41061</c:v>
                </c:pt>
                <c:pt idx="6">
                  <c:v>41153</c:v>
                </c:pt>
                <c:pt idx="7">
                  <c:v>41244</c:v>
                </c:pt>
                <c:pt idx="8">
                  <c:v>41334</c:v>
                </c:pt>
                <c:pt idx="9">
                  <c:v>41426</c:v>
                </c:pt>
                <c:pt idx="10">
                  <c:v>41518</c:v>
                </c:pt>
                <c:pt idx="11">
                  <c:v>41609</c:v>
                </c:pt>
                <c:pt idx="12">
                  <c:v>41699</c:v>
                </c:pt>
                <c:pt idx="13">
                  <c:v>41791</c:v>
                </c:pt>
                <c:pt idx="14">
                  <c:v>41883</c:v>
                </c:pt>
                <c:pt idx="15">
                  <c:v>41974</c:v>
                </c:pt>
                <c:pt idx="16">
                  <c:v>42064</c:v>
                </c:pt>
                <c:pt idx="17">
                  <c:v>42156</c:v>
                </c:pt>
                <c:pt idx="18">
                  <c:v>42248</c:v>
                </c:pt>
                <c:pt idx="19">
                  <c:v>42339</c:v>
                </c:pt>
                <c:pt idx="20">
                  <c:v>42430</c:v>
                </c:pt>
                <c:pt idx="21">
                  <c:v>42522</c:v>
                </c:pt>
                <c:pt idx="22">
                  <c:v>42614</c:v>
                </c:pt>
                <c:pt idx="23">
                  <c:v>42705</c:v>
                </c:pt>
                <c:pt idx="24">
                  <c:v>42795</c:v>
                </c:pt>
                <c:pt idx="25">
                  <c:v>42887</c:v>
                </c:pt>
                <c:pt idx="26">
                  <c:v>42979</c:v>
                </c:pt>
              </c:numCache>
            </c:numRef>
          </c:cat>
          <c:val>
            <c:numRef>
              <c:f>'CARTERA '!$CS$7:$CS$33</c:f>
              <c:numCache>
                <c:formatCode>0.0</c:formatCode>
                <c:ptCount val="27"/>
                <c:pt idx="0">
                  <c:v>19.207663520030604</c:v>
                </c:pt>
                <c:pt idx="1">
                  <c:v>21.15162209680388</c:v>
                </c:pt>
                <c:pt idx="2">
                  <c:v>17.615382379222623</c:v>
                </c:pt>
                <c:pt idx="3">
                  <c:v>16.350171153470285</c:v>
                </c:pt>
                <c:pt idx="4">
                  <c:v>17.422448518765243</c:v>
                </c:pt>
                <c:pt idx="5">
                  <c:v>12.653308428875643</c:v>
                </c:pt>
                <c:pt idx="6">
                  <c:v>10.965840917720747</c:v>
                </c:pt>
                <c:pt idx="7">
                  <c:v>10.128892447229898</c:v>
                </c:pt>
                <c:pt idx="8">
                  <c:v>10.469008743799503</c:v>
                </c:pt>
                <c:pt idx="9">
                  <c:v>12.864893876380146</c:v>
                </c:pt>
                <c:pt idx="10">
                  <c:v>11.821424009003145</c:v>
                </c:pt>
                <c:pt idx="11">
                  <c:v>12.408740129271223</c:v>
                </c:pt>
                <c:pt idx="12">
                  <c:v>13.138426473331322</c:v>
                </c:pt>
                <c:pt idx="13">
                  <c:v>10.48953413107261</c:v>
                </c:pt>
                <c:pt idx="14">
                  <c:v>9.8817876687732564</c:v>
                </c:pt>
                <c:pt idx="15">
                  <c:v>11.487218177877789</c:v>
                </c:pt>
                <c:pt idx="16">
                  <c:v>4.2829221050532551</c:v>
                </c:pt>
                <c:pt idx="17">
                  <c:v>4.2270413864803569</c:v>
                </c:pt>
                <c:pt idx="18">
                  <c:v>3.1114510756871105</c:v>
                </c:pt>
                <c:pt idx="19">
                  <c:v>3.205629961426637</c:v>
                </c:pt>
                <c:pt idx="20">
                  <c:v>7.1060147093562342</c:v>
                </c:pt>
                <c:pt idx="21">
                  <c:v>4.3495450290602422</c:v>
                </c:pt>
                <c:pt idx="22">
                  <c:v>7.9547959078694941</c:v>
                </c:pt>
                <c:pt idx="23">
                  <c:v>7.0601622810006148</c:v>
                </c:pt>
                <c:pt idx="24">
                  <c:v>2.8566746169591539</c:v>
                </c:pt>
                <c:pt idx="25">
                  <c:v>4.9729001430745878</c:v>
                </c:pt>
                <c:pt idx="26">
                  <c:v>2.3520077287392027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4A3-4EC6-83B9-FDD29E1DF1FA}"/>
            </c:ext>
          </c:extLst>
        </c:ser>
        <c:ser>
          <c:idx val="1"/>
          <c:order val="1"/>
          <c:tx>
            <c:v>Total</c:v>
          </c:tx>
          <c:spPr>
            <a:ln w="28575" cap="rnd">
              <a:solidFill>
                <a:srgbClr val="9BBB59"/>
              </a:solidFill>
              <a:round/>
            </a:ln>
            <a:effectLst/>
          </c:spPr>
          <c:marker>
            <c:symbol val="none"/>
          </c:marker>
          <c:dLbls>
            <c:dLbl>
              <c:idx val="2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4A3-4EC6-83B9-FDD29E1DF1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6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'!$A$7:$A$33</c:f>
              <c:numCache>
                <c:formatCode>mmm\-yy</c:formatCode>
                <c:ptCount val="27"/>
                <c:pt idx="0">
                  <c:v>40603</c:v>
                </c:pt>
                <c:pt idx="1">
                  <c:v>40695</c:v>
                </c:pt>
                <c:pt idx="2">
                  <c:v>40787</c:v>
                </c:pt>
                <c:pt idx="3">
                  <c:v>40878</c:v>
                </c:pt>
                <c:pt idx="4">
                  <c:v>40969</c:v>
                </c:pt>
                <c:pt idx="5">
                  <c:v>41061</c:v>
                </c:pt>
                <c:pt idx="6">
                  <c:v>41153</c:v>
                </c:pt>
                <c:pt idx="7">
                  <c:v>41244</c:v>
                </c:pt>
                <c:pt idx="8">
                  <c:v>41334</c:v>
                </c:pt>
                <c:pt idx="9">
                  <c:v>41426</c:v>
                </c:pt>
                <c:pt idx="10">
                  <c:v>41518</c:v>
                </c:pt>
                <c:pt idx="11">
                  <c:v>41609</c:v>
                </c:pt>
                <c:pt idx="12">
                  <c:v>41699</c:v>
                </c:pt>
                <c:pt idx="13">
                  <c:v>41791</c:v>
                </c:pt>
                <c:pt idx="14">
                  <c:v>41883</c:v>
                </c:pt>
                <c:pt idx="15">
                  <c:v>41974</c:v>
                </c:pt>
                <c:pt idx="16">
                  <c:v>42064</c:v>
                </c:pt>
                <c:pt idx="17">
                  <c:v>42156</c:v>
                </c:pt>
                <c:pt idx="18">
                  <c:v>42248</c:v>
                </c:pt>
                <c:pt idx="19">
                  <c:v>42339</c:v>
                </c:pt>
                <c:pt idx="20">
                  <c:v>42430</c:v>
                </c:pt>
                <c:pt idx="21">
                  <c:v>42522</c:v>
                </c:pt>
                <c:pt idx="22">
                  <c:v>42614</c:v>
                </c:pt>
                <c:pt idx="23">
                  <c:v>42705</c:v>
                </c:pt>
                <c:pt idx="24">
                  <c:v>42795</c:v>
                </c:pt>
                <c:pt idx="25">
                  <c:v>42887</c:v>
                </c:pt>
                <c:pt idx="26">
                  <c:v>42979</c:v>
                </c:pt>
              </c:numCache>
            </c:numRef>
          </c:cat>
          <c:val>
            <c:numRef>
              <c:f>'CARTERA '!$CT$7:$CT$33</c:f>
              <c:numCache>
                <c:formatCode>0.0</c:formatCode>
                <c:ptCount val="27"/>
                <c:pt idx="0">
                  <c:v>21.641783223583566</c:v>
                </c:pt>
                <c:pt idx="1">
                  <c:v>23.881871809729805</c:v>
                </c:pt>
                <c:pt idx="2">
                  <c:v>22.288741066075033</c:v>
                </c:pt>
                <c:pt idx="3">
                  <c:v>21.188029983344681</c:v>
                </c:pt>
                <c:pt idx="4">
                  <c:v>18.281068581840977</c:v>
                </c:pt>
                <c:pt idx="5">
                  <c:v>14.006810691172422</c:v>
                </c:pt>
                <c:pt idx="6">
                  <c:v>12.022700445276936</c:v>
                </c:pt>
                <c:pt idx="7">
                  <c:v>12.754352931943579</c:v>
                </c:pt>
                <c:pt idx="8">
                  <c:v>13.030308182419326</c:v>
                </c:pt>
                <c:pt idx="9">
                  <c:v>13.591107103356359</c:v>
                </c:pt>
                <c:pt idx="10">
                  <c:v>13.587612502927948</c:v>
                </c:pt>
                <c:pt idx="11">
                  <c:v>11.579237364763294</c:v>
                </c:pt>
                <c:pt idx="12">
                  <c:v>12.163594704414171</c:v>
                </c:pt>
                <c:pt idx="13">
                  <c:v>11.487380479121278</c:v>
                </c:pt>
                <c:pt idx="14">
                  <c:v>10.125272321792211</c:v>
                </c:pt>
                <c:pt idx="15">
                  <c:v>11.231981339481978</c:v>
                </c:pt>
                <c:pt idx="16">
                  <c:v>6.6254938976538336</c:v>
                </c:pt>
                <c:pt idx="17">
                  <c:v>5.929866602911793</c:v>
                </c:pt>
                <c:pt idx="18">
                  <c:v>6.7575378606538949</c:v>
                </c:pt>
                <c:pt idx="19">
                  <c:v>7.9413853958525848</c:v>
                </c:pt>
                <c:pt idx="20">
                  <c:v>9.5227425424288192</c:v>
                </c:pt>
                <c:pt idx="21">
                  <c:v>7.9853170857432376</c:v>
                </c:pt>
                <c:pt idx="22">
                  <c:v>6.752717094152727</c:v>
                </c:pt>
                <c:pt idx="23">
                  <c:v>6.2760844953518413</c:v>
                </c:pt>
                <c:pt idx="24">
                  <c:v>6.2363267533832811</c:v>
                </c:pt>
                <c:pt idx="25">
                  <c:v>6.620504594790777</c:v>
                </c:pt>
                <c:pt idx="26">
                  <c:v>11.416933210451852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4A3-4EC6-83B9-FDD29E1DF1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682715696"/>
        <c:axId val="-1682738000"/>
      </c:lineChart>
      <c:dateAx>
        <c:axId val="-16827156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682738000"/>
        <c:crosses val="autoZero"/>
        <c:auto val="1"/>
        <c:lblOffset val="100"/>
        <c:baseTimeUnit val="months"/>
      </c:dateAx>
      <c:valAx>
        <c:axId val="-1682738000"/>
        <c:scaling>
          <c:orientation val="minMax"/>
          <c:max val="25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68271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621666055236321"/>
          <c:y val="0.92049239607760891"/>
          <c:w val="0.20756667889527355"/>
          <c:h val="6.01371438739649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Gill Sans MT" panose="020B0502020104020203" pitchFamily="34" charset="0"/>
        </a:defRPr>
      </a:pPr>
      <a:endParaRPr lang="es-CO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Total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25"/>
              <c:layout>
                <c:manualLayout>
                  <c:x val="0"/>
                  <c:y val="5.1879056710753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8E8-436D-B34B-B91F0ED28FD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3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'[REGIONAL.xlsx]COMERCIO INTERNACIONAL'!$A$19:$A$44</c:f>
              <c:numCache>
                <c:formatCode>mmm\-yy;@</c:formatCode>
                <c:ptCount val="26"/>
                <c:pt idx="0">
                  <c:v>42309</c:v>
                </c:pt>
                <c:pt idx="1">
                  <c:v>42339</c:v>
                </c:pt>
                <c:pt idx="2">
                  <c:v>42370</c:v>
                </c:pt>
                <c:pt idx="3">
                  <c:v>42401</c:v>
                </c:pt>
                <c:pt idx="4">
                  <c:v>42430</c:v>
                </c:pt>
                <c:pt idx="5">
                  <c:v>42461</c:v>
                </c:pt>
                <c:pt idx="6">
                  <c:v>42491</c:v>
                </c:pt>
                <c:pt idx="7">
                  <c:v>42522</c:v>
                </c:pt>
                <c:pt idx="8">
                  <c:v>42552</c:v>
                </c:pt>
                <c:pt idx="9">
                  <c:v>42583</c:v>
                </c:pt>
                <c:pt idx="10">
                  <c:v>42614</c:v>
                </c:pt>
                <c:pt idx="11">
                  <c:v>42644</c:v>
                </c:pt>
                <c:pt idx="12">
                  <c:v>42675</c:v>
                </c:pt>
                <c:pt idx="13">
                  <c:v>42705</c:v>
                </c:pt>
                <c:pt idx="14">
                  <c:v>42736</c:v>
                </c:pt>
                <c:pt idx="15">
                  <c:v>42767</c:v>
                </c:pt>
                <c:pt idx="16">
                  <c:v>42795</c:v>
                </c:pt>
                <c:pt idx="17">
                  <c:v>42826</c:v>
                </c:pt>
                <c:pt idx="18">
                  <c:v>42856</c:v>
                </c:pt>
                <c:pt idx="19">
                  <c:v>42887</c:v>
                </c:pt>
                <c:pt idx="20">
                  <c:v>42917</c:v>
                </c:pt>
                <c:pt idx="21">
                  <c:v>42948</c:v>
                </c:pt>
                <c:pt idx="22">
                  <c:v>42979</c:v>
                </c:pt>
                <c:pt idx="23">
                  <c:v>43009</c:v>
                </c:pt>
                <c:pt idx="24">
                  <c:v>43040</c:v>
                </c:pt>
                <c:pt idx="25">
                  <c:v>43070</c:v>
                </c:pt>
              </c:numCache>
            </c:numRef>
          </c:cat>
          <c:val>
            <c:numRef>
              <c:f>'[REGIONAL.xlsx]COMERCIO INTERNACIONAL'!$E$19:$E$44</c:f>
              <c:numCache>
                <c:formatCode>0.0%</c:formatCode>
                <c:ptCount val="26"/>
                <c:pt idx="0">
                  <c:v>-0.2492292069680222</c:v>
                </c:pt>
                <c:pt idx="1">
                  <c:v>-0.23156420483063433</c:v>
                </c:pt>
                <c:pt idx="2">
                  <c:v>-0.23084452383669218</c:v>
                </c:pt>
                <c:pt idx="3">
                  <c:v>-0.18946153157772727</c:v>
                </c:pt>
                <c:pt idx="4">
                  <c:v>-0.17921089625057451</c:v>
                </c:pt>
                <c:pt idx="5">
                  <c:v>-0.11288150389646956</c:v>
                </c:pt>
                <c:pt idx="6">
                  <c:v>-8.1434504764332227E-2</c:v>
                </c:pt>
                <c:pt idx="7">
                  <c:v>-4.2963846125063543E-2</c:v>
                </c:pt>
                <c:pt idx="8">
                  <c:v>-0.12383625657952024</c:v>
                </c:pt>
                <c:pt idx="9">
                  <c:v>-6.7950553998193608E-2</c:v>
                </c:pt>
                <c:pt idx="10">
                  <c:v>-5.3459174203163151E-2</c:v>
                </c:pt>
                <c:pt idx="11">
                  <c:v>8.4559246044169312E-2</c:v>
                </c:pt>
                <c:pt idx="12">
                  <c:v>7.4477249331972084E-2</c:v>
                </c:pt>
                <c:pt idx="13">
                  <c:v>0.20457020379481605</c:v>
                </c:pt>
                <c:pt idx="14">
                  <c:v>0.2648995926913067</c:v>
                </c:pt>
                <c:pt idx="15">
                  <c:v>0.22539122696832625</c:v>
                </c:pt>
                <c:pt idx="16">
                  <c:v>0.24722381362058421</c:v>
                </c:pt>
                <c:pt idx="17">
                  <c:v>0.13374987450555187</c:v>
                </c:pt>
                <c:pt idx="18">
                  <c:v>0.22752691482565557</c:v>
                </c:pt>
                <c:pt idx="19">
                  <c:v>0.12485482352671862</c:v>
                </c:pt>
                <c:pt idx="20">
                  <c:v>0.33586047614518555</c:v>
                </c:pt>
                <c:pt idx="21">
                  <c:v>0.18158504289817001</c:v>
                </c:pt>
                <c:pt idx="22">
                  <c:v>0.25771575993461893</c:v>
                </c:pt>
                <c:pt idx="23">
                  <c:v>0.13692096866717796</c:v>
                </c:pt>
                <c:pt idx="24">
                  <c:v>0.18109812117216251</c:v>
                </c:pt>
                <c:pt idx="25">
                  <c:v>0.10907608724135653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8E8-436D-B34B-B91F0ED28FD5}"/>
            </c:ext>
          </c:extLst>
        </c:ser>
        <c:ser>
          <c:idx val="1"/>
          <c:order val="1"/>
          <c:tx>
            <c:v>Bogotá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25"/>
              <c:layout>
                <c:manualLayout>
                  <c:x val="0"/>
                  <c:y val="4.842045293003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8E8-436D-B34B-B91F0ED28FD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'[REGIONAL.xlsx]COMERCIO INTERNACIONAL'!$A$19:$A$44</c:f>
              <c:numCache>
                <c:formatCode>mmm\-yy;@</c:formatCode>
                <c:ptCount val="26"/>
                <c:pt idx="0">
                  <c:v>42309</c:v>
                </c:pt>
                <c:pt idx="1">
                  <c:v>42339</c:v>
                </c:pt>
                <c:pt idx="2">
                  <c:v>42370</c:v>
                </c:pt>
                <c:pt idx="3">
                  <c:v>42401</c:v>
                </c:pt>
                <c:pt idx="4">
                  <c:v>42430</c:v>
                </c:pt>
                <c:pt idx="5">
                  <c:v>42461</c:v>
                </c:pt>
                <c:pt idx="6">
                  <c:v>42491</c:v>
                </c:pt>
                <c:pt idx="7">
                  <c:v>42522</c:v>
                </c:pt>
                <c:pt idx="8">
                  <c:v>42552</c:v>
                </c:pt>
                <c:pt idx="9">
                  <c:v>42583</c:v>
                </c:pt>
                <c:pt idx="10">
                  <c:v>42614</c:v>
                </c:pt>
                <c:pt idx="11">
                  <c:v>42644</c:v>
                </c:pt>
                <c:pt idx="12">
                  <c:v>42675</c:v>
                </c:pt>
                <c:pt idx="13">
                  <c:v>42705</c:v>
                </c:pt>
                <c:pt idx="14">
                  <c:v>42736</c:v>
                </c:pt>
                <c:pt idx="15">
                  <c:v>42767</c:v>
                </c:pt>
                <c:pt idx="16">
                  <c:v>42795</c:v>
                </c:pt>
                <c:pt idx="17">
                  <c:v>42826</c:v>
                </c:pt>
                <c:pt idx="18">
                  <c:v>42856</c:v>
                </c:pt>
                <c:pt idx="19">
                  <c:v>42887</c:v>
                </c:pt>
                <c:pt idx="20">
                  <c:v>42917</c:v>
                </c:pt>
                <c:pt idx="21">
                  <c:v>42948</c:v>
                </c:pt>
                <c:pt idx="22">
                  <c:v>42979</c:v>
                </c:pt>
                <c:pt idx="23">
                  <c:v>43009</c:v>
                </c:pt>
                <c:pt idx="24">
                  <c:v>43040</c:v>
                </c:pt>
                <c:pt idx="25">
                  <c:v>43070</c:v>
                </c:pt>
              </c:numCache>
            </c:numRef>
          </c:cat>
          <c:val>
            <c:numRef>
              <c:f>'[REGIONAL.xlsx]COMERCIO INTERNACIONAL'!$F$19:$F$44</c:f>
              <c:numCache>
                <c:formatCode>0.0%</c:formatCode>
                <c:ptCount val="26"/>
                <c:pt idx="0">
                  <c:v>-0.155790812117372</c:v>
                </c:pt>
                <c:pt idx="1">
                  <c:v>-0.16632897856047202</c:v>
                </c:pt>
                <c:pt idx="2">
                  <c:v>-0.17954287921264589</c:v>
                </c:pt>
                <c:pt idx="3">
                  <c:v>-0.14041408322963078</c:v>
                </c:pt>
                <c:pt idx="4">
                  <c:v>-0.17584317712157838</c:v>
                </c:pt>
                <c:pt idx="5">
                  <c:v>-0.1572544252329956</c:v>
                </c:pt>
                <c:pt idx="6">
                  <c:v>-0.15849899375378707</c:v>
                </c:pt>
                <c:pt idx="7">
                  <c:v>-8.356286791285028E-2</c:v>
                </c:pt>
                <c:pt idx="8">
                  <c:v>3.1229378756067128E-2</c:v>
                </c:pt>
                <c:pt idx="9">
                  <c:v>0.14048600200413941</c:v>
                </c:pt>
                <c:pt idx="10">
                  <c:v>6.6033046261429806E-2</c:v>
                </c:pt>
                <c:pt idx="11">
                  <c:v>-3.3696651032953939E-3</c:v>
                </c:pt>
                <c:pt idx="12">
                  <c:v>-4.0590601400471993E-2</c:v>
                </c:pt>
                <c:pt idx="13">
                  <c:v>-1.6910034840187937E-2</c:v>
                </c:pt>
                <c:pt idx="14">
                  <c:v>-7.5145032261549893E-3</c:v>
                </c:pt>
                <c:pt idx="15">
                  <c:v>-6.8794748677054263E-2</c:v>
                </c:pt>
                <c:pt idx="16">
                  <c:v>8.0805273342567929E-3</c:v>
                </c:pt>
                <c:pt idx="17">
                  <c:v>-7.9060659378544451E-2</c:v>
                </c:pt>
                <c:pt idx="18">
                  <c:v>-1.1787512380340148E-3</c:v>
                </c:pt>
                <c:pt idx="19">
                  <c:v>3.5424282124509876E-3</c:v>
                </c:pt>
                <c:pt idx="20">
                  <c:v>0.15024166352034696</c:v>
                </c:pt>
                <c:pt idx="21">
                  <c:v>0.10342842410046726</c:v>
                </c:pt>
                <c:pt idx="22">
                  <c:v>4.9215069142823475E-2</c:v>
                </c:pt>
                <c:pt idx="23">
                  <c:v>-1.2448379303510504E-2</c:v>
                </c:pt>
                <c:pt idx="24">
                  <c:v>-1.3152379239846912E-2</c:v>
                </c:pt>
                <c:pt idx="25">
                  <c:v>-2.3399194609279972E-2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8E8-436D-B34B-B91F0ED28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682712432"/>
        <c:axId val="-1682729840"/>
      </c:lineChart>
      <c:dateAx>
        <c:axId val="-1682712432"/>
        <c:scaling>
          <c:orientation val="minMax"/>
          <c:min val="42339"/>
        </c:scaling>
        <c:delete val="0"/>
        <c:axPos val="b"/>
        <c:numFmt formatCode="mmm\-yy;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682729840"/>
        <c:crosses val="autoZero"/>
        <c:auto val="1"/>
        <c:lblOffset val="100"/>
        <c:baseTimeUnit val="months"/>
      </c:dateAx>
      <c:valAx>
        <c:axId val="-1682729840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68271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Gill Sans MT" panose="020B0502020104020203" pitchFamily="34" charset="0"/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142843157342318E-2"/>
          <c:y val="3.1589864846440968E-2"/>
          <c:w val="0.90648984823576551"/>
          <c:h val="0.66898866486150765"/>
        </c:manualLayout>
      </c:layout>
      <c:lineChart>
        <c:grouping val="standard"/>
        <c:varyColors val="0"/>
        <c:ser>
          <c:idx val="0"/>
          <c:order val="0"/>
          <c:tx>
            <c:strRef>
              <c:f>'Encuesta Manufacturera Sin Ref.'!$E$2</c:f>
              <c:strCache>
                <c:ptCount val="1"/>
                <c:pt idx="0">
                  <c:v>Colombia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4.0972438065758975E-2"/>
                  <c:y val="4.4105083912181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75F-4D77-BAAB-7EDBB195DB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1532947694862418E-2"/>
                  <c:y val="5.045912985093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75F-4D77-BAAB-7EDBB195DB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6437405612104332E-2"/>
                  <c:y val="-7.97988118934731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75F-4D77-BAAB-7EDBB195DB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3040377556932315E-2"/>
                  <c:y val="3.13969920346780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75F-4D77-BAAB-7EDBB195DB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7.8021977434104342E-3"/>
                  <c:y val="-3.321172089700114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D8E-4B28-B149-2A267F51D4F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3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'Encuesta Manufacturera Sin Ref.'!$A$39:$A$50</c:f>
              <c:numCache>
                <c:formatCode>mmm\-yy</c:formatCode>
                <c:ptCount val="12"/>
                <c:pt idx="0">
                  <c:v>42064</c:v>
                </c:pt>
                <c:pt idx="1">
                  <c:v>42156</c:v>
                </c:pt>
                <c:pt idx="2">
                  <c:v>42248</c:v>
                </c:pt>
                <c:pt idx="3">
                  <c:v>42339</c:v>
                </c:pt>
                <c:pt idx="4">
                  <c:v>42430</c:v>
                </c:pt>
                <c:pt idx="5">
                  <c:v>42522</c:v>
                </c:pt>
                <c:pt idx="6">
                  <c:v>42614</c:v>
                </c:pt>
                <c:pt idx="7">
                  <c:v>42705</c:v>
                </c:pt>
                <c:pt idx="8">
                  <c:v>42795</c:v>
                </c:pt>
                <c:pt idx="9">
                  <c:v>42887</c:v>
                </c:pt>
                <c:pt idx="10">
                  <c:v>42979</c:v>
                </c:pt>
                <c:pt idx="11">
                  <c:v>43070</c:v>
                </c:pt>
              </c:numCache>
            </c:numRef>
          </c:cat>
          <c:val>
            <c:numRef>
              <c:f>'Encuesta Manufacturera Sin Ref.'!$E$39:$E$50</c:f>
              <c:numCache>
                <c:formatCode>0.0</c:formatCode>
                <c:ptCount val="12"/>
                <c:pt idx="0">
                  <c:v>3.061681927931148</c:v>
                </c:pt>
                <c:pt idx="1">
                  <c:v>1.2444587962508358</c:v>
                </c:pt>
                <c:pt idx="2">
                  <c:v>2.8454939281745473</c:v>
                </c:pt>
                <c:pt idx="3">
                  <c:v>3.6829254400208233</c:v>
                </c:pt>
                <c:pt idx="4">
                  <c:v>2.0742359289653844</c:v>
                </c:pt>
                <c:pt idx="5">
                  <c:v>2.7594993914631383</c:v>
                </c:pt>
                <c:pt idx="6">
                  <c:v>-1.6582957868698123</c:v>
                </c:pt>
                <c:pt idx="7">
                  <c:v>-0.43427821242704168</c:v>
                </c:pt>
                <c:pt idx="8">
                  <c:v>-0.97066116008587278</c:v>
                </c:pt>
                <c:pt idx="9">
                  <c:v>-4.4399604559589578</c:v>
                </c:pt>
                <c:pt idx="10">
                  <c:v>-0.21012942863093409</c:v>
                </c:pt>
                <c:pt idx="11">
                  <c:v>-2.0042844464262521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75F-4D77-BAAB-7EDBB195DB79}"/>
            </c:ext>
          </c:extLst>
        </c:ser>
        <c:ser>
          <c:idx val="1"/>
          <c:order val="1"/>
          <c:tx>
            <c:strRef>
              <c:f>'Encuesta Manufacturera Sin Ref.'!$D$2</c:f>
              <c:strCache>
                <c:ptCount val="1"/>
                <c:pt idx="0">
                  <c:v>Bogotá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3.2479867927828934E-2"/>
                  <c:y val="-3.4573764844764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75F-4D77-BAAB-7EDBB195DB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2849293391416396E-2"/>
                  <c:y val="-5.85626972287331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75F-4D77-BAAB-7EDBB195DB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0025517832792396E-2"/>
                  <c:y val="4.8028832359004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75F-4D77-BAAB-7EDBB195DB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1855697458006579E-2"/>
                  <c:y val="4.14766870652909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D8E-4B28-B149-2A267F51D4F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4738891584518324E-2"/>
                  <c:y val="-4.0927810783516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75F-4D77-BAAB-7EDBB195DB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'Encuesta Manufacturera Sin Ref.'!$A$39:$A$50</c:f>
              <c:numCache>
                <c:formatCode>mmm\-yy</c:formatCode>
                <c:ptCount val="12"/>
                <c:pt idx="0">
                  <c:v>42064</c:v>
                </c:pt>
                <c:pt idx="1">
                  <c:v>42156</c:v>
                </c:pt>
                <c:pt idx="2">
                  <c:v>42248</c:v>
                </c:pt>
                <c:pt idx="3">
                  <c:v>42339</c:v>
                </c:pt>
                <c:pt idx="4">
                  <c:v>42430</c:v>
                </c:pt>
                <c:pt idx="5">
                  <c:v>42522</c:v>
                </c:pt>
                <c:pt idx="6">
                  <c:v>42614</c:v>
                </c:pt>
                <c:pt idx="7">
                  <c:v>42705</c:v>
                </c:pt>
                <c:pt idx="8">
                  <c:v>42795</c:v>
                </c:pt>
                <c:pt idx="9">
                  <c:v>42887</c:v>
                </c:pt>
                <c:pt idx="10">
                  <c:v>42979</c:v>
                </c:pt>
                <c:pt idx="11">
                  <c:v>43070</c:v>
                </c:pt>
              </c:numCache>
            </c:numRef>
          </c:cat>
          <c:val>
            <c:numRef>
              <c:f>'Encuesta Manufacturera Sin Ref.'!$D$39:$D$49</c:f>
              <c:numCache>
                <c:formatCode>0.0</c:formatCode>
                <c:ptCount val="11"/>
                <c:pt idx="0">
                  <c:v>-2.8665711542470884</c:v>
                </c:pt>
                <c:pt idx="1">
                  <c:v>-2.1778509523650347</c:v>
                </c:pt>
                <c:pt idx="2">
                  <c:v>-2.3623902317856493</c:v>
                </c:pt>
                <c:pt idx="3">
                  <c:v>-0.70264537973817598</c:v>
                </c:pt>
                <c:pt idx="4">
                  <c:v>1.5694929809174862</c:v>
                </c:pt>
                <c:pt idx="5">
                  <c:v>3.0071244604172209</c:v>
                </c:pt>
                <c:pt idx="6">
                  <c:v>-0.53846176855187888</c:v>
                </c:pt>
                <c:pt idx="7">
                  <c:v>-2.8610052091829208</c:v>
                </c:pt>
                <c:pt idx="8">
                  <c:v>-4.0225924449066808</c:v>
                </c:pt>
                <c:pt idx="9">
                  <c:v>-8.8898347285695678</c:v>
                </c:pt>
                <c:pt idx="10">
                  <c:v>-3.7924325888942012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75F-4D77-BAAB-7EDBB195D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77656864"/>
        <c:axId val="-1777678624"/>
      </c:lineChart>
      <c:dateAx>
        <c:axId val="-1777656864"/>
        <c:scaling>
          <c:orientation val="minMax"/>
          <c:max val="43070"/>
          <c:min val="42064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777678624"/>
        <c:crosses val="autoZero"/>
        <c:auto val="1"/>
        <c:lblOffset val="100"/>
        <c:baseTimeUnit val="months"/>
        <c:majorUnit val="3"/>
        <c:majorTimeUnit val="months"/>
      </c:dateAx>
      <c:valAx>
        <c:axId val="-1777678624"/>
        <c:scaling>
          <c:orientation val="minMax"/>
        </c:scaling>
        <c:delete val="1"/>
        <c:axPos val="l"/>
        <c:numFmt formatCode="0" sourceLinked="0"/>
        <c:majorTickMark val="none"/>
        <c:minorTickMark val="none"/>
        <c:tickLblPos val="nextTo"/>
        <c:crossAx val="-177765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556053905218104"/>
          <c:y val="0.91650038045992765"/>
          <c:w val="0.29189364787851585"/>
          <c:h val="7.6562302839547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Gill Sans MT" panose="020B0502020104020203" pitchFamily="34" charset="0"/>
        </a:defRPr>
      </a:pPr>
      <a:endParaRPr lang="es-C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161730610308185E-2"/>
          <c:y val="3.7297344199488727E-2"/>
          <c:w val="0.84668223088525008"/>
          <c:h val="0.72215564527385268"/>
        </c:manualLayout>
      </c:layout>
      <c:lineChart>
        <c:grouping val="standard"/>
        <c:varyColors val="0"/>
        <c:ser>
          <c:idx val="0"/>
          <c:order val="0"/>
          <c:tx>
            <c:v>Total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24"/>
              <c:layout>
                <c:manualLayout>
                  <c:x val="0"/>
                  <c:y val="-4.2992910726822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67F-467B-B0FB-1211EDD218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3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'[REGIONAL.xlsx]COMERCIO INTERNACIONAL'!$DF$20:$DF$44</c:f>
              <c:numCache>
                <c:formatCode>mmm\-yy;@</c:formatCode>
                <c:ptCount val="25"/>
                <c:pt idx="0">
                  <c:v>42339</c:v>
                </c:pt>
                <c:pt idx="1">
                  <c:v>42370</c:v>
                </c:pt>
                <c:pt idx="2">
                  <c:v>42401</c:v>
                </c:pt>
                <c:pt idx="3">
                  <c:v>42430</c:v>
                </c:pt>
                <c:pt idx="4">
                  <c:v>42461</c:v>
                </c:pt>
                <c:pt idx="5">
                  <c:v>42491</c:v>
                </c:pt>
                <c:pt idx="6">
                  <c:v>42522</c:v>
                </c:pt>
                <c:pt idx="7">
                  <c:v>42552</c:v>
                </c:pt>
                <c:pt idx="8">
                  <c:v>42583</c:v>
                </c:pt>
                <c:pt idx="9">
                  <c:v>42614</c:v>
                </c:pt>
                <c:pt idx="10">
                  <c:v>42644</c:v>
                </c:pt>
                <c:pt idx="11">
                  <c:v>42675</c:v>
                </c:pt>
                <c:pt idx="12">
                  <c:v>42705</c:v>
                </c:pt>
                <c:pt idx="13">
                  <c:v>42736</c:v>
                </c:pt>
                <c:pt idx="14">
                  <c:v>42767</c:v>
                </c:pt>
                <c:pt idx="15">
                  <c:v>42795</c:v>
                </c:pt>
                <c:pt idx="16">
                  <c:v>42826</c:v>
                </c:pt>
                <c:pt idx="17">
                  <c:v>42856</c:v>
                </c:pt>
                <c:pt idx="18">
                  <c:v>42887</c:v>
                </c:pt>
                <c:pt idx="19">
                  <c:v>42917</c:v>
                </c:pt>
                <c:pt idx="20">
                  <c:v>42948</c:v>
                </c:pt>
                <c:pt idx="21">
                  <c:v>42979</c:v>
                </c:pt>
                <c:pt idx="22">
                  <c:v>43009</c:v>
                </c:pt>
                <c:pt idx="23">
                  <c:v>43040</c:v>
                </c:pt>
                <c:pt idx="24">
                  <c:v>43070</c:v>
                </c:pt>
              </c:numCache>
            </c:numRef>
          </c:cat>
          <c:val>
            <c:numRef>
              <c:f>'[REGIONAL.xlsx]COMERCIO INTERNACIONAL'!$DJ$20:$DJ$44</c:f>
              <c:numCache>
                <c:formatCode>0.0%</c:formatCode>
                <c:ptCount val="25"/>
                <c:pt idx="0">
                  <c:v>-0.22602570667966793</c:v>
                </c:pt>
                <c:pt idx="1">
                  <c:v>-0.24199645667363401</c:v>
                </c:pt>
                <c:pt idx="2">
                  <c:v>-0.25518515102963091</c:v>
                </c:pt>
                <c:pt idx="3">
                  <c:v>-0.25066159776053076</c:v>
                </c:pt>
                <c:pt idx="4">
                  <c:v>-0.21419116475830791</c:v>
                </c:pt>
                <c:pt idx="5">
                  <c:v>-0.19675821456760256</c:v>
                </c:pt>
                <c:pt idx="6">
                  <c:v>-0.16385518631209972</c:v>
                </c:pt>
                <c:pt idx="7">
                  <c:v>-0.22044220068299447</c:v>
                </c:pt>
                <c:pt idx="8">
                  <c:v>-0.17393359875838954</c:v>
                </c:pt>
                <c:pt idx="9">
                  <c:v>-0.17124352503206663</c:v>
                </c:pt>
                <c:pt idx="10">
                  <c:v>-0.12412621469290275</c:v>
                </c:pt>
                <c:pt idx="11">
                  <c:v>-0.11517477502761053</c:v>
                </c:pt>
                <c:pt idx="12">
                  <c:v>-8.5107803976876339E-2</c:v>
                </c:pt>
                <c:pt idx="13">
                  <c:v>-1.5601522007654522E-2</c:v>
                </c:pt>
                <c:pt idx="14">
                  <c:v>6.716879125807429E-3</c:v>
                </c:pt>
                <c:pt idx="15">
                  <c:v>6.8500771353244838E-2</c:v>
                </c:pt>
                <c:pt idx="16">
                  <c:v>9.7228263012811622E-2</c:v>
                </c:pt>
                <c:pt idx="17">
                  <c:v>9.2530112831554545E-2</c:v>
                </c:pt>
                <c:pt idx="18">
                  <c:v>5.174919090386787E-2</c:v>
                </c:pt>
                <c:pt idx="19">
                  <c:v>5.9513415591307073E-2</c:v>
                </c:pt>
                <c:pt idx="20">
                  <c:v>4.1140726900817715E-2</c:v>
                </c:pt>
                <c:pt idx="21">
                  <c:v>1.3054729482576244E-2</c:v>
                </c:pt>
                <c:pt idx="22">
                  <c:v>6.9237889856916812E-3</c:v>
                </c:pt>
                <c:pt idx="23">
                  <c:v>-6.0429274918264442E-3</c:v>
                </c:pt>
                <c:pt idx="24">
                  <c:v>-2.1688257324525284E-2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67F-467B-B0FB-1211EDD2181C}"/>
            </c:ext>
          </c:extLst>
        </c:ser>
        <c:ser>
          <c:idx val="1"/>
          <c:order val="1"/>
          <c:tx>
            <c:v>Bogotá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24"/>
              <c:layout>
                <c:manualLayout>
                  <c:x val="0"/>
                  <c:y val="3.7297344199488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67F-467B-B0FB-1211EDD218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'[REGIONAL.xlsx]COMERCIO INTERNACIONAL'!$DF$20:$DF$44</c:f>
              <c:numCache>
                <c:formatCode>mmm\-yy;@</c:formatCode>
                <c:ptCount val="25"/>
                <c:pt idx="0">
                  <c:v>42339</c:v>
                </c:pt>
                <c:pt idx="1">
                  <c:v>42370</c:v>
                </c:pt>
                <c:pt idx="2">
                  <c:v>42401</c:v>
                </c:pt>
                <c:pt idx="3">
                  <c:v>42430</c:v>
                </c:pt>
                <c:pt idx="4">
                  <c:v>42461</c:v>
                </c:pt>
                <c:pt idx="5">
                  <c:v>42491</c:v>
                </c:pt>
                <c:pt idx="6">
                  <c:v>42522</c:v>
                </c:pt>
                <c:pt idx="7">
                  <c:v>42552</c:v>
                </c:pt>
                <c:pt idx="8">
                  <c:v>42583</c:v>
                </c:pt>
                <c:pt idx="9">
                  <c:v>42614</c:v>
                </c:pt>
                <c:pt idx="10">
                  <c:v>42644</c:v>
                </c:pt>
                <c:pt idx="11">
                  <c:v>42675</c:v>
                </c:pt>
                <c:pt idx="12">
                  <c:v>42705</c:v>
                </c:pt>
                <c:pt idx="13">
                  <c:v>42736</c:v>
                </c:pt>
                <c:pt idx="14">
                  <c:v>42767</c:v>
                </c:pt>
                <c:pt idx="15">
                  <c:v>42795</c:v>
                </c:pt>
                <c:pt idx="16">
                  <c:v>42826</c:v>
                </c:pt>
                <c:pt idx="17">
                  <c:v>42856</c:v>
                </c:pt>
                <c:pt idx="18">
                  <c:v>42887</c:v>
                </c:pt>
                <c:pt idx="19">
                  <c:v>42917</c:v>
                </c:pt>
                <c:pt idx="20">
                  <c:v>42948</c:v>
                </c:pt>
                <c:pt idx="21">
                  <c:v>42979</c:v>
                </c:pt>
                <c:pt idx="22">
                  <c:v>43009</c:v>
                </c:pt>
                <c:pt idx="23">
                  <c:v>43040</c:v>
                </c:pt>
                <c:pt idx="24">
                  <c:v>43070</c:v>
                </c:pt>
              </c:numCache>
            </c:numRef>
          </c:cat>
          <c:val>
            <c:numRef>
              <c:f>'[REGIONAL.xlsx]COMERCIO INTERNACIONAL'!$DK$20:$DK$44</c:f>
              <c:numCache>
                <c:formatCode>0.0%</c:formatCode>
                <c:ptCount val="25"/>
                <c:pt idx="0">
                  <c:v>-0.24252864882315239</c:v>
                </c:pt>
                <c:pt idx="1">
                  <c:v>-0.26334332254671655</c:v>
                </c:pt>
                <c:pt idx="2">
                  <c:v>-0.28270503302727779</c:v>
                </c:pt>
                <c:pt idx="3">
                  <c:v>-0.28839835364420718</c:v>
                </c:pt>
                <c:pt idx="4">
                  <c:v>-0.26769805336367691</c:v>
                </c:pt>
                <c:pt idx="5">
                  <c:v>-0.22814558443357291</c:v>
                </c:pt>
                <c:pt idx="6">
                  <c:v>-0.1754325017053896</c:v>
                </c:pt>
                <c:pt idx="7">
                  <c:v>-0.22680084249305432</c:v>
                </c:pt>
                <c:pt idx="8">
                  <c:v>-0.19296264835755128</c:v>
                </c:pt>
                <c:pt idx="9">
                  <c:v>-0.21375720497593909</c:v>
                </c:pt>
                <c:pt idx="10">
                  <c:v>-0.15576501410073718</c:v>
                </c:pt>
                <c:pt idx="11">
                  <c:v>-0.1530901194829809</c:v>
                </c:pt>
                <c:pt idx="12">
                  <c:v>-9.8358506592129746E-2</c:v>
                </c:pt>
                <c:pt idx="13">
                  <c:v>-3.2438430727093959E-2</c:v>
                </c:pt>
                <c:pt idx="14">
                  <c:v>1.1018593686976219E-2</c:v>
                </c:pt>
                <c:pt idx="15">
                  <c:v>6.040181065125183E-2</c:v>
                </c:pt>
                <c:pt idx="16">
                  <c:v>8.3045026636280106E-2</c:v>
                </c:pt>
                <c:pt idx="17">
                  <c:v>6.3564972068897108E-2</c:v>
                </c:pt>
                <c:pt idx="18">
                  <c:v>5.1703330101910971E-3</c:v>
                </c:pt>
                <c:pt idx="19">
                  <c:v>4.3321982132258796E-2</c:v>
                </c:pt>
                <c:pt idx="20">
                  <c:v>9.7375746273842267E-3</c:v>
                </c:pt>
                <c:pt idx="21">
                  <c:v>2.7354598547366216E-2</c:v>
                </c:pt>
                <c:pt idx="22">
                  <c:v>-1.7756810686109237E-4</c:v>
                </c:pt>
                <c:pt idx="23">
                  <c:v>-7.3797769716121842E-4</c:v>
                </c:pt>
                <c:pt idx="24">
                  <c:v>-5.1398947644858639E-2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67F-467B-B0FB-1211EDD21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682708080"/>
        <c:axId val="-1682707536"/>
      </c:lineChart>
      <c:dateAx>
        <c:axId val="-1682708080"/>
        <c:scaling>
          <c:orientation val="minMax"/>
        </c:scaling>
        <c:delete val="0"/>
        <c:axPos val="b"/>
        <c:numFmt formatCode="mmm\-yy;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682707536"/>
        <c:crosses val="autoZero"/>
        <c:auto val="1"/>
        <c:lblOffset val="100"/>
        <c:baseTimeUnit val="months"/>
      </c:dateAx>
      <c:valAx>
        <c:axId val="-168270753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68270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Gill Sans MT" panose="020B0502020104020203" pitchFamily="34" charset="0"/>
        </a:defRPr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952300507572515E-2"/>
          <c:y val="4.7645910502493991E-2"/>
          <c:w val="0.87885193075846513"/>
          <c:h val="0.65466786225920559"/>
        </c:manualLayout>
      </c:layout>
      <c:lineChart>
        <c:grouping val="standard"/>
        <c:varyColors val="0"/>
        <c:ser>
          <c:idx val="0"/>
          <c:order val="0"/>
          <c:tx>
            <c:v>Total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>
                <c:manualLayout>
                  <c:x val="-5.7539684637221353E-3"/>
                  <c:y val="1.5938444972518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E68-4179-BA18-EA945CD352B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DEPARTAMENTOS!$U$50:$AN$50</c:f>
              <c:numCache>
                <c:formatCode>mmm\-yy</c:formatCode>
                <c:ptCount val="20"/>
                <c:pt idx="0">
                  <c:v>41334</c:v>
                </c:pt>
                <c:pt idx="1">
                  <c:v>41426</c:v>
                </c:pt>
                <c:pt idx="2">
                  <c:v>41518</c:v>
                </c:pt>
                <c:pt idx="3">
                  <c:v>41609</c:v>
                </c:pt>
                <c:pt idx="4">
                  <c:v>41699</c:v>
                </c:pt>
                <c:pt idx="5">
                  <c:v>41791</c:v>
                </c:pt>
                <c:pt idx="6">
                  <c:v>41883</c:v>
                </c:pt>
                <c:pt idx="7">
                  <c:v>41974</c:v>
                </c:pt>
                <c:pt idx="8">
                  <c:v>42064</c:v>
                </c:pt>
                <c:pt idx="9">
                  <c:v>42156</c:v>
                </c:pt>
                <c:pt idx="10">
                  <c:v>42248</c:v>
                </c:pt>
                <c:pt idx="11">
                  <c:v>42339</c:v>
                </c:pt>
                <c:pt idx="12">
                  <c:v>42430</c:v>
                </c:pt>
                <c:pt idx="13">
                  <c:v>42522</c:v>
                </c:pt>
                <c:pt idx="14">
                  <c:v>42614</c:v>
                </c:pt>
                <c:pt idx="15">
                  <c:v>42705</c:v>
                </c:pt>
                <c:pt idx="16">
                  <c:v>42795</c:v>
                </c:pt>
                <c:pt idx="17">
                  <c:v>42887</c:v>
                </c:pt>
                <c:pt idx="18">
                  <c:v>42979</c:v>
                </c:pt>
                <c:pt idx="19">
                  <c:v>43070</c:v>
                </c:pt>
              </c:numCache>
            </c:numRef>
          </c:cat>
          <c:val>
            <c:numRef>
              <c:f>DEPARTAMENTOS!$U$47:$AN$47</c:f>
              <c:numCache>
                <c:formatCode>General</c:formatCode>
                <c:ptCount val="20"/>
                <c:pt idx="0">
                  <c:v>0.1299189227960067</c:v>
                </c:pt>
                <c:pt idx="1">
                  <c:v>0.23200393601139391</c:v>
                </c:pt>
                <c:pt idx="2">
                  <c:v>0.34696360564911943</c:v>
                </c:pt>
                <c:pt idx="3">
                  <c:v>0.19181507637453055</c:v>
                </c:pt>
                <c:pt idx="4">
                  <c:v>0.13349518393138227</c:v>
                </c:pt>
                <c:pt idx="5">
                  <c:v>-9.747617359146199E-2</c:v>
                </c:pt>
                <c:pt idx="6">
                  <c:v>-3.1424726642838019E-3</c:v>
                </c:pt>
                <c:pt idx="7">
                  <c:v>-6.7444678064600971E-3</c:v>
                </c:pt>
                <c:pt idx="8">
                  <c:v>0.15146928237742086</c:v>
                </c:pt>
                <c:pt idx="9">
                  <c:v>7.4958674259187896E-2</c:v>
                </c:pt>
                <c:pt idx="10">
                  <c:v>0.23513393993670761</c:v>
                </c:pt>
                <c:pt idx="11">
                  <c:v>0.33583841906005207</c:v>
                </c:pt>
                <c:pt idx="12">
                  <c:v>-3.4234994045855394E-2</c:v>
                </c:pt>
                <c:pt idx="13">
                  <c:v>0.13284364098024981</c:v>
                </c:pt>
                <c:pt idx="14">
                  <c:v>-8.7954440411705637E-2</c:v>
                </c:pt>
                <c:pt idx="15">
                  <c:v>0.13048915162100805</c:v>
                </c:pt>
                <c:pt idx="16">
                  <c:v>0.11164367512447071</c:v>
                </c:pt>
                <c:pt idx="17">
                  <c:v>0.20315829125763196</c:v>
                </c:pt>
                <c:pt idx="18">
                  <c:v>0.34272887295194665</c:v>
                </c:pt>
                <c:pt idx="19">
                  <c:v>7.0228433493140896E-2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E68-4179-BA18-EA945CD352BF}"/>
            </c:ext>
          </c:extLst>
        </c:ser>
        <c:ser>
          <c:idx val="1"/>
          <c:order val="1"/>
          <c:tx>
            <c:v>Bogotá y Cundinamarca</c:v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E68-4179-BA18-EA945CD352B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DEPARTAMENTOS!$U$50:$AN$50</c:f>
              <c:numCache>
                <c:formatCode>mmm\-yy</c:formatCode>
                <c:ptCount val="20"/>
                <c:pt idx="0">
                  <c:v>41334</c:v>
                </c:pt>
                <c:pt idx="1">
                  <c:v>41426</c:v>
                </c:pt>
                <c:pt idx="2">
                  <c:v>41518</c:v>
                </c:pt>
                <c:pt idx="3">
                  <c:v>41609</c:v>
                </c:pt>
                <c:pt idx="4">
                  <c:v>41699</c:v>
                </c:pt>
                <c:pt idx="5">
                  <c:v>41791</c:v>
                </c:pt>
                <c:pt idx="6">
                  <c:v>41883</c:v>
                </c:pt>
                <c:pt idx="7">
                  <c:v>41974</c:v>
                </c:pt>
                <c:pt idx="8">
                  <c:v>42064</c:v>
                </c:pt>
                <c:pt idx="9">
                  <c:v>42156</c:v>
                </c:pt>
                <c:pt idx="10">
                  <c:v>42248</c:v>
                </c:pt>
                <c:pt idx="11">
                  <c:v>42339</c:v>
                </c:pt>
                <c:pt idx="12">
                  <c:v>42430</c:v>
                </c:pt>
                <c:pt idx="13">
                  <c:v>42522</c:v>
                </c:pt>
                <c:pt idx="14">
                  <c:v>42614</c:v>
                </c:pt>
                <c:pt idx="15">
                  <c:v>42705</c:v>
                </c:pt>
                <c:pt idx="16">
                  <c:v>42795</c:v>
                </c:pt>
                <c:pt idx="17">
                  <c:v>42887</c:v>
                </c:pt>
                <c:pt idx="18">
                  <c:v>42979</c:v>
                </c:pt>
                <c:pt idx="19">
                  <c:v>43070</c:v>
                </c:pt>
              </c:numCache>
            </c:numRef>
          </c:cat>
          <c:val>
            <c:numRef>
              <c:f>DEPARTAMENTOS!$U$48:$AN$48</c:f>
              <c:numCache>
                <c:formatCode>General</c:formatCode>
                <c:ptCount val="20"/>
                <c:pt idx="0">
                  <c:v>4.8493649748433842E-2</c:v>
                </c:pt>
                <c:pt idx="1">
                  <c:v>0.1504870900927533</c:v>
                </c:pt>
                <c:pt idx="2">
                  <c:v>0.13162018184318058</c:v>
                </c:pt>
                <c:pt idx="3">
                  <c:v>0.10055120962965813</c:v>
                </c:pt>
                <c:pt idx="4">
                  <c:v>4.1390574242929024E-2</c:v>
                </c:pt>
                <c:pt idx="5">
                  <c:v>-0.17930557503433542</c:v>
                </c:pt>
                <c:pt idx="6">
                  <c:v>-0.10338932993535155</c:v>
                </c:pt>
                <c:pt idx="7">
                  <c:v>-2.2155173333221923E-2</c:v>
                </c:pt>
                <c:pt idx="8">
                  <c:v>1.2495409608079378E-2</c:v>
                </c:pt>
                <c:pt idx="9">
                  <c:v>0.1092060251137561</c:v>
                </c:pt>
                <c:pt idx="10">
                  <c:v>0.3108940534273219</c:v>
                </c:pt>
                <c:pt idx="11">
                  <c:v>0.10153286329096667</c:v>
                </c:pt>
                <c:pt idx="12">
                  <c:v>0.12400412593207299</c:v>
                </c:pt>
                <c:pt idx="13">
                  <c:v>0.12368389667513724</c:v>
                </c:pt>
                <c:pt idx="14">
                  <c:v>-9.6331828626260108E-2</c:v>
                </c:pt>
                <c:pt idx="15">
                  <c:v>7.4045174719633122E-2</c:v>
                </c:pt>
                <c:pt idx="16">
                  <c:v>3.9126958447414095E-2</c:v>
                </c:pt>
                <c:pt idx="17">
                  <c:v>0.14974448037727783</c:v>
                </c:pt>
                <c:pt idx="18">
                  <c:v>0.1992841314007423</c:v>
                </c:pt>
                <c:pt idx="19">
                  <c:v>0.20200958405890557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E68-4179-BA18-EA945CD35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682728208"/>
        <c:axId val="-1682734736"/>
      </c:lineChart>
      <c:dateAx>
        <c:axId val="-168272820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es-CO"/>
          </a:p>
        </c:txPr>
        <c:crossAx val="-1682734736"/>
        <c:crosses val="autoZero"/>
        <c:auto val="1"/>
        <c:lblOffset val="100"/>
        <c:baseTimeUnit val="months"/>
        <c:majorUnit val="3"/>
        <c:majorTimeUnit val="months"/>
      </c:dateAx>
      <c:valAx>
        <c:axId val="-168273473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-16827282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Gill Sans MT" panose="020B0502020104020203" pitchFamily="34" charset="0"/>
        </a:defRPr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03966481004911E-2"/>
          <c:y val="3.3751383083069957E-2"/>
          <c:w val="0.82217552121360327"/>
          <c:h val="0.7356143044362492"/>
        </c:manualLayout>
      </c:layout>
      <c:lineChart>
        <c:grouping val="standard"/>
        <c:varyColors val="0"/>
        <c:ser>
          <c:idx val="0"/>
          <c:order val="0"/>
          <c:tx>
            <c:v>Bogotá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71"/>
              <c:layout>
                <c:manualLayout>
                  <c:x val="-1.4169476760272982E-2"/>
                  <c:y val="1.2685842599658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02060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530-45AC-A3B4-3F35A50F14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rgbClr val="002060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Ventas!$A$31:$A$102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Ventas!$AT$31:$AT$102</c:f>
              <c:numCache>
                <c:formatCode>#,##0.0</c:formatCode>
                <c:ptCount val="72"/>
                <c:pt idx="0">
                  <c:v>1.5460965833174356</c:v>
                </c:pt>
                <c:pt idx="1">
                  <c:v>-1.8247146681696469</c:v>
                </c:pt>
                <c:pt idx="2">
                  <c:v>-0.88457697246397959</c:v>
                </c:pt>
                <c:pt idx="3">
                  <c:v>-8.279071900220103</c:v>
                </c:pt>
                <c:pt idx="4">
                  <c:v>-12.176405534114243</c:v>
                </c:pt>
                <c:pt idx="5">
                  <c:v>-14.312147490915573</c:v>
                </c:pt>
                <c:pt idx="6">
                  <c:v>-16.46848989298454</c:v>
                </c:pt>
                <c:pt idx="7">
                  <c:v>-16.831486029070152</c:v>
                </c:pt>
                <c:pt idx="8">
                  <c:v>-18.276190265388792</c:v>
                </c:pt>
                <c:pt idx="9">
                  <c:v>-17.199722079028167</c:v>
                </c:pt>
                <c:pt idx="10">
                  <c:v>-17.133152173913047</c:v>
                </c:pt>
                <c:pt idx="11">
                  <c:v>-14.832424369552044</c:v>
                </c:pt>
                <c:pt idx="12">
                  <c:v>-14.807330827067666</c:v>
                </c:pt>
                <c:pt idx="13">
                  <c:v>-15.103456524339197</c:v>
                </c:pt>
                <c:pt idx="14">
                  <c:v>-16.532316107672372</c:v>
                </c:pt>
                <c:pt idx="15">
                  <c:v>-12.673415823022127</c:v>
                </c:pt>
                <c:pt idx="16">
                  <c:v>-9.8427220394736832</c:v>
                </c:pt>
                <c:pt idx="17">
                  <c:v>-9.4076020501079665</c:v>
                </c:pt>
                <c:pt idx="18">
                  <c:v>-8.042704626334519</c:v>
                </c:pt>
                <c:pt idx="19">
                  <c:v>-7.2885909610831856</c:v>
                </c:pt>
                <c:pt idx="20">
                  <c:v>-4.9130599642489559</c:v>
                </c:pt>
                <c:pt idx="21">
                  <c:v>-4.9210946593400635</c:v>
                </c:pt>
                <c:pt idx="22">
                  <c:v>-2.0167240531234643</c:v>
                </c:pt>
                <c:pt idx="23">
                  <c:v>-1.1794647255213175</c:v>
                </c:pt>
                <c:pt idx="24">
                  <c:v>1.4865684814385771</c:v>
                </c:pt>
                <c:pt idx="25">
                  <c:v>9.3291256938378808</c:v>
                </c:pt>
                <c:pt idx="26">
                  <c:v>12.123825127188059</c:v>
                </c:pt>
                <c:pt idx="27">
                  <c:v>12.926864176327468</c:v>
                </c:pt>
                <c:pt idx="28">
                  <c:v>11.835129126047539</c:v>
                </c:pt>
                <c:pt idx="29">
                  <c:v>9.4598087361075223</c:v>
                </c:pt>
                <c:pt idx="30">
                  <c:v>7.4704735695447777</c:v>
                </c:pt>
                <c:pt idx="31">
                  <c:v>5.8617622586290885</c:v>
                </c:pt>
                <c:pt idx="32">
                  <c:v>4.1386578557593756</c:v>
                </c:pt>
                <c:pt idx="33">
                  <c:v>4.6519572953736654</c:v>
                </c:pt>
                <c:pt idx="34">
                  <c:v>-0.84783578759481948</c:v>
                </c:pt>
                <c:pt idx="35">
                  <c:v>-4.2563207886793464</c:v>
                </c:pt>
                <c:pt idx="36">
                  <c:v>-9.0034513683180712</c:v>
                </c:pt>
                <c:pt idx="37">
                  <c:v>-18.03515282717386</c:v>
                </c:pt>
                <c:pt idx="38">
                  <c:v>-19.526263170037684</c:v>
                </c:pt>
                <c:pt idx="39">
                  <c:v>-21.269422828318675</c:v>
                </c:pt>
                <c:pt idx="40">
                  <c:v>-21.570576540755471</c:v>
                </c:pt>
                <c:pt idx="41">
                  <c:v>-17.835497835497836</c:v>
                </c:pt>
                <c:pt idx="42">
                  <c:v>-15.75353427580688</c:v>
                </c:pt>
                <c:pt idx="43">
                  <c:v>-13.532632263660016</c:v>
                </c:pt>
                <c:pt idx="44">
                  <c:v>-12.08938486365253</c:v>
                </c:pt>
                <c:pt idx="45">
                  <c:v>-14.970483419026637</c:v>
                </c:pt>
                <c:pt idx="46">
                  <c:v>-12.570319531953199</c:v>
                </c:pt>
                <c:pt idx="47">
                  <c:v>-9.2063400242957112</c:v>
                </c:pt>
                <c:pt idx="48">
                  <c:v>-5.9341775176203537</c:v>
                </c:pt>
                <c:pt idx="49">
                  <c:v>-3.0750848949817611</c:v>
                </c:pt>
                <c:pt idx="50">
                  <c:v>-1.3729612640163147</c:v>
                </c:pt>
                <c:pt idx="51">
                  <c:v>-2.3921442369607249</c:v>
                </c:pt>
                <c:pt idx="52">
                  <c:v>-3.8997757628933538E-2</c:v>
                </c:pt>
                <c:pt idx="53">
                  <c:v>-0.88131047035157062</c:v>
                </c:pt>
                <c:pt idx="54">
                  <c:v>8.3396656534954428</c:v>
                </c:pt>
                <c:pt idx="55">
                  <c:v>10.212205748675673</c:v>
                </c:pt>
                <c:pt idx="56">
                  <c:v>10.23303568650633</c:v>
                </c:pt>
                <c:pt idx="57">
                  <c:v>16.652802661888909</c:v>
                </c:pt>
                <c:pt idx="58">
                  <c:v>21.642055142682494</c:v>
                </c:pt>
                <c:pt idx="59">
                  <c:v>22.844127297633076</c:v>
                </c:pt>
                <c:pt idx="60">
                  <c:v>23.03393974029273</c:v>
                </c:pt>
                <c:pt idx="61">
                  <c:v>27.759034581197682</c:v>
                </c:pt>
                <c:pt idx="62">
                  <c:v>26.833758599528434</c:v>
                </c:pt>
                <c:pt idx="63">
                  <c:v>27.047531088168352</c:v>
                </c:pt>
                <c:pt idx="64">
                  <c:v>24.522903865535284</c:v>
                </c:pt>
                <c:pt idx="65">
                  <c:v>25.099062530201998</c:v>
                </c:pt>
                <c:pt idx="66">
                  <c:v>2.9107487287392653</c:v>
                </c:pt>
                <c:pt idx="67">
                  <c:v>-5.1960979494326098</c:v>
                </c:pt>
                <c:pt idx="68">
                  <c:v>-8.060965283657918</c:v>
                </c:pt>
                <c:pt idx="69">
                  <c:v>-13.41159046652588</c:v>
                </c:pt>
                <c:pt idx="70">
                  <c:v>-20.425813276910866</c:v>
                </c:pt>
                <c:pt idx="71">
                  <c:v>-25.818162958352787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530-45AC-A3B4-3F35A50F1476}"/>
            </c:ext>
          </c:extLst>
        </c:ser>
        <c:ser>
          <c:idx val="1"/>
          <c:order val="1"/>
          <c:tx>
            <c:v>Total Nacional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71"/>
              <c:layout>
                <c:manualLayout>
                  <c:x val="-1.1335581408218489E-2"/>
                  <c:y val="1.2685842599658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530-45AC-A3B4-3F35A50F14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Ventas!$A$31:$A$102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Ventas!$BC$31:$BC$102</c:f>
              <c:numCache>
                <c:formatCode>#,##0.0</c:formatCode>
                <c:ptCount val="72"/>
                <c:pt idx="0">
                  <c:v>14.309864583150844</c:v>
                </c:pt>
                <c:pt idx="1">
                  <c:v>10.790620282695219</c:v>
                </c:pt>
                <c:pt idx="2">
                  <c:v>9.7215840438386039</c:v>
                </c:pt>
                <c:pt idx="3">
                  <c:v>4.8373906506852249</c:v>
                </c:pt>
                <c:pt idx="4">
                  <c:v>1.2303348124243607</c:v>
                </c:pt>
                <c:pt idx="5">
                  <c:v>-0.96119559102039176</c:v>
                </c:pt>
                <c:pt idx="6">
                  <c:v>-1.7439998750380714</c:v>
                </c:pt>
                <c:pt idx="7">
                  <c:v>-2.6300738862954809</c:v>
                </c:pt>
                <c:pt idx="8">
                  <c:v>-3.5630164417403853</c:v>
                </c:pt>
                <c:pt idx="9">
                  <c:v>-4.0306591411490285</c:v>
                </c:pt>
                <c:pt idx="10">
                  <c:v>-3.7339831177506499</c:v>
                </c:pt>
                <c:pt idx="11">
                  <c:v>-1.9399961781005115</c:v>
                </c:pt>
                <c:pt idx="12">
                  <c:v>-1.1471000666651299</c:v>
                </c:pt>
                <c:pt idx="13">
                  <c:v>-0.1114784049298212</c:v>
                </c:pt>
                <c:pt idx="14">
                  <c:v>0.16906170752324368</c:v>
                </c:pt>
                <c:pt idx="15">
                  <c:v>3.2833515873078367</c:v>
                </c:pt>
                <c:pt idx="16">
                  <c:v>6.3407053197848118</c:v>
                </c:pt>
                <c:pt idx="17">
                  <c:v>7.9690200345644335</c:v>
                </c:pt>
                <c:pt idx="18">
                  <c:v>8.4765432491296089</c:v>
                </c:pt>
                <c:pt idx="19">
                  <c:v>9.3630194070722705</c:v>
                </c:pt>
                <c:pt idx="20">
                  <c:v>11.38708779187716</c:v>
                </c:pt>
                <c:pt idx="21">
                  <c:v>12.868167966121824</c:v>
                </c:pt>
                <c:pt idx="22">
                  <c:v>13.566004557748567</c:v>
                </c:pt>
                <c:pt idx="23">
                  <c:v>12.090858777584646</c:v>
                </c:pt>
                <c:pt idx="24">
                  <c:v>12.7559958451545</c:v>
                </c:pt>
                <c:pt idx="25">
                  <c:v>17.244185415681756</c:v>
                </c:pt>
                <c:pt idx="26">
                  <c:v>17.987845004451675</c:v>
                </c:pt>
                <c:pt idx="27">
                  <c:v>17.574000610314311</c:v>
                </c:pt>
                <c:pt idx="28">
                  <c:v>15.178631652314678</c:v>
                </c:pt>
                <c:pt idx="29">
                  <c:v>14.383003319895661</c:v>
                </c:pt>
                <c:pt idx="30">
                  <c:v>12.356561881732242</c:v>
                </c:pt>
                <c:pt idx="31">
                  <c:v>11.592309534696366</c:v>
                </c:pt>
                <c:pt idx="32">
                  <c:v>11.357922404434028</c:v>
                </c:pt>
                <c:pt idx="33">
                  <c:v>9.8792358617594278</c:v>
                </c:pt>
                <c:pt idx="34">
                  <c:v>9.1819942924990183</c:v>
                </c:pt>
                <c:pt idx="35">
                  <c:v>11.052309489700839</c:v>
                </c:pt>
                <c:pt idx="36">
                  <c:v>9.5021380154267199</c:v>
                </c:pt>
                <c:pt idx="37">
                  <c:v>4.2649673781556041</c:v>
                </c:pt>
                <c:pt idx="38">
                  <c:v>5.3609275651415045</c:v>
                </c:pt>
                <c:pt idx="39">
                  <c:v>4.4304290274857827</c:v>
                </c:pt>
                <c:pt idx="40">
                  <c:v>6.43463210223576</c:v>
                </c:pt>
                <c:pt idx="41">
                  <c:v>7.0520171295666456</c:v>
                </c:pt>
                <c:pt idx="42">
                  <c:v>9.5321946352057374</c:v>
                </c:pt>
                <c:pt idx="43">
                  <c:v>11.20563501199976</c:v>
                </c:pt>
                <c:pt idx="44">
                  <c:v>9.713296132384075</c:v>
                </c:pt>
                <c:pt idx="45">
                  <c:v>8.7707988945550994</c:v>
                </c:pt>
                <c:pt idx="46">
                  <c:v>9.371363159400925</c:v>
                </c:pt>
                <c:pt idx="47">
                  <c:v>8.0737173666643791</c:v>
                </c:pt>
                <c:pt idx="48">
                  <c:v>9.6412696818261701</c:v>
                </c:pt>
                <c:pt idx="49">
                  <c:v>10.464651843962191</c:v>
                </c:pt>
                <c:pt idx="50">
                  <c:v>8.6697930484713748</c:v>
                </c:pt>
                <c:pt idx="51">
                  <c:v>9.1938811015011446</c:v>
                </c:pt>
                <c:pt idx="52">
                  <c:v>6.819585139356743</c:v>
                </c:pt>
                <c:pt idx="53">
                  <c:v>5.2040087631174403</c:v>
                </c:pt>
                <c:pt idx="54">
                  <c:v>4.778831669137662</c:v>
                </c:pt>
                <c:pt idx="55">
                  <c:v>2.657004830917864</c:v>
                </c:pt>
                <c:pt idx="56">
                  <c:v>2.3548119307353232</c:v>
                </c:pt>
                <c:pt idx="57">
                  <c:v>3.3687162967005246</c:v>
                </c:pt>
                <c:pt idx="58">
                  <c:v>2.9439298527162983</c:v>
                </c:pt>
                <c:pt idx="59">
                  <c:v>3.2766652760394921</c:v>
                </c:pt>
                <c:pt idx="60">
                  <c:v>2.8538544786161246</c:v>
                </c:pt>
                <c:pt idx="61">
                  <c:v>3.6628270688774389</c:v>
                </c:pt>
                <c:pt idx="62">
                  <c:v>2.9038913404779709</c:v>
                </c:pt>
                <c:pt idx="63">
                  <c:v>1.1767316676245088</c:v>
                </c:pt>
                <c:pt idx="64">
                  <c:v>1.2613891305343072</c:v>
                </c:pt>
                <c:pt idx="65">
                  <c:v>2.1583437357984847</c:v>
                </c:pt>
                <c:pt idx="66">
                  <c:v>-0.66259411848273997</c:v>
                </c:pt>
                <c:pt idx="67">
                  <c:v>-1.2562313060817565</c:v>
                </c:pt>
                <c:pt idx="68">
                  <c:v>-1.8277150135365128</c:v>
                </c:pt>
                <c:pt idx="69">
                  <c:v>-4.6008787366174309</c:v>
                </c:pt>
                <c:pt idx="70">
                  <c:v>-7.445606741826893</c:v>
                </c:pt>
                <c:pt idx="71">
                  <c:v>-11.19732494010851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530-45AC-A3B4-3F35A50F1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77652512"/>
        <c:axId val="-1777661216"/>
      </c:lineChart>
      <c:dateAx>
        <c:axId val="-1777652512"/>
        <c:scaling>
          <c:orientation val="minMax"/>
          <c:min val="41609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777661216"/>
        <c:crosses val="autoZero"/>
        <c:auto val="1"/>
        <c:lblOffset val="100"/>
        <c:baseTimeUnit val="months"/>
      </c:dateAx>
      <c:valAx>
        <c:axId val="-1777661216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77765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Gill Sans MT" panose="020B0502020104020203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176664970585373E-2"/>
          <c:y val="3.5163498744526421E-2"/>
          <c:w val="0.86454591711307904"/>
          <c:h val="0.74148132147490364"/>
        </c:manualLayout>
      </c:layout>
      <c:lineChart>
        <c:grouping val="standard"/>
        <c:varyColors val="0"/>
        <c:ser>
          <c:idx val="0"/>
          <c:order val="0"/>
          <c:tx>
            <c:v>Bogotá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7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'Gráficos OV'!$A$5:$A$76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'Gráficos OV'!$D$5:$D$76</c:f>
              <c:numCache>
                <c:formatCode>General</c:formatCode>
                <c:ptCount val="72"/>
                <c:pt idx="0">
                  <c:v>0.32549537907268172</c:v>
                </c:pt>
                <c:pt idx="1">
                  <c:v>0.33173264760993504</c:v>
                </c:pt>
                <c:pt idx="2">
                  <c:v>0.33437694928266398</c:v>
                </c:pt>
                <c:pt idx="3">
                  <c:v>0.34567554055743033</c:v>
                </c:pt>
                <c:pt idx="4">
                  <c:v>0.35363127055921051</c:v>
                </c:pt>
                <c:pt idx="5">
                  <c:v>0.35732930943275143</c:v>
                </c:pt>
                <c:pt idx="6">
                  <c:v>0.3616734765607838</c:v>
                </c:pt>
                <c:pt idx="7">
                  <c:v>0.36772803447450325</c:v>
                </c:pt>
                <c:pt idx="8">
                  <c:v>0.37916418395536539</c:v>
                </c:pt>
                <c:pt idx="9">
                  <c:v>0.38491279358290703</c:v>
                </c:pt>
                <c:pt idx="10">
                  <c:v>0.39242999763167008</c:v>
                </c:pt>
                <c:pt idx="11">
                  <c:v>0.39657791034973455</c:v>
                </c:pt>
                <c:pt idx="12">
                  <c:v>0.40020133487782006</c:v>
                </c:pt>
                <c:pt idx="13">
                  <c:v>0.40704685694964921</c:v>
                </c:pt>
                <c:pt idx="14">
                  <c:v>0.41289653454437453</c:v>
                </c:pt>
                <c:pt idx="15">
                  <c:v>0.40936024044654357</c:v>
                </c:pt>
                <c:pt idx="16">
                  <c:v>0.40558786082131387</c:v>
                </c:pt>
                <c:pt idx="17">
                  <c:v>0.40605764720523058</c:v>
                </c:pt>
                <c:pt idx="18">
                  <c:v>0.40403910102052515</c:v>
                </c:pt>
                <c:pt idx="19">
                  <c:v>0.39998469763482819</c:v>
                </c:pt>
                <c:pt idx="20">
                  <c:v>0.39364959553378148</c:v>
                </c:pt>
                <c:pt idx="21">
                  <c:v>0.38918861209964412</c:v>
                </c:pt>
                <c:pt idx="22">
                  <c:v>0.38166322698200206</c:v>
                </c:pt>
                <c:pt idx="23">
                  <c:v>0.38253348471841447</c:v>
                </c:pt>
                <c:pt idx="24">
                  <c:v>0.37558088974644671</c:v>
                </c:pt>
                <c:pt idx="25">
                  <c:v>0.36093929866158098</c:v>
                </c:pt>
                <c:pt idx="26">
                  <c:v>0.36358489921129311</c:v>
                </c:pt>
                <c:pt idx="27">
                  <c:v>0.36410357151909967</c:v>
                </c:pt>
                <c:pt idx="28">
                  <c:v>0.36874479618018385</c:v>
                </c:pt>
                <c:pt idx="29">
                  <c:v>0.38147492238401326</c:v>
                </c:pt>
                <c:pt idx="30">
                  <c:v>0.38988619187338847</c:v>
                </c:pt>
                <c:pt idx="31">
                  <c:v>0.39960067938710608</c:v>
                </c:pt>
                <c:pt idx="32">
                  <c:v>0.40650100744873863</c:v>
                </c:pt>
                <c:pt idx="33">
                  <c:v>0.40381267172665197</c:v>
                </c:pt>
                <c:pt idx="34">
                  <c:v>0.41590721572157219</c:v>
                </c:pt>
                <c:pt idx="35">
                  <c:v>0.4258836119627466</c:v>
                </c:pt>
                <c:pt idx="36">
                  <c:v>0.44133018755226378</c:v>
                </c:pt>
                <c:pt idx="37">
                  <c:v>0.45767303903072992</c:v>
                </c:pt>
                <c:pt idx="38">
                  <c:v>0.46123481566428814</c:v>
                </c:pt>
                <c:pt idx="39">
                  <c:v>0.46490394934535306</c:v>
                </c:pt>
                <c:pt idx="40">
                  <c:v>0.47299134466434845</c:v>
                </c:pt>
                <c:pt idx="41">
                  <c:v>0.47015997700929207</c:v>
                </c:pt>
                <c:pt idx="42">
                  <c:v>0.47006923336710571</c:v>
                </c:pt>
                <c:pt idx="43">
                  <c:v>0.46878036548286994</c:v>
                </c:pt>
                <c:pt idx="44">
                  <c:v>0.46830113147278135</c:v>
                </c:pt>
                <c:pt idx="45">
                  <c:v>0.48987127804794811</c:v>
                </c:pt>
                <c:pt idx="46">
                  <c:v>0.49866486503876717</c:v>
                </c:pt>
                <c:pt idx="47">
                  <c:v>0.49815233665700359</c:v>
                </c:pt>
                <c:pt idx="48">
                  <c:v>0.50034923961012157</c:v>
                </c:pt>
                <c:pt idx="49">
                  <c:v>0.52021021215856744</c:v>
                </c:pt>
                <c:pt idx="50">
                  <c:v>0.5256451664997901</c:v>
                </c:pt>
                <c:pt idx="51">
                  <c:v>0.54714626557157142</c:v>
                </c:pt>
                <c:pt idx="52">
                  <c:v>0.5471054542301983</c:v>
                </c:pt>
                <c:pt idx="53">
                  <c:v>0.55430452197631097</c:v>
                </c:pt>
                <c:pt idx="54">
                  <c:v>0.51914440742689028</c:v>
                </c:pt>
                <c:pt idx="55">
                  <c:v>0.51778722637771024</c:v>
                </c:pt>
                <c:pt idx="56">
                  <c:v>0.52609605795465231</c:v>
                </c:pt>
                <c:pt idx="57">
                  <c:v>0.52336286260204967</c:v>
                </c:pt>
                <c:pt idx="58">
                  <c:v>0.51340915101824913</c:v>
                </c:pt>
                <c:pt idx="59">
                  <c:v>0.50952146327126879</c:v>
                </c:pt>
                <c:pt idx="60">
                  <c:v>0.51434764657308008</c:v>
                </c:pt>
                <c:pt idx="61">
                  <c:v>0.50932508950562427</c:v>
                </c:pt>
                <c:pt idx="62">
                  <c:v>0.51090342679127732</c:v>
                </c:pt>
                <c:pt idx="63">
                  <c:v>0.52118545058026322</c:v>
                </c:pt>
                <c:pt idx="64">
                  <c:v>0.5253663864376098</c:v>
                </c:pt>
                <c:pt idx="65">
                  <c:v>0.5128931465458042</c:v>
                </c:pt>
                <c:pt idx="66">
                  <c:v>0.55760966282349822</c:v>
                </c:pt>
                <c:pt idx="67">
                  <c:v>0.58621827563448736</c:v>
                </c:pt>
                <c:pt idx="68">
                  <c:v>0.59806133726284771</c:v>
                </c:pt>
                <c:pt idx="69">
                  <c:v>0.61400758079672269</c:v>
                </c:pt>
                <c:pt idx="70">
                  <c:v>0.6476939098835599</c:v>
                </c:pt>
                <c:pt idx="71">
                  <c:v>0.68971835745414711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B07-4D50-AC8B-59ABBFCED81A}"/>
            </c:ext>
          </c:extLst>
        </c:ser>
        <c:ser>
          <c:idx val="1"/>
          <c:order val="1"/>
          <c:tx>
            <c:v>Total Nacional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7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'Gráficos OV'!$A$5:$A$76</c:f>
              <c:numCache>
                <c:formatCode>mmm\-yy</c:formatCode>
                <c:ptCount val="7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</c:numCache>
            </c:numRef>
          </c:cat>
          <c:val>
            <c:numRef>
              <c:f>'Gráficos OV'!$G$5:$G$76</c:f>
              <c:numCache>
                <c:formatCode>General</c:formatCode>
                <c:ptCount val="72"/>
                <c:pt idx="0">
                  <c:v>0.49351930606959227</c:v>
                </c:pt>
                <c:pt idx="1">
                  <c:v>0.50218957005979059</c:v>
                </c:pt>
                <c:pt idx="2">
                  <c:v>0.50884859671027627</c:v>
                </c:pt>
                <c:pt idx="3">
                  <c:v>0.52232960111782611</c:v>
                </c:pt>
                <c:pt idx="4">
                  <c:v>0.53280799628079956</c:v>
                </c:pt>
                <c:pt idx="5">
                  <c:v>0.54144997226311631</c:v>
                </c:pt>
                <c:pt idx="6">
                  <c:v>0.54304312459925064</c:v>
                </c:pt>
                <c:pt idx="7">
                  <c:v>0.54750896270720062</c:v>
                </c:pt>
                <c:pt idx="8">
                  <c:v>0.55426959438853318</c:v>
                </c:pt>
                <c:pt idx="9">
                  <c:v>0.55911663434519332</c:v>
                </c:pt>
                <c:pt idx="10">
                  <c:v>0.56282477901227757</c:v>
                </c:pt>
                <c:pt idx="11">
                  <c:v>0.56163913724695413</c:v>
                </c:pt>
                <c:pt idx="12">
                  <c:v>0.56254941630621835</c:v>
                </c:pt>
                <c:pt idx="13">
                  <c:v>0.56659420233694235</c:v>
                </c:pt>
                <c:pt idx="14">
                  <c:v>0.56785377875843557</c:v>
                </c:pt>
                <c:pt idx="15">
                  <c:v>0.56184073339436469</c:v>
                </c:pt>
                <c:pt idx="16">
                  <c:v>0.55425400893845267</c:v>
                </c:pt>
                <c:pt idx="17">
                  <c:v>0.54964466741759543</c:v>
                </c:pt>
                <c:pt idx="18">
                  <c:v>0.543481473339684</c:v>
                </c:pt>
                <c:pt idx="19">
                  <c:v>0.53950472126055116</c:v>
                </c:pt>
                <c:pt idx="20">
                  <c:v>0.53255111612669759</c:v>
                </c:pt>
                <c:pt idx="21">
                  <c:v>0.52151534915469777</c:v>
                </c:pt>
                <c:pt idx="22">
                  <c:v>0.51726889365671203</c:v>
                </c:pt>
                <c:pt idx="23">
                  <c:v>0.52164552589975755</c:v>
                </c:pt>
                <c:pt idx="24">
                  <c:v>0.51926849165646927</c:v>
                </c:pt>
                <c:pt idx="25">
                  <c:v>0.50457322783290037</c:v>
                </c:pt>
                <c:pt idx="26">
                  <c:v>0.50876208724029248</c:v>
                </c:pt>
                <c:pt idx="27">
                  <c:v>0.51140428854455944</c:v>
                </c:pt>
                <c:pt idx="28">
                  <c:v>0.5245520028109627</c:v>
                </c:pt>
                <c:pt idx="29">
                  <c:v>0.53678742881576647</c:v>
                </c:pt>
                <c:pt idx="30">
                  <c:v>0.55585664316661565</c:v>
                </c:pt>
                <c:pt idx="31">
                  <c:v>0.56798512332550699</c:v>
                </c:pt>
                <c:pt idx="32">
                  <c:v>0.57182616039167899</c:v>
                </c:pt>
                <c:pt idx="33">
                  <c:v>0.5818483438537817</c:v>
                </c:pt>
                <c:pt idx="34">
                  <c:v>0.59171886758455483</c:v>
                </c:pt>
                <c:pt idx="35">
                  <c:v>0.59227821229749955</c:v>
                </c:pt>
                <c:pt idx="36">
                  <c:v>0.60311979441333297</c:v>
                </c:pt>
                <c:pt idx="37">
                  <c:v>0.61677317711800472</c:v>
                </c:pt>
                <c:pt idx="38">
                  <c:v>0.61079712356266358</c:v>
                </c:pt>
                <c:pt idx="39">
                  <c:v>0.61421933508963789</c:v>
                </c:pt>
                <c:pt idx="40">
                  <c:v>0.607998161880832</c:v>
                </c:pt>
                <c:pt idx="41">
                  <c:v>0.60239472760503032</c:v>
                </c:pt>
                <c:pt idx="42">
                  <c:v>0.59329072119115522</c:v>
                </c:pt>
                <c:pt idx="43">
                  <c:v>0.58369643198309373</c:v>
                </c:pt>
                <c:pt idx="44">
                  <c:v>0.58654382046994913</c:v>
                </c:pt>
                <c:pt idx="45">
                  <c:v>0.59356974785971217</c:v>
                </c:pt>
                <c:pt idx="46">
                  <c:v>0.59260422178418937</c:v>
                </c:pt>
                <c:pt idx="47">
                  <c:v>0.59546317541989213</c:v>
                </c:pt>
                <c:pt idx="48">
                  <c:v>0.59270064494210029</c:v>
                </c:pt>
                <c:pt idx="49">
                  <c:v>0.59977071460137632</c:v>
                </c:pt>
                <c:pt idx="50">
                  <c:v>0.60550652377404623</c:v>
                </c:pt>
                <c:pt idx="51">
                  <c:v>0.60815869186283611</c:v>
                </c:pt>
                <c:pt idx="52">
                  <c:v>0.61819370678998209</c:v>
                </c:pt>
                <c:pt idx="53">
                  <c:v>0.62874896215036691</c:v>
                </c:pt>
                <c:pt idx="54">
                  <c:v>0.62900838187242503</c:v>
                </c:pt>
                <c:pt idx="55">
                  <c:v>0.63894791815031093</c:v>
                </c:pt>
                <c:pt idx="56">
                  <c:v>0.64901398582759318</c:v>
                </c:pt>
                <c:pt idx="57">
                  <c:v>0.65394542144919632</c:v>
                </c:pt>
                <c:pt idx="58">
                  <c:v>0.65887811316207645</c:v>
                </c:pt>
                <c:pt idx="59">
                  <c:v>0.66176313825818145</c:v>
                </c:pt>
                <c:pt idx="60">
                  <c:v>0.66324565066109953</c:v>
                </c:pt>
                <c:pt idx="61">
                  <c:v>0.6627099031663336</c:v>
                </c:pt>
                <c:pt idx="62">
                  <c:v>0.67184700865648972</c:v>
                </c:pt>
                <c:pt idx="63">
                  <c:v>0.68263323753765737</c:v>
                </c:pt>
                <c:pt idx="64">
                  <c:v>0.68973343808167364</c:v>
                </c:pt>
                <c:pt idx="65">
                  <c:v>0.69052934960310985</c:v>
                </c:pt>
                <c:pt idx="66">
                  <c:v>0.70500851405438691</c:v>
                </c:pt>
                <c:pt idx="67">
                  <c:v>0.71397703669513035</c:v>
                </c:pt>
                <c:pt idx="68">
                  <c:v>0.72187363035881202</c:v>
                </c:pt>
                <c:pt idx="69">
                  <c:v>0.73817117604939586</c:v>
                </c:pt>
                <c:pt idx="70">
                  <c:v>0.75848071344586709</c:v>
                </c:pt>
                <c:pt idx="71">
                  <c:v>0.78756715377503728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B07-4D50-AC8B-59ABBFCED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77648704"/>
        <c:axId val="-1777658496"/>
      </c:lineChart>
      <c:dateAx>
        <c:axId val="-17776487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777658496"/>
        <c:crosses val="autoZero"/>
        <c:auto val="1"/>
        <c:lblOffset val="100"/>
        <c:baseTimeUnit val="months"/>
      </c:dateAx>
      <c:valAx>
        <c:axId val="-1777658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77764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Gill Sans MT" panose="020B0502020104020203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436298292472398E-2"/>
          <c:y val="4.3650693877779097E-2"/>
          <c:w val="0.88556436736302724"/>
          <c:h val="0.72181544999008596"/>
        </c:manualLayout>
      </c:layout>
      <c:lineChart>
        <c:grouping val="standard"/>
        <c:varyColors val="0"/>
        <c:ser>
          <c:idx val="4"/>
          <c:order val="0"/>
          <c:tx>
            <c:strRef>
              <c:f>'IPVN-BR'!$F$4</c:f>
              <c:strCache>
                <c:ptCount val="1"/>
                <c:pt idx="0">
                  <c:v>Bogotá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138"/>
              <c:layout>
                <c:manualLayout>
                  <c:x val="-5.4093308828071915E-3"/>
                  <c:y val="-1.214790795329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3C8-440E-BC25-4DD0C644AE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'IPVN-BR'!$A$23:$A$161</c:f>
              <c:numCache>
                <c:formatCode>mmm\-yy</c:formatCode>
                <c:ptCount val="139"/>
                <c:pt idx="0">
                  <c:v>38869</c:v>
                </c:pt>
                <c:pt idx="1">
                  <c:v>38899</c:v>
                </c:pt>
                <c:pt idx="2">
                  <c:v>38930</c:v>
                </c:pt>
                <c:pt idx="3">
                  <c:v>38961</c:v>
                </c:pt>
                <c:pt idx="4">
                  <c:v>38991</c:v>
                </c:pt>
                <c:pt idx="5">
                  <c:v>39022</c:v>
                </c:pt>
                <c:pt idx="6">
                  <c:v>39052</c:v>
                </c:pt>
                <c:pt idx="7">
                  <c:v>39083</c:v>
                </c:pt>
                <c:pt idx="8">
                  <c:v>39114</c:v>
                </c:pt>
                <c:pt idx="9">
                  <c:v>39142</c:v>
                </c:pt>
                <c:pt idx="10">
                  <c:v>39173</c:v>
                </c:pt>
                <c:pt idx="11">
                  <c:v>39203</c:v>
                </c:pt>
                <c:pt idx="12">
                  <c:v>39234</c:v>
                </c:pt>
                <c:pt idx="13">
                  <c:v>39264</c:v>
                </c:pt>
                <c:pt idx="14">
                  <c:v>39295</c:v>
                </c:pt>
                <c:pt idx="15">
                  <c:v>39326</c:v>
                </c:pt>
                <c:pt idx="16">
                  <c:v>39356</c:v>
                </c:pt>
                <c:pt idx="17">
                  <c:v>39387</c:v>
                </c:pt>
                <c:pt idx="18">
                  <c:v>39417</c:v>
                </c:pt>
                <c:pt idx="19">
                  <c:v>39448</c:v>
                </c:pt>
                <c:pt idx="20">
                  <c:v>39479</c:v>
                </c:pt>
                <c:pt idx="21">
                  <c:v>39508</c:v>
                </c:pt>
                <c:pt idx="22">
                  <c:v>39539</c:v>
                </c:pt>
                <c:pt idx="23">
                  <c:v>39569</c:v>
                </c:pt>
                <c:pt idx="24">
                  <c:v>39600</c:v>
                </c:pt>
                <c:pt idx="25">
                  <c:v>39630</c:v>
                </c:pt>
                <c:pt idx="26">
                  <c:v>39661</c:v>
                </c:pt>
                <c:pt idx="27">
                  <c:v>39692</c:v>
                </c:pt>
                <c:pt idx="28">
                  <c:v>39722</c:v>
                </c:pt>
                <c:pt idx="29">
                  <c:v>39753</c:v>
                </c:pt>
                <c:pt idx="30">
                  <c:v>39783</c:v>
                </c:pt>
                <c:pt idx="31">
                  <c:v>39814</c:v>
                </c:pt>
                <c:pt idx="32">
                  <c:v>39845</c:v>
                </c:pt>
                <c:pt idx="33">
                  <c:v>39873</c:v>
                </c:pt>
                <c:pt idx="34">
                  <c:v>39904</c:v>
                </c:pt>
                <c:pt idx="35">
                  <c:v>39934</c:v>
                </c:pt>
                <c:pt idx="36">
                  <c:v>39965</c:v>
                </c:pt>
                <c:pt idx="37">
                  <c:v>39995</c:v>
                </c:pt>
                <c:pt idx="38">
                  <c:v>40026</c:v>
                </c:pt>
                <c:pt idx="39">
                  <c:v>40057</c:v>
                </c:pt>
                <c:pt idx="40">
                  <c:v>40087</c:v>
                </c:pt>
                <c:pt idx="41">
                  <c:v>40118</c:v>
                </c:pt>
                <c:pt idx="42">
                  <c:v>40148</c:v>
                </c:pt>
                <c:pt idx="43">
                  <c:v>40179</c:v>
                </c:pt>
                <c:pt idx="44">
                  <c:v>40210</c:v>
                </c:pt>
                <c:pt idx="45">
                  <c:v>40238</c:v>
                </c:pt>
                <c:pt idx="46">
                  <c:v>40269</c:v>
                </c:pt>
                <c:pt idx="47">
                  <c:v>40299</c:v>
                </c:pt>
                <c:pt idx="48">
                  <c:v>40330</c:v>
                </c:pt>
                <c:pt idx="49">
                  <c:v>40360</c:v>
                </c:pt>
                <c:pt idx="50">
                  <c:v>40391</c:v>
                </c:pt>
                <c:pt idx="51">
                  <c:v>40422</c:v>
                </c:pt>
                <c:pt idx="52">
                  <c:v>40452</c:v>
                </c:pt>
                <c:pt idx="53">
                  <c:v>40483</c:v>
                </c:pt>
                <c:pt idx="54">
                  <c:v>40513</c:v>
                </c:pt>
                <c:pt idx="55">
                  <c:v>40544</c:v>
                </c:pt>
                <c:pt idx="56">
                  <c:v>40575</c:v>
                </c:pt>
                <c:pt idx="57">
                  <c:v>40603</c:v>
                </c:pt>
                <c:pt idx="58">
                  <c:v>40634</c:v>
                </c:pt>
                <c:pt idx="59">
                  <c:v>40664</c:v>
                </c:pt>
                <c:pt idx="60">
                  <c:v>40695</c:v>
                </c:pt>
                <c:pt idx="61">
                  <c:v>40725</c:v>
                </c:pt>
                <c:pt idx="62">
                  <c:v>40756</c:v>
                </c:pt>
                <c:pt idx="63">
                  <c:v>40787</c:v>
                </c:pt>
                <c:pt idx="64">
                  <c:v>40817</c:v>
                </c:pt>
                <c:pt idx="65">
                  <c:v>40848</c:v>
                </c:pt>
                <c:pt idx="66">
                  <c:v>40878</c:v>
                </c:pt>
                <c:pt idx="67">
                  <c:v>40909</c:v>
                </c:pt>
                <c:pt idx="68">
                  <c:v>40940</c:v>
                </c:pt>
                <c:pt idx="69">
                  <c:v>40969</c:v>
                </c:pt>
                <c:pt idx="70">
                  <c:v>41000</c:v>
                </c:pt>
                <c:pt idx="71">
                  <c:v>41030</c:v>
                </c:pt>
                <c:pt idx="72">
                  <c:v>41061</c:v>
                </c:pt>
                <c:pt idx="73">
                  <c:v>41091</c:v>
                </c:pt>
                <c:pt idx="74">
                  <c:v>41122</c:v>
                </c:pt>
                <c:pt idx="75">
                  <c:v>41153</c:v>
                </c:pt>
                <c:pt idx="76">
                  <c:v>41183</c:v>
                </c:pt>
                <c:pt idx="77">
                  <c:v>41214</c:v>
                </c:pt>
                <c:pt idx="78">
                  <c:v>41244</c:v>
                </c:pt>
                <c:pt idx="79">
                  <c:v>41275</c:v>
                </c:pt>
                <c:pt idx="80">
                  <c:v>41306</c:v>
                </c:pt>
                <c:pt idx="81">
                  <c:v>41334</c:v>
                </c:pt>
                <c:pt idx="82">
                  <c:v>41365</c:v>
                </c:pt>
                <c:pt idx="83">
                  <c:v>41395</c:v>
                </c:pt>
                <c:pt idx="84">
                  <c:v>41426</c:v>
                </c:pt>
                <c:pt idx="85">
                  <c:v>41456</c:v>
                </c:pt>
                <c:pt idx="86">
                  <c:v>41487</c:v>
                </c:pt>
                <c:pt idx="87">
                  <c:v>41518</c:v>
                </c:pt>
                <c:pt idx="88">
                  <c:v>41548</c:v>
                </c:pt>
                <c:pt idx="89">
                  <c:v>41579</c:v>
                </c:pt>
                <c:pt idx="90">
                  <c:v>41609</c:v>
                </c:pt>
                <c:pt idx="91">
                  <c:v>41640</c:v>
                </c:pt>
                <c:pt idx="92">
                  <c:v>41671</c:v>
                </c:pt>
                <c:pt idx="93">
                  <c:v>41699</c:v>
                </c:pt>
                <c:pt idx="94">
                  <c:v>41730</c:v>
                </c:pt>
                <c:pt idx="95">
                  <c:v>41760</c:v>
                </c:pt>
                <c:pt idx="96">
                  <c:v>41791</c:v>
                </c:pt>
                <c:pt idx="97">
                  <c:v>41821</c:v>
                </c:pt>
                <c:pt idx="98">
                  <c:v>41852</c:v>
                </c:pt>
                <c:pt idx="99">
                  <c:v>41883</c:v>
                </c:pt>
                <c:pt idx="100">
                  <c:v>41913</c:v>
                </c:pt>
                <c:pt idx="101">
                  <c:v>41944</c:v>
                </c:pt>
                <c:pt idx="102">
                  <c:v>41974</c:v>
                </c:pt>
                <c:pt idx="103">
                  <c:v>42005</c:v>
                </c:pt>
                <c:pt idx="104">
                  <c:v>42036</c:v>
                </c:pt>
                <c:pt idx="105">
                  <c:v>42064</c:v>
                </c:pt>
                <c:pt idx="106">
                  <c:v>42095</c:v>
                </c:pt>
                <c:pt idx="107">
                  <c:v>42125</c:v>
                </c:pt>
                <c:pt idx="108">
                  <c:v>42156</c:v>
                </c:pt>
                <c:pt idx="109">
                  <c:v>42186</c:v>
                </c:pt>
                <c:pt idx="110">
                  <c:v>42217</c:v>
                </c:pt>
                <c:pt idx="111">
                  <c:v>42248</c:v>
                </c:pt>
                <c:pt idx="112">
                  <c:v>42278</c:v>
                </c:pt>
                <c:pt idx="113">
                  <c:v>42309</c:v>
                </c:pt>
                <c:pt idx="114">
                  <c:v>42339</c:v>
                </c:pt>
                <c:pt idx="115">
                  <c:v>42370</c:v>
                </c:pt>
                <c:pt idx="116">
                  <c:v>42401</c:v>
                </c:pt>
                <c:pt idx="117">
                  <c:v>42430</c:v>
                </c:pt>
                <c:pt idx="118">
                  <c:v>42461</c:v>
                </c:pt>
                <c:pt idx="119">
                  <c:v>42491</c:v>
                </c:pt>
                <c:pt idx="120">
                  <c:v>42522</c:v>
                </c:pt>
                <c:pt idx="121">
                  <c:v>42552</c:v>
                </c:pt>
                <c:pt idx="122">
                  <c:v>42583</c:v>
                </c:pt>
                <c:pt idx="123">
                  <c:v>42614</c:v>
                </c:pt>
                <c:pt idx="124">
                  <c:v>42644</c:v>
                </c:pt>
                <c:pt idx="125">
                  <c:v>42675</c:v>
                </c:pt>
                <c:pt idx="126">
                  <c:v>42705</c:v>
                </c:pt>
                <c:pt idx="127">
                  <c:v>42736</c:v>
                </c:pt>
                <c:pt idx="128">
                  <c:v>42767</c:v>
                </c:pt>
                <c:pt idx="129">
                  <c:v>42795</c:v>
                </c:pt>
                <c:pt idx="130">
                  <c:v>42826</c:v>
                </c:pt>
                <c:pt idx="131">
                  <c:v>42856</c:v>
                </c:pt>
                <c:pt idx="132">
                  <c:v>42887</c:v>
                </c:pt>
                <c:pt idx="133">
                  <c:v>42917</c:v>
                </c:pt>
                <c:pt idx="134">
                  <c:v>42948</c:v>
                </c:pt>
                <c:pt idx="135">
                  <c:v>42979</c:v>
                </c:pt>
                <c:pt idx="136">
                  <c:v>43009</c:v>
                </c:pt>
                <c:pt idx="137">
                  <c:v>43040</c:v>
                </c:pt>
                <c:pt idx="138">
                  <c:v>43070</c:v>
                </c:pt>
              </c:numCache>
            </c:numRef>
          </c:cat>
          <c:val>
            <c:numRef>
              <c:f>'IPVN-BR'!$F$23:$F$161</c:f>
              <c:numCache>
                <c:formatCode>0.0</c:formatCode>
                <c:ptCount val="139"/>
                <c:pt idx="0">
                  <c:v>10.420642710554183</c:v>
                </c:pt>
                <c:pt idx="1">
                  <c:v>11.270107850814082</c:v>
                </c:pt>
                <c:pt idx="2">
                  <c:v>10.445333668185363</c:v>
                </c:pt>
                <c:pt idx="3">
                  <c:v>9.9503701781781029</c:v>
                </c:pt>
                <c:pt idx="4">
                  <c:v>11.076587426609841</c:v>
                </c:pt>
                <c:pt idx="5">
                  <c:v>12.758183041380345</c:v>
                </c:pt>
                <c:pt idx="6">
                  <c:v>13.919645573151929</c:v>
                </c:pt>
                <c:pt idx="7">
                  <c:v>14.241340566410798</c:v>
                </c:pt>
                <c:pt idx="8">
                  <c:v>14.201133859063365</c:v>
                </c:pt>
                <c:pt idx="9">
                  <c:v>13.39133265252257</c:v>
                </c:pt>
                <c:pt idx="10">
                  <c:v>14.137017109434314</c:v>
                </c:pt>
                <c:pt idx="11">
                  <c:v>13.704984651694474</c:v>
                </c:pt>
                <c:pt idx="12">
                  <c:v>13.765316625350298</c:v>
                </c:pt>
                <c:pt idx="13">
                  <c:v>12.725320943279851</c:v>
                </c:pt>
                <c:pt idx="14">
                  <c:v>12.093116250890134</c:v>
                </c:pt>
                <c:pt idx="15">
                  <c:v>12.818369214619896</c:v>
                </c:pt>
                <c:pt idx="16">
                  <c:v>12.97221568373752</c:v>
                </c:pt>
                <c:pt idx="17">
                  <c:v>11.445897492251556</c:v>
                </c:pt>
                <c:pt idx="18">
                  <c:v>11.472156498540542</c:v>
                </c:pt>
                <c:pt idx="19">
                  <c:v>10.01652455362021</c:v>
                </c:pt>
                <c:pt idx="20">
                  <c:v>8.6298808290601556</c:v>
                </c:pt>
                <c:pt idx="21">
                  <c:v>8.5075090345851923</c:v>
                </c:pt>
                <c:pt idx="22">
                  <c:v>7.6436102176689058</c:v>
                </c:pt>
                <c:pt idx="23">
                  <c:v>6.4128473095863336</c:v>
                </c:pt>
                <c:pt idx="24">
                  <c:v>4.2969160234632708</c:v>
                </c:pt>
                <c:pt idx="25">
                  <c:v>3.6242188845060808</c:v>
                </c:pt>
                <c:pt idx="26">
                  <c:v>3.7344599448452254</c:v>
                </c:pt>
                <c:pt idx="27">
                  <c:v>4.2849611814826272</c:v>
                </c:pt>
                <c:pt idx="28">
                  <c:v>2.5144310394141556</c:v>
                </c:pt>
                <c:pt idx="29">
                  <c:v>2.1971816191100002</c:v>
                </c:pt>
                <c:pt idx="30">
                  <c:v>1.4248221090404245</c:v>
                </c:pt>
                <c:pt idx="31">
                  <c:v>1.782908553636342</c:v>
                </c:pt>
                <c:pt idx="32">
                  <c:v>2.4641669790872678</c:v>
                </c:pt>
                <c:pt idx="33">
                  <c:v>2.4128278002620185</c:v>
                </c:pt>
                <c:pt idx="34">
                  <c:v>2.2347586403582698</c:v>
                </c:pt>
                <c:pt idx="35">
                  <c:v>2.7370233060859839</c:v>
                </c:pt>
                <c:pt idx="36">
                  <c:v>3.5843994536133739</c:v>
                </c:pt>
                <c:pt idx="37">
                  <c:v>4.5488535621864612</c:v>
                </c:pt>
                <c:pt idx="38">
                  <c:v>5.5931799932152915</c:v>
                </c:pt>
                <c:pt idx="39">
                  <c:v>5.1919044024995253</c:v>
                </c:pt>
                <c:pt idx="40">
                  <c:v>5.9167512279491907</c:v>
                </c:pt>
                <c:pt idx="41">
                  <c:v>5.3117409351813638</c:v>
                </c:pt>
                <c:pt idx="42">
                  <c:v>6.0047036560818778</c:v>
                </c:pt>
                <c:pt idx="43">
                  <c:v>6.452101542214006</c:v>
                </c:pt>
                <c:pt idx="44">
                  <c:v>7.0933644733681911</c:v>
                </c:pt>
                <c:pt idx="45">
                  <c:v>7.7364816729308172</c:v>
                </c:pt>
                <c:pt idx="46">
                  <c:v>8.4941441485474343</c:v>
                </c:pt>
                <c:pt idx="47">
                  <c:v>8.1664202441795286</c:v>
                </c:pt>
                <c:pt idx="48">
                  <c:v>8.9048509205376103</c:v>
                </c:pt>
                <c:pt idx="49">
                  <c:v>9.2295797057646567</c:v>
                </c:pt>
                <c:pt idx="50">
                  <c:v>7.771290913594231</c:v>
                </c:pt>
                <c:pt idx="51">
                  <c:v>8.895710961652604</c:v>
                </c:pt>
                <c:pt idx="52">
                  <c:v>8.8436071264645033</c:v>
                </c:pt>
                <c:pt idx="53">
                  <c:v>9.5169402721891458</c:v>
                </c:pt>
                <c:pt idx="54">
                  <c:v>8.9843467533304846</c:v>
                </c:pt>
                <c:pt idx="55">
                  <c:v>10.336271345779814</c:v>
                </c:pt>
                <c:pt idx="56">
                  <c:v>10.213166223588743</c:v>
                </c:pt>
                <c:pt idx="57">
                  <c:v>10.168497476985937</c:v>
                </c:pt>
                <c:pt idx="58">
                  <c:v>11.321545123825194</c:v>
                </c:pt>
                <c:pt idx="59">
                  <c:v>11.723479049722641</c:v>
                </c:pt>
                <c:pt idx="60">
                  <c:v>11.188564473504826</c:v>
                </c:pt>
                <c:pt idx="61">
                  <c:v>10.776029247759556</c:v>
                </c:pt>
                <c:pt idx="62">
                  <c:v>11.090315308826138</c:v>
                </c:pt>
                <c:pt idx="63">
                  <c:v>10.209279025040964</c:v>
                </c:pt>
                <c:pt idx="64">
                  <c:v>10.128579031539386</c:v>
                </c:pt>
                <c:pt idx="65">
                  <c:v>9.5688513009302376</c:v>
                </c:pt>
                <c:pt idx="66">
                  <c:v>9.8478585040803424</c:v>
                </c:pt>
                <c:pt idx="67">
                  <c:v>7.7511016014525813</c:v>
                </c:pt>
                <c:pt idx="68">
                  <c:v>8.6412958919438676</c:v>
                </c:pt>
                <c:pt idx="69">
                  <c:v>10.411678604063578</c:v>
                </c:pt>
                <c:pt idx="70">
                  <c:v>9.6893287746655723</c:v>
                </c:pt>
                <c:pt idx="71">
                  <c:v>10.267126565956541</c:v>
                </c:pt>
                <c:pt idx="72">
                  <c:v>10.126877231083743</c:v>
                </c:pt>
                <c:pt idx="73">
                  <c:v>11.180451759533749</c:v>
                </c:pt>
                <c:pt idx="74">
                  <c:v>12.199304762764186</c:v>
                </c:pt>
                <c:pt idx="75">
                  <c:v>11.807998073016336</c:v>
                </c:pt>
                <c:pt idx="76">
                  <c:v>12.440825956031532</c:v>
                </c:pt>
                <c:pt idx="77">
                  <c:v>12.667696089601677</c:v>
                </c:pt>
                <c:pt idx="78">
                  <c:v>13.751993509327276</c:v>
                </c:pt>
                <c:pt idx="79">
                  <c:v>14.8567045388313</c:v>
                </c:pt>
                <c:pt idx="80">
                  <c:v>13.956252441660988</c:v>
                </c:pt>
                <c:pt idx="81">
                  <c:v>12.521285629209821</c:v>
                </c:pt>
                <c:pt idx="82">
                  <c:v>11.217456561010163</c:v>
                </c:pt>
                <c:pt idx="83">
                  <c:v>10.581887234571052</c:v>
                </c:pt>
                <c:pt idx="84">
                  <c:v>10.823205010218494</c:v>
                </c:pt>
                <c:pt idx="85">
                  <c:v>10.522371730790979</c:v>
                </c:pt>
                <c:pt idx="86">
                  <c:v>10.05092317904821</c:v>
                </c:pt>
                <c:pt idx="87">
                  <c:v>9.2218884616457117</c:v>
                </c:pt>
                <c:pt idx="88">
                  <c:v>9.2422985262082378</c:v>
                </c:pt>
                <c:pt idx="89">
                  <c:v>10.217465235264388</c:v>
                </c:pt>
                <c:pt idx="90">
                  <c:v>9.2634577956359987</c:v>
                </c:pt>
                <c:pt idx="91">
                  <c:v>8.907585139941677</c:v>
                </c:pt>
                <c:pt idx="92">
                  <c:v>8.8271641080413623</c:v>
                </c:pt>
                <c:pt idx="93">
                  <c:v>8.2144471458071031</c:v>
                </c:pt>
                <c:pt idx="94">
                  <c:v>8.5257865619620343</c:v>
                </c:pt>
                <c:pt idx="95">
                  <c:v>7.4219777009979282</c:v>
                </c:pt>
                <c:pt idx="96">
                  <c:v>7.1080816707883798</c:v>
                </c:pt>
                <c:pt idx="97">
                  <c:v>6.6341137409174022</c:v>
                </c:pt>
                <c:pt idx="98">
                  <c:v>5.4520626417299045</c:v>
                </c:pt>
                <c:pt idx="99">
                  <c:v>5.8307664572547324</c:v>
                </c:pt>
                <c:pt idx="100">
                  <c:v>4.5756435192060518</c:v>
                </c:pt>
                <c:pt idx="101">
                  <c:v>3.3787705571962867</c:v>
                </c:pt>
                <c:pt idx="102">
                  <c:v>3.1915591646450636</c:v>
                </c:pt>
                <c:pt idx="103">
                  <c:v>2.9250852587514808</c:v>
                </c:pt>
                <c:pt idx="104">
                  <c:v>2.1443849621522348</c:v>
                </c:pt>
                <c:pt idx="105">
                  <c:v>1.7035049337329689</c:v>
                </c:pt>
                <c:pt idx="106">
                  <c:v>1.3440995255983967</c:v>
                </c:pt>
                <c:pt idx="107">
                  <c:v>1.844971591149247</c:v>
                </c:pt>
                <c:pt idx="108">
                  <c:v>1.4802383127926477</c:v>
                </c:pt>
                <c:pt idx="109">
                  <c:v>1.3470863706996017</c:v>
                </c:pt>
                <c:pt idx="110">
                  <c:v>1.84982541617007</c:v>
                </c:pt>
                <c:pt idx="111">
                  <c:v>0.94037668202326952</c:v>
                </c:pt>
                <c:pt idx="112">
                  <c:v>0.6268467081204987</c:v>
                </c:pt>
                <c:pt idx="113">
                  <c:v>1.5192036758748806E-2</c:v>
                </c:pt>
                <c:pt idx="114">
                  <c:v>-9.7529049043798555E-2</c:v>
                </c:pt>
                <c:pt idx="115">
                  <c:v>-1.4672099292841301</c:v>
                </c:pt>
                <c:pt idx="116">
                  <c:v>-2.142483486008806</c:v>
                </c:pt>
                <c:pt idx="117">
                  <c:v>-2.9325523466184333</c:v>
                </c:pt>
                <c:pt idx="118">
                  <c:v>-2.9733256820831278</c:v>
                </c:pt>
                <c:pt idx="119">
                  <c:v>-3.2989404450826321</c:v>
                </c:pt>
                <c:pt idx="120">
                  <c:v>-2.7216693874945963</c:v>
                </c:pt>
                <c:pt idx="121">
                  <c:v>-2.9092920590914173</c:v>
                </c:pt>
                <c:pt idx="122">
                  <c:v>-2.1448090934814368</c:v>
                </c:pt>
                <c:pt idx="123">
                  <c:v>-1.3169466971012622</c:v>
                </c:pt>
                <c:pt idx="124">
                  <c:v>-1.0515128845824173</c:v>
                </c:pt>
                <c:pt idx="125">
                  <c:v>-0.37638407419079423</c:v>
                </c:pt>
                <c:pt idx="126">
                  <c:v>-0.50279666948312984</c:v>
                </c:pt>
                <c:pt idx="127">
                  <c:v>-0.11423345071149837</c:v>
                </c:pt>
                <c:pt idx="128">
                  <c:v>-0.30633885789282944</c:v>
                </c:pt>
                <c:pt idx="129">
                  <c:v>1.5897935613480296</c:v>
                </c:pt>
                <c:pt idx="130">
                  <c:v>1.5778265773488842</c:v>
                </c:pt>
                <c:pt idx="131">
                  <c:v>1.8366850670377799</c:v>
                </c:pt>
                <c:pt idx="132">
                  <c:v>1.183309174000291</c:v>
                </c:pt>
                <c:pt idx="133">
                  <c:v>1.4914441261054456</c:v>
                </c:pt>
                <c:pt idx="134">
                  <c:v>0.45393969807141499</c:v>
                </c:pt>
                <c:pt idx="135">
                  <c:v>0.45684887469819024</c:v>
                </c:pt>
                <c:pt idx="136">
                  <c:v>0.6877993489944112</c:v>
                </c:pt>
                <c:pt idx="137">
                  <c:v>1.0283168983456381</c:v>
                </c:pt>
                <c:pt idx="138">
                  <c:v>1.7466596350861563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3C8-440E-BC25-4DD0C644AEBD}"/>
            </c:ext>
          </c:extLst>
        </c:ser>
        <c:ser>
          <c:idx val="7"/>
          <c:order val="1"/>
          <c:tx>
            <c:strRef>
              <c:f>'IPVN-BR'!$I$4</c:f>
              <c:strCache>
                <c:ptCount val="1"/>
                <c:pt idx="0">
                  <c:v>IPVN Total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138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3C8-440E-BC25-4DD0C644AE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3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'IPVN-BR'!$A$23:$A$161</c:f>
              <c:numCache>
                <c:formatCode>mmm\-yy</c:formatCode>
                <c:ptCount val="139"/>
                <c:pt idx="0">
                  <c:v>38869</c:v>
                </c:pt>
                <c:pt idx="1">
                  <c:v>38899</c:v>
                </c:pt>
                <c:pt idx="2">
                  <c:v>38930</c:v>
                </c:pt>
                <c:pt idx="3">
                  <c:v>38961</c:v>
                </c:pt>
                <c:pt idx="4">
                  <c:v>38991</c:v>
                </c:pt>
                <c:pt idx="5">
                  <c:v>39022</c:v>
                </c:pt>
                <c:pt idx="6">
                  <c:v>39052</c:v>
                </c:pt>
                <c:pt idx="7">
                  <c:v>39083</c:v>
                </c:pt>
                <c:pt idx="8">
                  <c:v>39114</c:v>
                </c:pt>
                <c:pt idx="9">
                  <c:v>39142</c:v>
                </c:pt>
                <c:pt idx="10">
                  <c:v>39173</c:v>
                </c:pt>
                <c:pt idx="11">
                  <c:v>39203</c:v>
                </c:pt>
                <c:pt idx="12">
                  <c:v>39234</c:v>
                </c:pt>
                <c:pt idx="13">
                  <c:v>39264</c:v>
                </c:pt>
                <c:pt idx="14">
                  <c:v>39295</c:v>
                </c:pt>
                <c:pt idx="15">
                  <c:v>39326</c:v>
                </c:pt>
                <c:pt idx="16">
                  <c:v>39356</c:v>
                </c:pt>
                <c:pt idx="17">
                  <c:v>39387</c:v>
                </c:pt>
                <c:pt idx="18">
                  <c:v>39417</c:v>
                </c:pt>
                <c:pt idx="19">
                  <c:v>39448</c:v>
                </c:pt>
                <c:pt idx="20">
                  <c:v>39479</c:v>
                </c:pt>
                <c:pt idx="21">
                  <c:v>39508</c:v>
                </c:pt>
                <c:pt idx="22">
                  <c:v>39539</c:v>
                </c:pt>
                <c:pt idx="23">
                  <c:v>39569</c:v>
                </c:pt>
                <c:pt idx="24">
                  <c:v>39600</c:v>
                </c:pt>
                <c:pt idx="25">
                  <c:v>39630</c:v>
                </c:pt>
                <c:pt idx="26">
                  <c:v>39661</c:v>
                </c:pt>
                <c:pt idx="27">
                  <c:v>39692</c:v>
                </c:pt>
                <c:pt idx="28">
                  <c:v>39722</c:v>
                </c:pt>
                <c:pt idx="29">
                  <c:v>39753</c:v>
                </c:pt>
                <c:pt idx="30">
                  <c:v>39783</c:v>
                </c:pt>
                <c:pt idx="31">
                  <c:v>39814</c:v>
                </c:pt>
                <c:pt idx="32">
                  <c:v>39845</c:v>
                </c:pt>
                <c:pt idx="33">
                  <c:v>39873</c:v>
                </c:pt>
                <c:pt idx="34">
                  <c:v>39904</c:v>
                </c:pt>
                <c:pt idx="35">
                  <c:v>39934</c:v>
                </c:pt>
                <c:pt idx="36">
                  <c:v>39965</c:v>
                </c:pt>
                <c:pt idx="37">
                  <c:v>39995</c:v>
                </c:pt>
                <c:pt idx="38">
                  <c:v>40026</c:v>
                </c:pt>
                <c:pt idx="39">
                  <c:v>40057</c:v>
                </c:pt>
                <c:pt idx="40">
                  <c:v>40087</c:v>
                </c:pt>
                <c:pt idx="41">
                  <c:v>40118</c:v>
                </c:pt>
                <c:pt idx="42">
                  <c:v>40148</c:v>
                </c:pt>
                <c:pt idx="43">
                  <c:v>40179</c:v>
                </c:pt>
                <c:pt idx="44">
                  <c:v>40210</c:v>
                </c:pt>
                <c:pt idx="45">
                  <c:v>40238</c:v>
                </c:pt>
                <c:pt idx="46">
                  <c:v>40269</c:v>
                </c:pt>
                <c:pt idx="47">
                  <c:v>40299</c:v>
                </c:pt>
                <c:pt idx="48">
                  <c:v>40330</c:v>
                </c:pt>
                <c:pt idx="49">
                  <c:v>40360</c:v>
                </c:pt>
                <c:pt idx="50">
                  <c:v>40391</c:v>
                </c:pt>
                <c:pt idx="51">
                  <c:v>40422</c:v>
                </c:pt>
                <c:pt idx="52">
                  <c:v>40452</c:v>
                </c:pt>
                <c:pt idx="53">
                  <c:v>40483</c:v>
                </c:pt>
                <c:pt idx="54">
                  <c:v>40513</c:v>
                </c:pt>
                <c:pt idx="55">
                  <c:v>40544</c:v>
                </c:pt>
                <c:pt idx="56">
                  <c:v>40575</c:v>
                </c:pt>
                <c:pt idx="57">
                  <c:v>40603</c:v>
                </c:pt>
                <c:pt idx="58">
                  <c:v>40634</c:v>
                </c:pt>
                <c:pt idx="59">
                  <c:v>40664</c:v>
                </c:pt>
                <c:pt idx="60">
                  <c:v>40695</c:v>
                </c:pt>
                <c:pt idx="61">
                  <c:v>40725</c:v>
                </c:pt>
                <c:pt idx="62">
                  <c:v>40756</c:v>
                </c:pt>
                <c:pt idx="63">
                  <c:v>40787</c:v>
                </c:pt>
                <c:pt idx="64">
                  <c:v>40817</c:v>
                </c:pt>
                <c:pt idx="65">
                  <c:v>40848</c:v>
                </c:pt>
                <c:pt idx="66">
                  <c:v>40878</c:v>
                </c:pt>
                <c:pt idx="67">
                  <c:v>40909</c:v>
                </c:pt>
                <c:pt idx="68">
                  <c:v>40940</c:v>
                </c:pt>
                <c:pt idx="69">
                  <c:v>40969</c:v>
                </c:pt>
                <c:pt idx="70">
                  <c:v>41000</c:v>
                </c:pt>
                <c:pt idx="71">
                  <c:v>41030</c:v>
                </c:pt>
                <c:pt idx="72">
                  <c:v>41061</c:v>
                </c:pt>
                <c:pt idx="73">
                  <c:v>41091</c:v>
                </c:pt>
                <c:pt idx="74">
                  <c:v>41122</c:v>
                </c:pt>
                <c:pt idx="75">
                  <c:v>41153</c:v>
                </c:pt>
                <c:pt idx="76">
                  <c:v>41183</c:v>
                </c:pt>
                <c:pt idx="77">
                  <c:v>41214</c:v>
                </c:pt>
                <c:pt idx="78">
                  <c:v>41244</c:v>
                </c:pt>
                <c:pt idx="79">
                  <c:v>41275</c:v>
                </c:pt>
                <c:pt idx="80">
                  <c:v>41306</c:v>
                </c:pt>
                <c:pt idx="81">
                  <c:v>41334</c:v>
                </c:pt>
                <c:pt idx="82">
                  <c:v>41365</c:v>
                </c:pt>
                <c:pt idx="83">
                  <c:v>41395</c:v>
                </c:pt>
                <c:pt idx="84">
                  <c:v>41426</c:v>
                </c:pt>
                <c:pt idx="85">
                  <c:v>41456</c:v>
                </c:pt>
                <c:pt idx="86">
                  <c:v>41487</c:v>
                </c:pt>
                <c:pt idx="87">
                  <c:v>41518</c:v>
                </c:pt>
                <c:pt idx="88">
                  <c:v>41548</c:v>
                </c:pt>
                <c:pt idx="89">
                  <c:v>41579</c:v>
                </c:pt>
                <c:pt idx="90">
                  <c:v>41609</c:v>
                </c:pt>
                <c:pt idx="91">
                  <c:v>41640</c:v>
                </c:pt>
                <c:pt idx="92">
                  <c:v>41671</c:v>
                </c:pt>
                <c:pt idx="93">
                  <c:v>41699</c:v>
                </c:pt>
                <c:pt idx="94">
                  <c:v>41730</c:v>
                </c:pt>
                <c:pt idx="95">
                  <c:v>41760</c:v>
                </c:pt>
                <c:pt idx="96">
                  <c:v>41791</c:v>
                </c:pt>
                <c:pt idx="97">
                  <c:v>41821</c:v>
                </c:pt>
                <c:pt idx="98">
                  <c:v>41852</c:v>
                </c:pt>
                <c:pt idx="99">
                  <c:v>41883</c:v>
                </c:pt>
                <c:pt idx="100">
                  <c:v>41913</c:v>
                </c:pt>
                <c:pt idx="101">
                  <c:v>41944</c:v>
                </c:pt>
                <c:pt idx="102">
                  <c:v>41974</c:v>
                </c:pt>
                <c:pt idx="103">
                  <c:v>42005</c:v>
                </c:pt>
                <c:pt idx="104">
                  <c:v>42036</c:v>
                </c:pt>
                <c:pt idx="105">
                  <c:v>42064</c:v>
                </c:pt>
                <c:pt idx="106">
                  <c:v>42095</c:v>
                </c:pt>
                <c:pt idx="107">
                  <c:v>42125</c:v>
                </c:pt>
                <c:pt idx="108">
                  <c:v>42156</c:v>
                </c:pt>
                <c:pt idx="109">
                  <c:v>42186</c:v>
                </c:pt>
                <c:pt idx="110">
                  <c:v>42217</c:v>
                </c:pt>
                <c:pt idx="111">
                  <c:v>42248</c:v>
                </c:pt>
                <c:pt idx="112">
                  <c:v>42278</c:v>
                </c:pt>
                <c:pt idx="113">
                  <c:v>42309</c:v>
                </c:pt>
                <c:pt idx="114">
                  <c:v>42339</c:v>
                </c:pt>
                <c:pt idx="115">
                  <c:v>42370</c:v>
                </c:pt>
                <c:pt idx="116">
                  <c:v>42401</c:v>
                </c:pt>
                <c:pt idx="117">
                  <c:v>42430</c:v>
                </c:pt>
                <c:pt idx="118">
                  <c:v>42461</c:v>
                </c:pt>
                <c:pt idx="119">
                  <c:v>42491</c:v>
                </c:pt>
                <c:pt idx="120">
                  <c:v>42522</c:v>
                </c:pt>
                <c:pt idx="121">
                  <c:v>42552</c:v>
                </c:pt>
                <c:pt idx="122">
                  <c:v>42583</c:v>
                </c:pt>
                <c:pt idx="123">
                  <c:v>42614</c:v>
                </c:pt>
                <c:pt idx="124">
                  <c:v>42644</c:v>
                </c:pt>
                <c:pt idx="125">
                  <c:v>42675</c:v>
                </c:pt>
                <c:pt idx="126">
                  <c:v>42705</c:v>
                </c:pt>
                <c:pt idx="127">
                  <c:v>42736</c:v>
                </c:pt>
                <c:pt idx="128">
                  <c:v>42767</c:v>
                </c:pt>
                <c:pt idx="129">
                  <c:v>42795</c:v>
                </c:pt>
                <c:pt idx="130">
                  <c:v>42826</c:v>
                </c:pt>
                <c:pt idx="131">
                  <c:v>42856</c:v>
                </c:pt>
                <c:pt idx="132">
                  <c:v>42887</c:v>
                </c:pt>
                <c:pt idx="133">
                  <c:v>42917</c:v>
                </c:pt>
                <c:pt idx="134">
                  <c:v>42948</c:v>
                </c:pt>
                <c:pt idx="135">
                  <c:v>42979</c:v>
                </c:pt>
                <c:pt idx="136">
                  <c:v>43009</c:v>
                </c:pt>
                <c:pt idx="137">
                  <c:v>43040</c:v>
                </c:pt>
                <c:pt idx="138">
                  <c:v>43070</c:v>
                </c:pt>
              </c:numCache>
            </c:numRef>
          </c:cat>
          <c:val>
            <c:numRef>
              <c:f>'IPVN-BR'!$I$23:$I$161</c:f>
              <c:numCache>
                <c:formatCode>0.0</c:formatCode>
                <c:ptCount val="139"/>
                <c:pt idx="0">
                  <c:v>6.1803402274897223</c:v>
                </c:pt>
                <c:pt idx="1">
                  <c:v>7.0990252727738179</c:v>
                </c:pt>
                <c:pt idx="2">
                  <c:v>7.6312381057316525</c:v>
                </c:pt>
                <c:pt idx="3">
                  <c:v>7.5913858474979445</c:v>
                </c:pt>
                <c:pt idx="4">
                  <c:v>9.3256399692286607</c:v>
                </c:pt>
                <c:pt idx="5">
                  <c:v>10.792473277153825</c:v>
                </c:pt>
                <c:pt idx="6">
                  <c:v>11.624019484600613</c:v>
                </c:pt>
                <c:pt idx="7">
                  <c:v>11.66349923625145</c:v>
                </c:pt>
                <c:pt idx="8">
                  <c:v>11.503644226348264</c:v>
                </c:pt>
                <c:pt idx="9">
                  <c:v>11.074482623272974</c:v>
                </c:pt>
                <c:pt idx="10">
                  <c:v>11.229644019802777</c:v>
                </c:pt>
                <c:pt idx="11">
                  <c:v>10.798109775300979</c:v>
                </c:pt>
                <c:pt idx="12">
                  <c:v>10.700317189711539</c:v>
                </c:pt>
                <c:pt idx="13">
                  <c:v>10.404031967678517</c:v>
                </c:pt>
                <c:pt idx="14">
                  <c:v>10.163295725250322</c:v>
                </c:pt>
                <c:pt idx="15">
                  <c:v>9.7306515926922188</c:v>
                </c:pt>
                <c:pt idx="16">
                  <c:v>8.9631193184052762</c:v>
                </c:pt>
                <c:pt idx="17">
                  <c:v>7.8218404649956996</c:v>
                </c:pt>
                <c:pt idx="18">
                  <c:v>6.9128391744875506</c:v>
                </c:pt>
                <c:pt idx="19">
                  <c:v>6.1194031084109923</c:v>
                </c:pt>
                <c:pt idx="20">
                  <c:v>5.1802334197543543</c:v>
                </c:pt>
                <c:pt idx="21">
                  <c:v>5.278421349373108</c:v>
                </c:pt>
                <c:pt idx="22">
                  <c:v>4.8301031895213287</c:v>
                </c:pt>
                <c:pt idx="23">
                  <c:v>3.6929012556359497</c:v>
                </c:pt>
                <c:pt idx="24">
                  <c:v>2.3597019168771549</c:v>
                </c:pt>
                <c:pt idx="25">
                  <c:v>1.6820662654109197</c:v>
                </c:pt>
                <c:pt idx="26">
                  <c:v>1.6565767809340715</c:v>
                </c:pt>
                <c:pt idx="27">
                  <c:v>2.4725084818737919</c:v>
                </c:pt>
                <c:pt idx="28">
                  <c:v>1.5875493461433354</c:v>
                </c:pt>
                <c:pt idx="29">
                  <c:v>1.3096362206462819</c:v>
                </c:pt>
                <c:pt idx="30">
                  <c:v>0.71746001319945574</c:v>
                </c:pt>
                <c:pt idx="31">
                  <c:v>1.0267133061638622</c:v>
                </c:pt>
                <c:pt idx="32">
                  <c:v>1.2353377673611998</c:v>
                </c:pt>
                <c:pt idx="33">
                  <c:v>1.3909448706967087</c:v>
                </c:pt>
                <c:pt idx="34">
                  <c:v>1.4193321920596302</c:v>
                </c:pt>
                <c:pt idx="35">
                  <c:v>2.1632289440740138</c:v>
                </c:pt>
                <c:pt idx="36">
                  <c:v>2.8984999886384477</c:v>
                </c:pt>
                <c:pt idx="37">
                  <c:v>3.8846474324655489</c:v>
                </c:pt>
                <c:pt idx="38">
                  <c:v>4.0057006129000872</c:v>
                </c:pt>
                <c:pt idx="39">
                  <c:v>3.6493507442314055</c:v>
                </c:pt>
                <c:pt idx="40">
                  <c:v>4.0454485649316752</c:v>
                </c:pt>
                <c:pt idx="41">
                  <c:v>4.0011853821795729</c:v>
                </c:pt>
                <c:pt idx="42">
                  <c:v>4.6682543186419734</c:v>
                </c:pt>
                <c:pt idx="43">
                  <c:v>5.6838548034621406</c:v>
                </c:pt>
                <c:pt idx="44">
                  <c:v>6.3940821446903495</c:v>
                </c:pt>
                <c:pt idx="45">
                  <c:v>6.7393771060259455</c:v>
                </c:pt>
                <c:pt idx="46">
                  <c:v>6.3970237284968201</c:v>
                </c:pt>
                <c:pt idx="47">
                  <c:v>6.3817012039210086</c:v>
                </c:pt>
                <c:pt idx="48">
                  <c:v>6.5144968322129015</c:v>
                </c:pt>
                <c:pt idx="49">
                  <c:v>6.2671097029562084</c:v>
                </c:pt>
                <c:pt idx="50">
                  <c:v>5.6999007067588758</c:v>
                </c:pt>
                <c:pt idx="51">
                  <c:v>6.3968157681989268</c:v>
                </c:pt>
                <c:pt idx="52">
                  <c:v>6.797817640068482</c:v>
                </c:pt>
                <c:pt idx="53">
                  <c:v>7.0865421221106839</c:v>
                </c:pt>
                <c:pt idx="54">
                  <c:v>6.6981989245594731</c:v>
                </c:pt>
                <c:pt idx="55">
                  <c:v>6.4550240606553011</c:v>
                </c:pt>
                <c:pt idx="56">
                  <c:v>6.8656845312170089</c:v>
                </c:pt>
                <c:pt idx="57">
                  <c:v>7.1240874373548868</c:v>
                </c:pt>
                <c:pt idx="58">
                  <c:v>8.4561424119879334</c:v>
                </c:pt>
                <c:pt idx="59">
                  <c:v>8.8808489720099359</c:v>
                </c:pt>
                <c:pt idx="60">
                  <c:v>8.710740781798787</c:v>
                </c:pt>
                <c:pt idx="61">
                  <c:v>8.5987284879705648</c:v>
                </c:pt>
                <c:pt idx="62">
                  <c:v>8.6583623288374554</c:v>
                </c:pt>
                <c:pt idx="63">
                  <c:v>8.412457089197245</c:v>
                </c:pt>
                <c:pt idx="64">
                  <c:v>8.2315037730178009</c:v>
                </c:pt>
                <c:pt idx="65">
                  <c:v>7.6826990437020459</c:v>
                </c:pt>
                <c:pt idx="66">
                  <c:v>8.2075267848845002</c:v>
                </c:pt>
                <c:pt idx="67">
                  <c:v>7.2830017353966214</c:v>
                </c:pt>
                <c:pt idx="68">
                  <c:v>7.0675677977350748</c:v>
                </c:pt>
                <c:pt idx="69">
                  <c:v>7.9286929908180204</c:v>
                </c:pt>
                <c:pt idx="70">
                  <c:v>7.8323557646285513</c:v>
                </c:pt>
                <c:pt idx="71">
                  <c:v>7.9413753243580132</c:v>
                </c:pt>
                <c:pt idx="72">
                  <c:v>7.9601205978592438</c:v>
                </c:pt>
                <c:pt idx="73">
                  <c:v>8.3983490521561954</c:v>
                </c:pt>
                <c:pt idx="74">
                  <c:v>8.9983176204540882</c:v>
                </c:pt>
                <c:pt idx="75">
                  <c:v>8.586465847447954</c:v>
                </c:pt>
                <c:pt idx="76">
                  <c:v>8.6508632853029788</c:v>
                </c:pt>
                <c:pt idx="77">
                  <c:v>8.89719108928373</c:v>
                </c:pt>
                <c:pt idx="78">
                  <c:v>9.2372695342966225</c:v>
                </c:pt>
                <c:pt idx="79">
                  <c:v>10.305679909210586</c:v>
                </c:pt>
                <c:pt idx="80">
                  <c:v>10.137557572638588</c:v>
                </c:pt>
                <c:pt idx="81">
                  <c:v>9.2803272185579608</c:v>
                </c:pt>
                <c:pt idx="82">
                  <c:v>8.5851191979633867</c:v>
                </c:pt>
                <c:pt idx="83">
                  <c:v>8.15605570566027</c:v>
                </c:pt>
                <c:pt idx="84">
                  <c:v>8.5345675580832179</c:v>
                </c:pt>
                <c:pt idx="85">
                  <c:v>8.6224319397422811</c:v>
                </c:pt>
                <c:pt idx="86">
                  <c:v>8.4847182845278581</c:v>
                </c:pt>
                <c:pt idx="87">
                  <c:v>8.433475620024943</c:v>
                </c:pt>
                <c:pt idx="88">
                  <c:v>8.8660707973123198</c:v>
                </c:pt>
                <c:pt idx="89">
                  <c:v>9.6222654025864163</c:v>
                </c:pt>
                <c:pt idx="90">
                  <c:v>9.178104772915475</c:v>
                </c:pt>
                <c:pt idx="91">
                  <c:v>8.3596534106319851</c:v>
                </c:pt>
                <c:pt idx="92">
                  <c:v>8.5249158200103139</c:v>
                </c:pt>
                <c:pt idx="93">
                  <c:v>7.7324958043402781</c:v>
                </c:pt>
                <c:pt idx="94">
                  <c:v>7.9548611876482322</c:v>
                </c:pt>
                <c:pt idx="95">
                  <c:v>7.393325657196459</c:v>
                </c:pt>
                <c:pt idx="96">
                  <c:v>7.1339290814466993</c:v>
                </c:pt>
                <c:pt idx="97">
                  <c:v>6.6036905509622379</c:v>
                </c:pt>
                <c:pt idx="98">
                  <c:v>5.8435574562850867</c:v>
                </c:pt>
                <c:pt idx="99">
                  <c:v>5.5372623745888472</c:v>
                </c:pt>
                <c:pt idx="100">
                  <c:v>4.6561781359422572</c:v>
                </c:pt>
                <c:pt idx="101">
                  <c:v>3.8411984255884324</c:v>
                </c:pt>
                <c:pt idx="102">
                  <c:v>3.7641401414430842</c:v>
                </c:pt>
                <c:pt idx="103">
                  <c:v>3.8507577807759263</c:v>
                </c:pt>
                <c:pt idx="104">
                  <c:v>2.9150750867305675</c:v>
                </c:pt>
                <c:pt idx="105">
                  <c:v>2.619076088737482</c:v>
                </c:pt>
                <c:pt idx="106">
                  <c:v>2.0336560589233388</c:v>
                </c:pt>
                <c:pt idx="107">
                  <c:v>2.7386764675326081</c:v>
                </c:pt>
                <c:pt idx="108">
                  <c:v>2.4063334561669425</c:v>
                </c:pt>
                <c:pt idx="109">
                  <c:v>2.4398239139479028</c:v>
                </c:pt>
                <c:pt idx="110">
                  <c:v>2.9180595416625765</c:v>
                </c:pt>
                <c:pt idx="111">
                  <c:v>2.1729932152179554</c:v>
                </c:pt>
                <c:pt idx="112">
                  <c:v>1.6817979620484369</c:v>
                </c:pt>
                <c:pt idx="113">
                  <c:v>1.0448646848276288</c:v>
                </c:pt>
                <c:pt idx="114">
                  <c:v>0.85055765165289454</c:v>
                </c:pt>
                <c:pt idx="115">
                  <c:v>-0.63429340335289242</c:v>
                </c:pt>
                <c:pt idx="116">
                  <c:v>-0.88019732677994122</c:v>
                </c:pt>
                <c:pt idx="117">
                  <c:v>-1.1554122615349049</c:v>
                </c:pt>
                <c:pt idx="118">
                  <c:v>-0.96910748496155108</c:v>
                </c:pt>
                <c:pt idx="119">
                  <c:v>-1.366590166519277</c:v>
                </c:pt>
                <c:pt idx="120">
                  <c:v>-1.2530959967694599</c:v>
                </c:pt>
                <c:pt idx="121">
                  <c:v>-1.3425915451597992</c:v>
                </c:pt>
                <c:pt idx="122">
                  <c:v>-1.0813829313780832</c:v>
                </c:pt>
                <c:pt idx="123">
                  <c:v>-0.49167944983160572</c:v>
                </c:pt>
                <c:pt idx="124">
                  <c:v>-3.43145790515198E-2</c:v>
                </c:pt>
                <c:pt idx="125">
                  <c:v>0.4327576310625858</c:v>
                </c:pt>
                <c:pt idx="126">
                  <c:v>0.10196175740682101</c:v>
                </c:pt>
                <c:pt idx="127">
                  <c:v>0.51846752598938561</c:v>
                </c:pt>
                <c:pt idx="128">
                  <c:v>0.40077052291611626</c:v>
                </c:pt>
                <c:pt idx="129">
                  <c:v>1.1035463686474234</c:v>
                </c:pt>
                <c:pt idx="130">
                  <c:v>0.3298800879014463</c:v>
                </c:pt>
                <c:pt idx="131">
                  <c:v>0.50897864534549253</c:v>
                </c:pt>
                <c:pt idx="132">
                  <c:v>2.4563040830494209E-2</c:v>
                </c:pt>
                <c:pt idx="133">
                  <c:v>3.3402638859381106E-2</c:v>
                </c:pt>
                <c:pt idx="134">
                  <c:v>-0.49519446379351351</c:v>
                </c:pt>
                <c:pt idx="135">
                  <c:v>-0.22490262922018056</c:v>
                </c:pt>
                <c:pt idx="136">
                  <c:v>-0.24188124118005305</c:v>
                </c:pt>
                <c:pt idx="137">
                  <c:v>-0.42986749468706398</c:v>
                </c:pt>
                <c:pt idx="138">
                  <c:v>0.58699861022797339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3C8-440E-BC25-4DD0C644A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77656320"/>
        <c:axId val="-1777648160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2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'IPVN-BR'!$F$4</c15:sqref>
                        </c15:formulaRef>
                      </c:ext>
                    </c:extLst>
                    <c:strCache>
                      <c:ptCount val="1"/>
                      <c:pt idx="0">
                        <c:v>Bogotá</c:v>
                      </c:pt>
                    </c:strCache>
                  </c:strRef>
                </c:tx>
                <c:spPr>
                  <a:ln w="28575" cap="rnd">
                    <a:solidFill>
                      <a:schemeClr val="tx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4-93C8-440E-BC25-4DD0C644AEBD}"/>
                      </c:ext>
                      <c:ext uri="{CE6537A1-D6FC-4f65-9D91-7224C49458BB}"/>
                    </c:extLst>
                  </c:dLbl>
                  <c:dLbl>
                    <c:idx val="136"/>
                    <c:layout>
                      <c:manualLayout>
                        <c:x val="-1.7985271903323299E-2"/>
                        <c:y val="-3.308892061193419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5-93C8-440E-BC25-4DD0C644AEBD}"/>
                      </c:ext>
                      <c:ext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6r2="http://schemas.microsoft.com/office/drawing/2015/06/chart"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'IPVN-BR'!$A$23:$A$161</c15:sqref>
                        </c15:formulaRef>
                      </c:ext>
                    </c:extLst>
                    <c:numCache>
                      <c:formatCode>mmm\-yy</c:formatCode>
                      <c:ptCount val="139"/>
                      <c:pt idx="0">
                        <c:v>38869</c:v>
                      </c:pt>
                      <c:pt idx="1">
                        <c:v>38899</c:v>
                      </c:pt>
                      <c:pt idx="2">
                        <c:v>38930</c:v>
                      </c:pt>
                      <c:pt idx="3">
                        <c:v>38961</c:v>
                      </c:pt>
                      <c:pt idx="4">
                        <c:v>38991</c:v>
                      </c:pt>
                      <c:pt idx="5">
                        <c:v>39022</c:v>
                      </c:pt>
                      <c:pt idx="6">
                        <c:v>39052</c:v>
                      </c:pt>
                      <c:pt idx="7">
                        <c:v>39083</c:v>
                      </c:pt>
                      <c:pt idx="8">
                        <c:v>39114</c:v>
                      </c:pt>
                      <c:pt idx="9">
                        <c:v>39142</c:v>
                      </c:pt>
                      <c:pt idx="10">
                        <c:v>39173</c:v>
                      </c:pt>
                      <c:pt idx="11">
                        <c:v>39203</c:v>
                      </c:pt>
                      <c:pt idx="12">
                        <c:v>39234</c:v>
                      </c:pt>
                      <c:pt idx="13">
                        <c:v>39264</c:v>
                      </c:pt>
                      <c:pt idx="14">
                        <c:v>39295</c:v>
                      </c:pt>
                      <c:pt idx="15">
                        <c:v>39326</c:v>
                      </c:pt>
                      <c:pt idx="16">
                        <c:v>39356</c:v>
                      </c:pt>
                      <c:pt idx="17">
                        <c:v>39387</c:v>
                      </c:pt>
                      <c:pt idx="18">
                        <c:v>39417</c:v>
                      </c:pt>
                      <c:pt idx="19">
                        <c:v>39448</c:v>
                      </c:pt>
                      <c:pt idx="20">
                        <c:v>39479</c:v>
                      </c:pt>
                      <c:pt idx="21">
                        <c:v>39508</c:v>
                      </c:pt>
                      <c:pt idx="22">
                        <c:v>39539</c:v>
                      </c:pt>
                      <c:pt idx="23">
                        <c:v>39569</c:v>
                      </c:pt>
                      <c:pt idx="24">
                        <c:v>39600</c:v>
                      </c:pt>
                      <c:pt idx="25">
                        <c:v>39630</c:v>
                      </c:pt>
                      <c:pt idx="26">
                        <c:v>39661</c:v>
                      </c:pt>
                      <c:pt idx="27">
                        <c:v>39692</c:v>
                      </c:pt>
                      <c:pt idx="28">
                        <c:v>39722</c:v>
                      </c:pt>
                      <c:pt idx="29">
                        <c:v>39753</c:v>
                      </c:pt>
                      <c:pt idx="30">
                        <c:v>39783</c:v>
                      </c:pt>
                      <c:pt idx="31">
                        <c:v>39814</c:v>
                      </c:pt>
                      <c:pt idx="32">
                        <c:v>39845</c:v>
                      </c:pt>
                      <c:pt idx="33">
                        <c:v>39873</c:v>
                      </c:pt>
                      <c:pt idx="34">
                        <c:v>39904</c:v>
                      </c:pt>
                      <c:pt idx="35">
                        <c:v>39934</c:v>
                      </c:pt>
                      <c:pt idx="36">
                        <c:v>39965</c:v>
                      </c:pt>
                      <c:pt idx="37">
                        <c:v>39995</c:v>
                      </c:pt>
                      <c:pt idx="38">
                        <c:v>40026</c:v>
                      </c:pt>
                      <c:pt idx="39">
                        <c:v>40057</c:v>
                      </c:pt>
                      <c:pt idx="40">
                        <c:v>40087</c:v>
                      </c:pt>
                      <c:pt idx="41">
                        <c:v>40118</c:v>
                      </c:pt>
                      <c:pt idx="42">
                        <c:v>40148</c:v>
                      </c:pt>
                      <c:pt idx="43">
                        <c:v>40179</c:v>
                      </c:pt>
                      <c:pt idx="44">
                        <c:v>40210</c:v>
                      </c:pt>
                      <c:pt idx="45">
                        <c:v>40238</c:v>
                      </c:pt>
                      <c:pt idx="46">
                        <c:v>40269</c:v>
                      </c:pt>
                      <c:pt idx="47">
                        <c:v>40299</c:v>
                      </c:pt>
                      <c:pt idx="48">
                        <c:v>40330</c:v>
                      </c:pt>
                      <c:pt idx="49">
                        <c:v>40360</c:v>
                      </c:pt>
                      <c:pt idx="50">
                        <c:v>40391</c:v>
                      </c:pt>
                      <c:pt idx="51">
                        <c:v>40422</c:v>
                      </c:pt>
                      <c:pt idx="52">
                        <c:v>40452</c:v>
                      </c:pt>
                      <c:pt idx="53">
                        <c:v>40483</c:v>
                      </c:pt>
                      <c:pt idx="54">
                        <c:v>40513</c:v>
                      </c:pt>
                      <c:pt idx="55">
                        <c:v>40544</c:v>
                      </c:pt>
                      <c:pt idx="56">
                        <c:v>40575</c:v>
                      </c:pt>
                      <c:pt idx="57">
                        <c:v>40603</c:v>
                      </c:pt>
                      <c:pt idx="58">
                        <c:v>40634</c:v>
                      </c:pt>
                      <c:pt idx="59">
                        <c:v>40664</c:v>
                      </c:pt>
                      <c:pt idx="60">
                        <c:v>40695</c:v>
                      </c:pt>
                      <c:pt idx="61">
                        <c:v>40725</c:v>
                      </c:pt>
                      <c:pt idx="62">
                        <c:v>40756</c:v>
                      </c:pt>
                      <c:pt idx="63">
                        <c:v>40787</c:v>
                      </c:pt>
                      <c:pt idx="64">
                        <c:v>40817</c:v>
                      </c:pt>
                      <c:pt idx="65">
                        <c:v>40848</c:v>
                      </c:pt>
                      <c:pt idx="66">
                        <c:v>40878</c:v>
                      </c:pt>
                      <c:pt idx="67">
                        <c:v>40909</c:v>
                      </c:pt>
                      <c:pt idx="68">
                        <c:v>40940</c:v>
                      </c:pt>
                      <c:pt idx="69">
                        <c:v>40969</c:v>
                      </c:pt>
                      <c:pt idx="70">
                        <c:v>41000</c:v>
                      </c:pt>
                      <c:pt idx="71">
                        <c:v>41030</c:v>
                      </c:pt>
                      <c:pt idx="72">
                        <c:v>41061</c:v>
                      </c:pt>
                      <c:pt idx="73">
                        <c:v>41091</c:v>
                      </c:pt>
                      <c:pt idx="74">
                        <c:v>41122</c:v>
                      </c:pt>
                      <c:pt idx="75">
                        <c:v>41153</c:v>
                      </c:pt>
                      <c:pt idx="76">
                        <c:v>41183</c:v>
                      </c:pt>
                      <c:pt idx="77">
                        <c:v>41214</c:v>
                      </c:pt>
                      <c:pt idx="78">
                        <c:v>41244</c:v>
                      </c:pt>
                      <c:pt idx="79">
                        <c:v>41275</c:v>
                      </c:pt>
                      <c:pt idx="80">
                        <c:v>41306</c:v>
                      </c:pt>
                      <c:pt idx="81">
                        <c:v>41334</c:v>
                      </c:pt>
                      <c:pt idx="82">
                        <c:v>41365</c:v>
                      </c:pt>
                      <c:pt idx="83">
                        <c:v>41395</c:v>
                      </c:pt>
                      <c:pt idx="84">
                        <c:v>41426</c:v>
                      </c:pt>
                      <c:pt idx="85">
                        <c:v>41456</c:v>
                      </c:pt>
                      <c:pt idx="86">
                        <c:v>41487</c:v>
                      </c:pt>
                      <c:pt idx="87">
                        <c:v>41518</c:v>
                      </c:pt>
                      <c:pt idx="88">
                        <c:v>41548</c:v>
                      </c:pt>
                      <c:pt idx="89">
                        <c:v>41579</c:v>
                      </c:pt>
                      <c:pt idx="90">
                        <c:v>41609</c:v>
                      </c:pt>
                      <c:pt idx="91">
                        <c:v>41640</c:v>
                      </c:pt>
                      <c:pt idx="92">
                        <c:v>41671</c:v>
                      </c:pt>
                      <c:pt idx="93">
                        <c:v>41699</c:v>
                      </c:pt>
                      <c:pt idx="94">
                        <c:v>41730</c:v>
                      </c:pt>
                      <c:pt idx="95">
                        <c:v>41760</c:v>
                      </c:pt>
                      <c:pt idx="96">
                        <c:v>41791</c:v>
                      </c:pt>
                      <c:pt idx="97">
                        <c:v>41821</c:v>
                      </c:pt>
                      <c:pt idx="98">
                        <c:v>41852</c:v>
                      </c:pt>
                      <c:pt idx="99">
                        <c:v>41883</c:v>
                      </c:pt>
                      <c:pt idx="100">
                        <c:v>41913</c:v>
                      </c:pt>
                      <c:pt idx="101">
                        <c:v>41944</c:v>
                      </c:pt>
                      <c:pt idx="102">
                        <c:v>41974</c:v>
                      </c:pt>
                      <c:pt idx="103">
                        <c:v>42005</c:v>
                      </c:pt>
                      <c:pt idx="104">
                        <c:v>42036</c:v>
                      </c:pt>
                      <c:pt idx="105">
                        <c:v>42064</c:v>
                      </c:pt>
                      <c:pt idx="106">
                        <c:v>42095</c:v>
                      </c:pt>
                      <c:pt idx="107">
                        <c:v>42125</c:v>
                      </c:pt>
                      <c:pt idx="108">
                        <c:v>42156</c:v>
                      </c:pt>
                      <c:pt idx="109">
                        <c:v>42186</c:v>
                      </c:pt>
                      <c:pt idx="110">
                        <c:v>42217</c:v>
                      </c:pt>
                      <c:pt idx="111">
                        <c:v>42248</c:v>
                      </c:pt>
                      <c:pt idx="112">
                        <c:v>42278</c:v>
                      </c:pt>
                      <c:pt idx="113">
                        <c:v>42309</c:v>
                      </c:pt>
                      <c:pt idx="114">
                        <c:v>42339</c:v>
                      </c:pt>
                      <c:pt idx="115">
                        <c:v>42370</c:v>
                      </c:pt>
                      <c:pt idx="116">
                        <c:v>42401</c:v>
                      </c:pt>
                      <c:pt idx="117">
                        <c:v>42430</c:v>
                      </c:pt>
                      <c:pt idx="118">
                        <c:v>42461</c:v>
                      </c:pt>
                      <c:pt idx="119">
                        <c:v>42491</c:v>
                      </c:pt>
                      <c:pt idx="120">
                        <c:v>42522</c:v>
                      </c:pt>
                      <c:pt idx="121">
                        <c:v>42552</c:v>
                      </c:pt>
                      <c:pt idx="122">
                        <c:v>42583</c:v>
                      </c:pt>
                      <c:pt idx="123">
                        <c:v>42614</c:v>
                      </c:pt>
                      <c:pt idx="124">
                        <c:v>42644</c:v>
                      </c:pt>
                      <c:pt idx="125">
                        <c:v>42675</c:v>
                      </c:pt>
                      <c:pt idx="126">
                        <c:v>42705</c:v>
                      </c:pt>
                      <c:pt idx="127">
                        <c:v>42736</c:v>
                      </c:pt>
                      <c:pt idx="128">
                        <c:v>42767</c:v>
                      </c:pt>
                      <c:pt idx="129">
                        <c:v>42795</c:v>
                      </c:pt>
                      <c:pt idx="130">
                        <c:v>42826</c:v>
                      </c:pt>
                      <c:pt idx="131">
                        <c:v>42856</c:v>
                      </c:pt>
                      <c:pt idx="132">
                        <c:v>42887</c:v>
                      </c:pt>
                      <c:pt idx="133">
                        <c:v>42917</c:v>
                      </c:pt>
                      <c:pt idx="134">
                        <c:v>42948</c:v>
                      </c:pt>
                      <c:pt idx="135">
                        <c:v>42979</c:v>
                      </c:pt>
                      <c:pt idx="136">
                        <c:v>43009</c:v>
                      </c:pt>
                      <c:pt idx="137">
                        <c:v>43040</c:v>
                      </c:pt>
                      <c:pt idx="138">
                        <c:v>43070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'IPVN-BR'!$F$23:$F$155</c15:sqref>
                        </c15:formulaRef>
                      </c:ext>
                    </c:extLst>
                    <c:numCache>
                      <c:formatCode>0.0</c:formatCode>
                      <c:ptCount val="133"/>
                      <c:pt idx="0">
                        <c:v>10.420642710554183</c:v>
                      </c:pt>
                      <c:pt idx="1">
                        <c:v>11.270107850814082</c:v>
                      </c:pt>
                      <c:pt idx="2">
                        <c:v>10.445333668185363</c:v>
                      </c:pt>
                      <c:pt idx="3">
                        <c:v>9.9503701781781029</c:v>
                      </c:pt>
                      <c:pt idx="4">
                        <c:v>11.076587426609841</c:v>
                      </c:pt>
                      <c:pt idx="5">
                        <c:v>12.758183041380345</c:v>
                      </c:pt>
                      <c:pt idx="6">
                        <c:v>13.919645573151929</c:v>
                      </c:pt>
                      <c:pt idx="7">
                        <c:v>14.241340566410798</c:v>
                      </c:pt>
                      <c:pt idx="8">
                        <c:v>14.201133859063365</c:v>
                      </c:pt>
                      <c:pt idx="9">
                        <c:v>13.39133265252257</c:v>
                      </c:pt>
                      <c:pt idx="10">
                        <c:v>14.137017109434314</c:v>
                      </c:pt>
                      <c:pt idx="11">
                        <c:v>13.704984651694474</c:v>
                      </c:pt>
                      <c:pt idx="12">
                        <c:v>13.765316625350298</c:v>
                      </c:pt>
                      <c:pt idx="13">
                        <c:v>12.725320943279851</c:v>
                      </c:pt>
                      <c:pt idx="14">
                        <c:v>12.093116250890134</c:v>
                      </c:pt>
                      <c:pt idx="15">
                        <c:v>12.818369214619896</c:v>
                      </c:pt>
                      <c:pt idx="16">
                        <c:v>12.97221568373752</c:v>
                      </c:pt>
                      <c:pt idx="17">
                        <c:v>11.445897492251556</c:v>
                      </c:pt>
                      <c:pt idx="18">
                        <c:v>11.472156498540542</c:v>
                      </c:pt>
                      <c:pt idx="19">
                        <c:v>10.01652455362021</c:v>
                      </c:pt>
                      <c:pt idx="20">
                        <c:v>8.6298808290601556</c:v>
                      </c:pt>
                      <c:pt idx="21">
                        <c:v>8.5075090345851923</c:v>
                      </c:pt>
                      <c:pt idx="22">
                        <c:v>7.6436102176689058</c:v>
                      </c:pt>
                      <c:pt idx="23">
                        <c:v>6.4128473095863336</c:v>
                      </c:pt>
                      <c:pt idx="24">
                        <c:v>4.2969160234632708</c:v>
                      </c:pt>
                      <c:pt idx="25">
                        <c:v>3.6242188845060808</c:v>
                      </c:pt>
                      <c:pt idx="26">
                        <c:v>3.7344599448452254</c:v>
                      </c:pt>
                      <c:pt idx="27">
                        <c:v>4.2849611814826272</c:v>
                      </c:pt>
                      <c:pt idx="28">
                        <c:v>2.5144310394141556</c:v>
                      </c:pt>
                      <c:pt idx="29">
                        <c:v>2.1971816191100002</c:v>
                      </c:pt>
                      <c:pt idx="30">
                        <c:v>1.4248221090404245</c:v>
                      </c:pt>
                      <c:pt idx="31">
                        <c:v>1.782908553636342</c:v>
                      </c:pt>
                      <c:pt idx="32">
                        <c:v>2.4641669790872678</c:v>
                      </c:pt>
                      <c:pt idx="33">
                        <c:v>2.4128278002620185</c:v>
                      </c:pt>
                      <c:pt idx="34">
                        <c:v>2.2347586403582698</c:v>
                      </c:pt>
                      <c:pt idx="35">
                        <c:v>2.7370233060859839</c:v>
                      </c:pt>
                      <c:pt idx="36">
                        <c:v>3.5843994536133739</c:v>
                      </c:pt>
                      <c:pt idx="37">
                        <c:v>4.5488535621864612</c:v>
                      </c:pt>
                      <c:pt idx="38">
                        <c:v>5.5931799932152915</c:v>
                      </c:pt>
                      <c:pt idx="39">
                        <c:v>5.1919044024995253</c:v>
                      </c:pt>
                      <c:pt idx="40">
                        <c:v>5.9167512279491907</c:v>
                      </c:pt>
                      <c:pt idx="41">
                        <c:v>5.3117409351813638</c:v>
                      </c:pt>
                      <c:pt idx="42">
                        <c:v>6.0047036560818778</c:v>
                      </c:pt>
                      <c:pt idx="43">
                        <c:v>6.452101542214006</c:v>
                      </c:pt>
                      <c:pt idx="44">
                        <c:v>7.0933644733681911</c:v>
                      </c:pt>
                      <c:pt idx="45">
                        <c:v>7.7364816729308172</c:v>
                      </c:pt>
                      <c:pt idx="46">
                        <c:v>8.4941441485474343</c:v>
                      </c:pt>
                      <c:pt idx="47">
                        <c:v>8.1664202441795286</c:v>
                      </c:pt>
                      <c:pt idx="48">
                        <c:v>8.9048509205376103</c:v>
                      </c:pt>
                      <c:pt idx="49">
                        <c:v>9.2295797057646567</c:v>
                      </c:pt>
                      <c:pt idx="50">
                        <c:v>7.771290913594231</c:v>
                      </c:pt>
                      <c:pt idx="51">
                        <c:v>8.895710961652604</c:v>
                      </c:pt>
                      <c:pt idx="52">
                        <c:v>8.8436071264645033</c:v>
                      </c:pt>
                      <c:pt idx="53">
                        <c:v>9.5169402721891458</c:v>
                      </c:pt>
                      <c:pt idx="54">
                        <c:v>8.9843467533304846</c:v>
                      </c:pt>
                      <c:pt idx="55">
                        <c:v>10.336271345779814</c:v>
                      </c:pt>
                      <c:pt idx="56">
                        <c:v>10.213166223588743</c:v>
                      </c:pt>
                      <c:pt idx="57">
                        <c:v>10.168497476985937</c:v>
                      </c:pt>
                      <c:pt idx="58">
                        <c:v>11.321545123825194</c:v>
                      </c:pt>
                      <c:pt idx="59">
                        <c:v>11.723479049722641</c:v>
                      </c:pt>
                      <c:pt idx="60">
                        <c:v>11.188564473504826</c:v>
                      </c:pt>
                      <c:pt idx="61">
                        <c:v>10.776029247759556</c:v>
                      </c:pt>
                      <c:pt idx="62">
                        <c:v>11.090315308826138</c:v>
                      </c:pt>
                      <c:pt idx="63">
                        <c:v>10.209279025040964</c:v>
                      </c:pt>
                      <c:pt idx="64">
                        <c:v>10.128579031539386</c:v>
                      </c:pt>
                      <c:pt idx="65">
                        <c:v>9.5688513009302376</c:v>
                      </c:pt>
                      <c:pt idx="66">
                        <c:v>9.8478585040803424</c:v>
                      </c:pt>
                      <c:pt idx="67">
                        <c:v>7.7511016014525813</c:v>
                      </c:pt>
                      <c:pt idx="68">
                        <c:v>8.6412958919438676</c:v>
                      </c:pt>
                      <c:pt idx="69">
                        <c:v>10.411678604063578</c:v>
                      </c:pt>
                      <c:pt idx="70">
                        <c:v>9.6893287746655723</c:v>
                      </c:pt>
                      <c:pt idx="71">
                        <c:v>10.267126565956541</c:v>
                      </c:pt>
                      <c:pt idx="72">
                        <c:v>10.126877231083743</c:v>
                      </c:pt>
                      <c:pt idx="73">
                        <c:v>11.180451759533749</c:v>
                      </c:pt>
                      <c:pt idx="74">
                        <c:v>12.199304762764186</c:v>
                      </c:pt>
                      <c:pt idx="75">
                        <c:v>11.807998073016336</c:v>
                      </c:pt>
                      <c:pt idx="76">
                        <c:v>12.440825956031532</c:v>
                      </c:pt>
                      <c:pt idx="77">
                        <c:v>12.667696089601677</c:v>
                      </c:pt>
                      <c:pt idx="78">
                        <c:v>13.751993509327276</c:v>
                      </c:pt>
                      <c:pt idx="79">
                        <c:v>14.8567045388313</c:v>
                      </c:pt>
                      <c:pt idx="80">
                        <c:v>13.956252441660988</c:v>
                      </c:pt>
                      <c:pt idx="81">
                        <c:v>12.521285629209821</c:v>
                      </c:pt>
                      <c:pt idx="82">
                        <c:v>11.217456561010163</c:v>
                      </c:pt>
                      <c:pt idx="83">
                        <c:v>10.581887234571052</c:v>
                      </c:pt>
                      <c:pt idx="84">
                        <c:v>10.823205010218494</c:v>
                      </c:pt>
                      <c:pt idx="85">
                        <c:v>10.522371730790979</c:v>
                      </c:pt>
                      <c:pt idx="86">
                        <c:v>10.05092317904821</c:v>
                      </c:pt>
                      <c:pt idx="87">
                        <c:v>9.2218884616457117</c:v>
                      </c:pt>
                      <c:pt idx="88">
                        <c:v>9.2422985262082378</c:v>
                      </c:pt>
                      <c:pt idx="89">
                        <c:v>10.217465235264388</c:v>
                      </c:pt>
                      <c:pt idx="90">
                        <c:v>9.2634577956359987</c:v>
                      </c:pt>
                      <c:pt idx="91">
                        <c:v>8.907585139941677</c:v>
                      </c:pt>
                      <c:pt idx="92">
                        <c:v>8.8271641080413623</c:v>
                      </c:pt>
                      <c:pt idx="93">
                        <c:v>8.2144471458071031</c:v>
                      </c:pt>
                      <c:pt idx="94">
                        <c:v>8.5257865619620343</c:v>
                      </c:pt>
                      <c:pt idx="95">
                        <c:v>7.4219777009979282</c:v>
                      </c:pt>
                      <c:pt idx="96">
                        <c:v>7.1080816707883798</c:v>
                      </c:pt>
                      <c:pt idx="97">
                        <c:v>6.6341137409174022</c:v>
                      </c:pt>
                      <c:pt idx="98">
                        <c:v>5.4520626417299045</c:v>
                      </c:pt>
                      <c:pt idx="99">
                        <c:v>5.8307664572547324</c:v>
                      </c:pt>
                      <c:pt idx="100">
                        <c:v>4.5756435192060518</c:v>
                      </c:pt>
                      <c:pt idx="101">
                        <c:v>3.3787705571962867</c:v>
                      </c:pt>
                      <c:pt idx="102">
                        <c:v>3.1915591646450636</c:v>
                      </c:pt>
                      <c:pt idx="103">
                        <c:v>2.9250852587514808</c:v>
                      </c:pt>
                      <c:pt idx="104">
                        <c:v>2.1443849621522348</c:v>
                      </c:pt>
                      <c:pt idx="105">
                        <c:v>1.7035049337329689</c:v>
                      </c:pt>
                      <c:pt idx="106">
                        <c:v>1.3440995255983967</c:v>
                      </c:pt>
                      <c:pt idx="107">
                        <c:v>1.844971591149247</c:v>
                      </c:pt>
                      <c:pt idx="108">
                        <c:v>1.4802383127926477</c:v>
                      </c:pt>
                      <c:pt idx="109">
                        <c:v>1.3470863706996017</c:v>
                      </c:pt>
                      <c:pt idx="110">
                        <c:v>1.84982541617007</c:v>
                      </c:pt>
                      <c:pt idx="111">
                        <c:v>0.94037668202326952</c:v>
                      </c:pt>
                      <c:pt idx="112">
                        <c:v>0.6268467081204987</c:v>
                      </c:pt>
                      <c:pt idx="113">
                        <c:v>1.5192036758748806E-2</c:v>
                      </c:pt>
                      <c:pt idx="114">
                        <c:v>-9.7529049043798555E-2</c:v>
                      </c:pt>
                      <c:pt idx="115">
                        <c:v>-1.4672099292841301</c:v>
                      </c:pt>
                      <c:pt idx="116">
                        <c:v>-2.142483486008806</c:v>
                      </c:pt>
                      <c:pt idx="117">
                        <c:v>-2.9325523466184333</c:v>
                      </c:pt>
                      <c:pt idx="118">
                        <c:v>-2.9733256820831278</c:v>
                      </c:pt>
                      <c:pt idx="119">
                        <c:v>-3.2989404450826321</c:v>
                      </c:pt>
                      <c:pt idx="120">
                        <c:v>-2.7216693874945963</c:v>
                      </c:pt>
                      <c:pt idx="121">
                        <c:v>-2.9092920590914173</c:v>
                      </c:pt>
                      <c:pt idx="122">
                        <c:v>-2.1448090934814368</c:v>
                      </c:pt>
                      <c:pt idx="123">
                        <c:v>-1.3169466971012622</c:v>
                      </c:pt>
                      <c:pt idx="124">
                        <c:v>-1.0515128845824173</c:v>
                      </c:pt>
                      <c:pt idx="125">
                        <c:v>-0.37638407419079423</c:v>
                      </c:pt>
                      <c:pt idx="126">
                        <c:v>-0.50279666948312984</c:v>
                      </c:pt>
                      <c:pt idx="127">
                        <c:v>-0.11423345071149837</c:v>
                      </c:pt>
                      <c:pt idx="128">
                        <c:v>-0.30633885789282944</c:v>
                      </c:pt>
                      <c:pt idx="129">
                        <c:v>1.5897935613480296</c:v>
                      </c:pt>
                      <c:pt idx="130">
                        <c:v>1.5778265773488842</c:v>
                      </c:pt>
                      <c:pt idx="131">
                        <c:v>1.8366850670377799</c:v>
                      </c:pt>
                      <c:pt idx="132">
                        <c:v>1.183309174000291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6-93C8-440E-BC25-4DD0C644AEBD}"/>
                  </c:ext>
                </c:extLst>
              </c15:ser>
            </c15:filteredLineSeries>
            <c15:filteredLineSeries>
              <c15:ser>
                <c:idx val="1"/>
                <c:order val="3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'IPVN-BR'!$G$4</c15:sqref>
                        </c15:formulaRef>
                      </c:ext>
                    </c:extLst>
                    <c:strCache>
                      <c:ptCount val="1"/>
                      <c:pt idx="0">
                        <c:v>Medellín</c:v>
                      </c:pt>
                    </c:strCache>
                  </c:strRef>
                </c:tx>
                <c:spPr>
                  <a:ln w="28575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136"/>
                    <c:layout>
                      <c:manualLayout>
                        <c:x val="-4.0033476812893903E-3"/>
                        <c:y val="-2.9844019176309801E-3"/>
                      </c:manualLayout>
                    </c:layout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200" b="1" i="0" u="none" strike="noStrike" kern="1200" baseline="0">
                            <a:solidFill>
                              <a:srgbClr val="C00000"/>
                            </a:solidFill>
                            <a:latin typeface="Gill Sans MT" panose="020B0502020104020203" pitchFamily="34" charset="0"/>
                            <a:ea typeface="+mn-ea"/>
                            <a:cs typeface="+mn-cs"/>
                          </a:defRPr>
                        </a:pPr>
                        <a:endParaRPr lang="es-CO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 xmlns:c16r2="http://schemas.microsoft.com/office/drawing/2015/06/chart">
                      <c:ext xmlns:c16="http://schemas.microsoft.com/office/drawing/2014/chart" uri="{C3380CC4-5D6E-409C-BE32-E72D297353CC}">
                        <c16:uniqueId val="{00000007-93C8-440E-BC25-4DD0C644AEBD}"/>
                      </c:ext>
                      <c:ext xmlns:c15="http://schemas.microsoft.com/office/drawing/2012/chart"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 xmlns:c16r2="http://schemas.microsoft.com/office/drawing/2015/06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'IPVN-BR'!$A$23:$A$161</c15:sqref>
                        </c15:formulaRef>
                      </c:ext>
                    </c:extLst>
                    <c:numCache>
                      <c:formatCode>mmm\-yy</c:formatCode>
                      <c:ptCount val="139"/>
                      <c:pt idx="0">
                        <c:v>38869</c:v>
                      </c:pt>
                      <c:pt idx="1">
                        <c:v>38899</c:v>
                      </c:pt>
                      <c:pt idx="2">
                        <c:v>38930</c:v>
                      </c:pt>
                      <c:pt idx="3">
                        <c:v>38961</c:v>
                      </c:pt>
                      <c:pt idx="4">
                        <c:v>38991</c:v>
                      </c:pt>
                      <c:pt idx="5">
                        <c:v>39022</c:v>
                      </c:pt>
                      <c:pt idx="6">
                        <c:v>39052</c:v>
                      </c:pt>
                      <c:pt idx="7">
                        <c:v>39083</c:v>
                      </c:pt>
                      <c:pt idx="8">
                        <c:v>39114</c:v>
                      </c:pt>
                      <c:pt idx="9">
                        <c:v>39142</c:v>
                      </c:pt>
                      <c:pt idx="10">
                        <c:v>39173</c:v>
                      </c:pt>
                      <c:pt idx="11">
                        <c:v>39203</c:v>
                      </c:pt>
                      <c:pt idx="12">
                        <c:v>39234</c:v>
                      </c:pt>
                      <c:pt idx="13">
                        <c:v>39264</c:v>
                      </c:pt>
                      <c:pt idx="14">
                        <c:v>39295</c:v>
                      </c:pt>
                      <c:pt idx="15">
                        <c:v>39326</c:v>
                      </c:pt>
                      <c:pt idx="16">
                        <c:v>39356</c:v>
                      </c:pt>
                      <c:pt idx="17">
                        <c:v>39387</c:v>
                      </c:pt>
                      <c:pt idx="18">
                        <c:v>39417</c:v>
                      </c:pt>
                      <c:pt idx="19">
                        <c:v>39448</c:v>
                      </c:pt>
                      <c:pt idx="20">
                        <c:v>39479</c:v>
                      </c:pt>
                      <c:pt idx="21">
                        <c:v>39508</c:v>
                      </c:pt>
                      <c:pt idx="22">
                        <c:v>39539</c:v>
                      </c:pt>
                      <c:pt idx="23">
                        <c:v>39569</c:v>
                      </c:pt>
                      <c:pt idx="24">
                        <c:v>39600</c:v>
                      </c:pt>
                      <c:pt idx="25">
                        <c:v>39630</c:v>
                      </c:pt>
                      <c:pt idx="26">
                        <c:v>39661</c:v>
                      </c:pt>
                      <c:pt idx="27">
                        <c:v>39692</c:v>
                      </c:pt>
                      <c:pt idx="28">
                        <c:v>39722</c:v>
                      </c:pt>
                      <c:pt idx="29">
                        <c:v>39753</c:v>
                      </c:pt>
                      <c:pt idx="30">
                        <c:v>39783</c:v>
                      </c:pt>
                      <c:pt idx="31">
                        <c:v>39814</c:v>
                      </c:pt>
                      <c:pt idx="32">
                        <c:v>39845</c:v>
                      </c:pt>
                      <c:pt idx="33">
                        <c:v>39873</c:v>
                      </c:pt>
                      <c:pt idx="34">
                        <c:v>39904</c:v>
                      </c:pt>
                      <c:pt idx="35">
                        <c:v>39934</c:v>
                      </c:pt>
                      <c:pt idx="36">
                        <c:v>39965</c:v>
                      </c:pt>
                      <c:pt idx="37">
                        <c:v>39995</c:v>
                      </c:pt>
                      <c:pt idx="38">
                        <c:v>40026</c:v>
                      </c:pt>
                      <c:pt idx="39">
                        <c:v>40057</c:v>
                      </c:pt>
                      <c:pt idx="40">
                        <c:v>40087</c:v>
                      </c:pt>
                      <c:pt idx="41">
                        <c:v>40118</c:v>
                      </c:pt>
                      <c:pt idx="42">
                        <c:v>40148</c:v>
                      </c:pt>
                      <c:pt idx="43">
                        <c:v>40179</c:v>
                      </c:pt>
                      <c:pt idx="44">
                        <c:v>40210</c:v>
                      </c:pt>
                      <c:pt idx="45">
                        <c:v>40238</c:v>
                      </c:pt>
                      <c:pt idx="46">
                        <c:v>40269</c:v>
                      </c:pt>
                      <c:pt idx="47">
                        <c:v>40299</c:v>
                      </c:pt>
                      <c:pt idx="48">
                        <c:v>40330</c:v>
                      </c:pt>
                      <c:pt idx="49">
                        <c:v>40360</c:v>
                      </c:pt>
                      <c:pt idx="50">
                        <c:v>40391</c:v>
                      </c:pt>
                      <c:pt idx="51">
                        <c:v>40422</c:v>
                      </c:pt>
                      <c:pt idx="52">
                        <c:v>40452</c:v>
                      </c:pt>
                      <c:pt idx="53">
                        <c:v>40483</c:v>
                      </c:pt>
                      <c:pt idx="54">
                        <c:v>40513</c:v>
                      </c:pt>
                      <c:pt idx="55">
                        <c:v>40544</c:v>
                      </c:pt>
                      <c:pt idx="56">
                        <c:v>40575</c:v>
                      </c:pt>
                      <c:pt idx="57">
                        <c:v>40603</c:v>
                      </c:pt>
                      <c:pt idx="58">
                        <c:v>40634</c:v>
                      </c:pt>
                      <c:pt idx="59">
                        <c:v>40664</c:v>
                      </c:pt>
                      <c:pt idx="60">
                        <c:v>40695</c:v>
                      </c:pt>
                      <c:pt idx="61">
                        <c:v>40725</c:v>
                      </c:pt>
                      <c:pt idx="62">
                        <c:v>40756</c:v>
                      </c:pt>
                      <c:pt idx="63">
                        <c:v>40787</c:v>
                      </c:pt>
                      <c:pt idx="64">
                        <c:v>40817</c:v>
                      </c:pt>
                      <c:pt idx="65">
                        <c:v>40848</c:v>
                      </c:pt>
                      <c:pt idx="66">
                        <c:v>40878</c:v>
                      </c:pt>
                      <c:pt idx="67">
                        <c:v>40909</c:v>
                      </c:pt>
                      <c:pt idx="68">
                        <c:v>40940</c:v>
                      </c:pt>
                      <c:pt idx="69">
                        <c:v>40969</c:v>
                      </c:pt>
                      <c:pt idx="70">
                        <c:v>41000</c:v>
                      </c:pt>
                      <c:pt idx="71">
                        <c:v>41030</c:v>
                      </c:pt>
                      <c:pt idx="72">
                        <c:v>41061</c:v>
                      </c:pt>
                      <c:pt idx="73">
                        <c:v>41091</c:v>
                      </c:pt>
                      <c:pt idx="74">
                        <c:v>41122</c:v>
                      </c:pt>
                      <c:pt idx="75">
                        <c:v>41153</c:v>
                      </c:pt>
                      <c:pt idx="76">
                        <c:v>41183</c:v>
                      </c:pt>
                      <c:pt idx="77">
                        <c:v>41214</c:v>
                      </c:pt>
                      <c:pt idx="78">
                        <c:v>41244</c:v>
                      </c:pt>
                      <c:pt idx="79">
                        <c:v>41275</c:v>
                      </c:pt>
                      <c:pt idx="80">
                        <c:v>41306</c:v>
                      </c:pt>
                      <c:pt idx="81">
                        <c:v>41334</c:v>
                      </c:pt>
                      <c:pt idx="82">
                        <c:v>41365</c:v>
                      </c:pt>
                      <c:pt idx="83">
                        <c:v>41395</c:v>
                      </c:pt>
                      <c:pt idx="84">
                        <c:v>41426</c:v>
                      </c:pt>
                      <c:pt idx="85">
                        <c:v>41456</c:v>
                      </c:pt>
                      <c:pt idx="86">
                        <c:v>41487</c:v>
                      </c:pt>
                      <c:pt idx="87">
                        <c:v>41518</c:v>
                      </c:pt>
                      <c:pt idx="88">
                        <c:v>41548</c:v>
                      </c:pt>
                      <c:pt idx="89">
                        <c:v>41579</c:v>
                      </c:pt>
                      <c:pt idx="90">
                        <c:v>41609</c:v>
                      </c:pt>
                      <c:pt idx="91">
                        <c:v>41640</c:v>
                      </c:pt>
                      <c:pt idx="92">
                        <c:v>41671</c:v>
                      </c:pt>
                      <c:pt idx="93">
                        <c:v>41699</c:v>
                      </c:pt>
                      <c:pt idx="94">
                        <c:v>41730</c:v>
                      </c:pt>
                      <c:pt idx="95">
                        <c:v>41760</c:v>
                      </c:pt>
                      <c:pt idx="96">
                        <c:v>41791</c:v>
                      </c:pt>
                      <c:pt idx="97">
                        <c:v>41821</c:v>
                      </c:pt>
                      <c:pt idx="98">
                        <c:v>41852</c:v>
                      </c:pt>
                      <c:pt idx="99">
                        <c:v>41883</c:v>
                      </c:pt>
                      <c:pt idx="100">
                        <c:v>41913</c:v>
                      </c:pt>
                      <c:pt idx="101">
                        <c:v>41944</c:v>
                      </c:pt>
                      <c:pt idx="102">
                        <c:v>41974</c:v>
                      </c:pt>
                      <c:pt idx="103">
                        <c:v>42005</c:v>
                      </c:pt>
                      <c:pt idx="104">
                        <c:v>42036</c:v>
                      </c:pt>
                      <c:pt idx="105">
                        <c:v>42064</c:v>
                      </c:pt>
                      <c:pt idx="106">
                        <c:v>42095</c:v>
                      </c:pt>
                      <c:pt idx="107">
                        <c:v>42125</c:v>
                      </c:pt>
                      <c:pt idx="108">
                        <c:v>42156</c:v>
                      </c:pt>
                      <c:pt idx="109">
                        <c:v>42186</c:v>
                      </c:pt>
                      <c:pt idx="110">
                        <c:v>42217</c:v>
                      </c:pt>
                      <c:pt idx="111">
                        <c:v>42248</c:v>
                      </c:pt>
                      <c:pt idx="112">
                        <c:v>42278</c:v>
                      </c:pt>
                      <c:pt idx="113">
                        <c:v>42309</c:v>
                      </c:pt>
                      <c:pt idx="114">
                        <c:v>42339</c:v>
                      </c:pt>
                      <c:pt idx="115">
                        <c:v>42370</c:v>
                      </c:pt>
                      <c:pt idx="116">
                        <c:v>42401</c:v>
                      </c:pt>
                      <c:pt idx="117">
                        <c:v>42430</c:v>
                      </c:pt>
                      <c:pt idx="118">
                        <c:v>42461</c:v>
                      </c:pt>
                      <c:pt idx="119">
                        <c:v>42491</c:v>
                      </c:pt>
                      <c:pt idx="120">
                        <c:v>42522</c:v>
                      </c:pt>
                      <c:pt idx="121">
                        <c:v>42552</c:v>
                      </c:pt>
                      <c:pt idx="122">
                        <c:v>42583</c:v>
                      </c:pt>
                      <c:pt idx="123">
                        <c:v>42614</c:v>
                      </c:pt>
                      <c:pt idx="124">
                        <c:v>42644</c:v>
                      </c:pt>
                      <c:pt idx="125">
                        <c:v>42675</c:v>
                      </c:pt>
                      <c:pt idx="126">
                        <c:v>42705</c:v>
                      </c:pt>
                      <c:pt idx="127">
                        <c:v>42736</c:v>
                      </c:pt>
                      <c:pt idx="128">
                        <c:v>42767</c:v>
                      </c:pt>
                      <c:pt idx="129">
                        <c:v>42795</c:v>
                      </c:pt>
                      <c:pt idx="130">
                        <c:v>42826</c:v>
                      </c:pt>
                      <c:pt idx="131">
                        <c:v>42856</c:v>
                      </c:pt>
                      <c:pt idx="132">
                        <c:v>42887</c:v>
                      </c:pt>
                      <c:pt idx="133">
                        <c:v>42917</c:v>
                      </c:pt>
                      <c:pt idx="134">
                        <c:v>42948</c:v>
                      </c:pt>
                      <c:pt idx="135">
                        <c:v>42979</c:v>
                      </c:pt>
                      <c:pt idx="136">
                        <c:v>43009</c:v>
                      </c:pt>
                      <c:pt idx="137">
                        <c:v>43040</c:v>
                      </c:pt>
                      <c:pt idx="138">
                        <c:v>43070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'IPVN-BR'!$G$23:$G$155</c15:sqref>
                        </c15:formulaRef>
                      </c:ext>
                    </c:extLst>
                    <c:numCache>
                      <c:formatCode>0.0</c:formatCode>
                      <c:ptCount val="133"/>
                      <c:pt idx="0">
                        <c:v>3.6020913949896816</c:v>
                      </c:pt>
                      <c:pt idx="1">
                        <c:v>4.4785174832010499</c:v>
                      </c:pt>
                      <c:pt idx="2">
                        <c:v>9.7672334952989548</c:v>
                      </c:pt>
                      <c:pt idx="3">
                        <c:v>10.276811661950426</c:v>
                      </c:pt>
                      <c:pt idx="4">
                        <c:v>10.756599549745548</c:v>
                      </c:pt>
                      <c:pt idx="5">
                        <c:v>13.030505568952243</c:v>
                      </c:pt>
                      <c:pt idx="6">
                        <c:v>15.4027313886677</c:v>
                      </c:pt>
                      <c:pt idx="7">
                        <c:v>15.74777577141333</c:v>
                      </c:pt>
                      <c:pt idx="8">
                        <c:v>14.956128226396004</c:v>
                      </c:pt>
                      <c:pt idx="9">
                        <c:v>14.545197809485666</c:v>
                      </c:pt>
                      <c:pt idx="10">
                        <c:v>14.907826552359138</c:v>
                      </c:pt>
                      <c:pt idx="11">
                        <c:v>13.936095311899876</c:v>
                      </c:pt>
                      <c:pt idx="12">
                        <c:v>13.17331107603248</c:v>
                      </c:pt>
                      <c:pt idx="13">
                        <c:v>13.699074204999429</c:v>
                      </c:pt>
                      <c:pt idx="14">
                        <c:v>13.47485177390717</c:v>
                      </c:pt>
                      <c:pt idx="15">
                        <c:v>11.795817679568344</c:v>
                      </c:pt>
                      <c:pt idx="16">
                        <c:v>11.133652335312938</c:v>
                      </c:pt>
                      <c:pt idx="17">
                        <c:v>8.6987918329448419</c:v>
                      </c:pt>
                      <c:pt idx="18">
                        <c:v>6.0802442661856748</c:v>
                      </c:pt>
                      <c:pt idx="19">
                        <c:v>4.6593065345438056</c:v>
                      </c:pt>
                      <c:pt idx="20">
                        <c:v>4.1855828229109937</c:v>
                      </c:pt>
                      <c:pt idx="21">
                        <c:v>4.4822261754356996</c:v>
                      </c:pt>
                      <c:pt idx="22">
                        <c:v>3.452902363904653</c:v>
                      </c:pt>
                      <c:pt idx="23">
                        <c:v>2.2340456143391085</c:v>
                      </c:pt>
                      <c:pt idx="24">
                        <c:v>1.2545989866495466</c:v>
                      </c:pt>
                      <c:pt idx="25">
                        <c:v>0.33797632816809919</c:v>
                      </c:pt>
                      <c:pt idx="26">
                        <c:v>-0.4380573376691399</c:v>
                      </c:pt>
                      <c:pt idx="27">
                        <c:v>4.820778563634498E-2</c:v>
                      </c:pt>
                      <c:pt idx="28">
                        <c:v>0.42043648910699005</c:v>
                      </c:pt>
                      <c:pt idx="29">
                        <c:v>0.57715111055314239</c:v>
                      </c:pt>
                      <c:pt idx="30">
                        <c:v>-0.13655423363054808</c:v>
                      </c:pt>
                      <c:pt idx="31">
                        <c:v>0.37116610244207759</c:v>
                      </c:pt>
                      <c:pt idx="32">
                        <c:v>0.52740486010065535</c:v>
                      </c:pt>
                      <c:pt idx="33">
                        <c:v>0.61764757819950944</c:v>
                      </c:pt>
                      <c:pt idx="34">
                        <c:v>0.86774251335297592</c:v>
                      </c:pt>
                      <c:pt idx="35">
                        <c:v>1.8622132305368355</c:v>
                      </c:pt>
                      <c:pt idx="36">
                        <c:v>2.7332533028590511</c:v>
                      </c:pt>
                      <c:pt idx="37">
                        <c:v>3.6773491881039178</c:v>
                      </c:pt>
                      <c:pt idx="38">
                        <c:v>3.6378757564403452</c:v>
                      </c:pt>
                      <c:pt idx="39">
                        <c:v>3.8914682945288437</c:v>
                      </c:pt>
                      <c:pt idx="40">
                        <c:v>3.6931267071785623</c:v>
                      </c:pt>
                      <c:pt idx="41">
                        <c:v>4.5763487088750887</c:v>
                      </c:pt>
                      <c:pt idx="42">
                        <c:v>5.1367770470436724</c:v>
                      </c:pt>
                      <c:pt idx="43">
                        <c:v>5.1479190330871116</c:v>
                      </c:pt>
                      <c:pt idx="44">
                        <c:v>6.0353064350001207</c:v>
                      </c:pt>
                      <c:pt idx="45">
                        <c:v>6.6327940239125027</c:v>
                      </c:pt>
                      <c:pt idx="46">
                        <c:v>6.0338771060254093</c:v>
                      </c:pt>
                      <c:pt idx="47">
                        <c:v>6.497624348815112</c:v>
                      </c:pt>
                      <c:pt idx="48">
                        <c:v>5.9414974374665475</c:v>
                      </c:pt>
                      <c:pt idx="49">
                        <c:v>5.7837230388183558</c:v>
                      </c:pt>
                      <c:pt idx="50">
                        <c:v>5.7909842622355878</c:v>
                      </c:pt>
                      <c:pt idx="51">
                        <c:v>6.2625199516094909</c:v>
                      </c:pt>
                      <c:pt idx="52">
                        <c:v>6.5189905872540921</c:v>
                      </c:pt>
                      <c:pt idx="53">
                        <c:v>6.2770909737011049</c:v>
                      </c:pt>
                      <c:pt idx="54">
                        <c:v>6.1828806640250145</c:v>
                      </c:pt>
                      <c:pt idx="55">
                        <c:v>5.6984782414967183</c:v>
                      </c:pt>
                      <c:pt idx="56">
                        <c:v>5.720712073219314</c:v>
                      </c:pt>
                      <c:pt idx="57">
                        <c:v>5.7353862645441955</c:v>
                      </c:pt>
                      <c:pt idx="58">
                        <c:v>6.8774581906792642</c:v>
                      </c:pt>
                      <c:pt idx="59">
                        <c:v>6.3058806783294452</c:v>
                      </c:pt>
                      <c:pt idx="60">
                        <c:v>6.970991921784897</c:v>
                      </c:pt>
                      <c:pt idx="61">
                        <c:v>6.7513137203232931</c:v>
                      </c:pt>
                      <c:pt idx="62">
                        <c:v>6.3012121963653689</c:v>
                      </c:pt>
                      <c:pt idx="63">
                        <c:v>7.4731077046004124</c:v>
                      </c:pt>
                      <c:pt idx="64">
                        <c:v>7.6046394825265429</c:v>
                      </c:pt>
                      <c:pt idx="65">
                        <c:v>6.5574097275352683</c:v>
                      </c:pt>
                      <c:pt idx="66">
                        <c:v>7.3597456094026459</c:v>
                      </c:pt>
                      <c:pt idx="67">
                        <c:v>8.1973488599091269</c:v>
                      </c:pt>
                      <c:pt idx="68">
                        <c:v>7.4619945193442838</c:v>
                      </c:pt>
                      <c:pt idx="69">
                        <c:v>7.1315029158983689</c:v>
                      </c:pt>
                      <c:pt idx="70">
                        <c:v>7.8325166277380287</c:v>
                      </c:pt>
                      <c:pt idx="71">
                        <c:v>8.0302061533346514</c:v>
                      </c:pt>
                      <c:pt idx="72">
                        <c:v>7.8089547621465139</c:v>
                      </c:pt>
                      <c:pt idx="73">
                        <c:v>7.8653392509031805</c:v>
                      </c:pt>
                      <c:pt idx="74">
                        <c:v>8.0139881214300814</c:v>
                      </c:pt>
                      <c:pt idx="75">
                        <c:v>6.1643160893965376</c:v>
                      </c:pt>
                      <c:pt idx="76">
                        <c:v>5.4221844473634873</c:v>
                      </c:pt>
                      <c:pt idx="77">
                        <c:v>5.7515049330959966</c:v>
                      </c:pt>
                      <c:pt idx="78">
                        <c:v>5.1797098601384928</c:v>
                      </c:pt>
                      <c:pt idx="79">
                        <c:v>5.2802864278340023</c:v>
                      </c:pt>
                      <c:pt idx="80">
                        <c:v>5.880726923565982</c:v>
                      </c:pt>
                      <c:pt idx="81">
                        <c:v>6.1081968633994954</c:v>
                      </c:pt>
                      <c:pt idx="82">
                        <c:v>5.1769410120024784</c:v>
                      </c:pt>
                      <c:pt idx="83">
                        <c:v>4.7490510141401598</c:v>
                      </c:pt>
                      <c:pt idx="84">
                        <c:v>4.8440240576125282</c:v>
                      </c:pt>
                      <c:pt idx="85">
                        <c:v>5.3221186288579414</c:v>
                      </c:pt>
                      <c:pt idx="86">
                        <c:v>5.1188457632796114</c:v>
                      </c:pt>
                      <c:pt idx="87">
                        <c:v>5.9775737200597145</c:v>
                      </c:pt>
                      <c:pt idx="88">
                        <c:v>6.582172192528013</c:v>
                      </c:pt>
                      <c:pt idx="89">
                        <c:v>7.2509790993393164</c:v>
                      </c:pt>
                      <c:pt idx="90">
                        <c:v>7.6953441858354177</c:v>
                      </c:pt>
                      <c:pt idx="91">
                        <c:v>7.5055176336559226</c:v>
                      </c:pt>
                      <c:pt idx="92">
                        <c:v>7.4712746381677686</c:v>
                      </c:pt>
                      <c:pt idx="93">
                        <c:v>6.9838769729898553</c:v>
                      </c:pt>
                      <c:pt idx="94">
                        <c:v>8.2354451712521417</c:v>
                      </c:pt>
                      <c:pt idx="95">
                        <c:v>8.1243298323046211</c:v>
                      </c:pt>
                      <c:pt idx="96">
                        <c:v>7.9878763481422199</c:v>
                      </c:pt>
                      <c:pt idx="97">
                        <c:v>7.0380304045170705</c:v>
                      </c:pt>
                      <c:pt idx="98">
                        <c:v>7.0776231634508857</c:v>
                      </c:pt>
                      <c:pt idx="99">
                        <c:v>6.2497878450838762</c:v>
                      </c:pt>
                      <c:pt idx="100">
                        <c:v>6.0018568139181383</c:v>
                      </c:pt>
                      <c:pt idx="101">
                        <c:v>5.5367201411679057</c:v>
                      </c:pt>
                      <c:pt idx="102">
                        <c:v>5.1783495709262217</c:v>
                      </c:pt>
                      <c:pt idx="103">
                        <c:v>4.8674691550973925</c:v>
                      </c:pt>
                      <c:pt idx="104">
                        <c:v>3.443942861066307</c:v>
                      </c:pt>
                      <c:pt idx="105">
                        <c:v>3.3890507055182928</c:v>
                      </c:pt>
                      <c:pt idx="106">
                        <c:v>1.549665851156945</c:v>
                      </c:pt>
                      <c:pt idx="107">
                        <c:v>2.4171718024694533</c:v>
                      </c:pt>
                      <c:pt idx="108">
                        <c:v>2.6065161496147127</c:v>
                      </c:pt>
                      <c:pt idx="109">
                        <c:v>3.0659683321774711</c:v>
                      </c:pt>
                      <c:pt idx="110">
                        <c:v>3.2212823383141798</c:v>
                      </c:pt>
                      <c:pt idx="111">
                        <c:v>3.0011698353103133</c:v>
                      </c:pt>
                      <c:pt idx="112">
                        <c:v>2.357993348651366</c:v>
                      </c:pt>
                      <c:pt idx="113">
                        <c:v>1.7205204540545305</c:v>
                      </c:pt>
                      <c:pt idx="114">
                        <c:v>1.7565365321811521</c:v>
                      </c:pt>
                      <c:pt idx="115">
                        <c:v>0.64919217475882807</c:v>
                      </c:pt>
                      <c:pt idx="116">
                        <c:v>1.3732697836313035</c:v>
                      </c:pt>
                      <c:pt idx="117">
                        <c:v>0.77985740134893788</c:v>
                      </c:pt>
                      <c:pt idx="118">
                        <c:v>1.1856036000147174</c:v>
                      </c:pt>
                      <c:pt idx="119">
                        <c:v>1.2184022552913953</c:v>
                      </c:pt>
                      <c:pt idx="120">
                        <c:v>0.3665106696142173</c:v>
                      </c:pt>
                      <c:pt idx="121">
                        <c:v>0.38599374320575919</c:v>
                      </c:pt>
                      <c:pt idx="122">
                        <c:v>0.61404086766532195</c:v>
                      </c:pt>
                      <c:pt idx="123">
                        <c:v>1.0835784577502672</c:v>
                      </c:pt>
                      <c:pt idx="124">
                        <c:v>1.8952397943632793</c:v>
                      </c:pt>
                      <c:pt idx="125">
                        <c:v>2.4629510540231214</c:v>
                      </c:pt>
                      <c:pt idx="126">
                        <c:v>1.7674521025675238</c:v>
                      </c:pt>
                      <c:pt idx="127">
                        <c:v>2.3179365612452596</c:v>
                      </c:pt>
                      <c:pt idx="128">
                        <c:v>1.9957538372386896</c:v>
                      </c:pt>
                      <c:pt idx="129">
                        <c:v>2.2474224981483104</c:v>
                      </c:pt>
                      <c:pt idx="130">
                        <c:v>0.99362140476799699</c:v>
                      </c:pt>
                      <c:pt idx="131">
                        <c:v>0.68884364623480465</c:v>
                      </c:pt>
                      <c:pt idx="132">
                        <c:v>0.29704469208271522</c:v>
                      </c:pt>
                    </c:numCache>
                  </c:numRef>
                </c:val>
                <c:smooth val="0"/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8-93C8-440E-BC25-4DD0C644AEBD}"/>
                  </c:ext>
                </c:extLst>
              </c15:ser>
            </c15:filteredLineSeries>
            <c15:filteredLineSeries>
              <c15:ser>
                <c:idx val="2"/>
                <c:order val="4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'IPVN-BR'!$H$4</c15:sqref>
                        </c15:formulaRef>
                      </c:ext>
                    </c:extLst>
                    <c:strCache>
                      <c:ptCount val="1"/>
                      <c:pt idx="0">
                        <c:v>Cali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136"/>
                    <c:layout>
                      <c:manualLayout>
                        <c:x val="-5.9818731117826304E-3"/>
                        <c:y val="-2.6291125181995001E-3"/>
                      </c:manualLayout>
                    </c:layout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200" b="1" i="0" u="none" strike="noStrike" kern="1200" baseline="0">
                            <a:solidFill>
                              <a:schemeClr val="accent3"/>
                            </a:solidFill>
                            <a:latin typeface="Gill Sans MT" panose="020B0502020104020203" pitchFamily="34" charset="0"/>
                            <a:ea typeface="+mn-ea"/>
                            <a:cs typeface="+mn-cs"/>
                          </a:defRPr>
                        </a:pPr>
                        <a:endParaRPr lang="es-CO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 xmlns:c16r2="http://schemas.microsoft.com/office/drawing/2015/06/chart">
                      <c:ext xmlns:c16="http://schemas.microsoft.com/office/drawing/2014/chart" uri="{C3380CC4-5D6E-409C-BE32-E72D297353CC}">
                        <c16:uniqueId val="{00000009-93C8-440E-BC25-4DD0C644AEBD}"/>
                      </c:ext>
                      <c:ext xmlns:c15="http://schemas.microsoft.com/office/drawing/2012/chart"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 xmlns:c16r2="http://schemas.microsoft.com/office/drawing/2015/06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'IPVN-BR'!$A$23:$A$161</c15:sqref>
                        </c15:formulaRef>
                      </c:ext>
                    </c:extLst>
                    <c:numCache>
                      <c:formatCode>mmm\-yy</c:formatCode>
                      <c:ptCount val="139"/>
                      <c:pt idx="0">
                        <c:v>38869</c:v>
                      </c:pt>
                      <c:pt idx="1">
                        <c:v>38899</c:v>
                      </c:pt>
                      <c:pt idx="2">
                        <c:v>38930</c:v>
                      </c:pt>
                      <c:pt idx="3">
                        <c:v>38961</c:v>
                      </c:pt>
                      <c:pt idx="4">
                        <c:v>38991</c:v>
                      </c:pt>
                      <c:pt idx="5">
                        <c:v>39022</c:v>
                      </c:pt>
                      <c:pt idx="6">
                        <c:v>39052</c:v>
                      </c:pt>
                      <c:pt idx="7">
                        <c:v>39083</c:v>
                      </c:pt>
                      <c:pt idx="8">
                        <c:v>39114</c:v>
                      </c:pt>
                      <c:pt idx="9">
                        <c:v>39142</c:v>
                      </c:pt>
                      <c:pt idx="10">
                        <c:v>39173</c:v>
                      </c:pt>
                      <c:pt idx="11">
                        <c:v>39203</c:v>
                      </c:pt>
                      <c:pt idx="12">
                        <c:v>39234</c:v>
                      </c:pt>
                      <c:pt idx="13">
                        <c:v>39264</c:v>
                      </c:pt>
                      <c:pt idx="14">
                        <c:v>39295</c:v>
                      </c:pt>
                      <c:pt idx="15">
                        <c:v>39326</c:v>
                      </c:pt>
                      <c:pt idx="16">
                        <c:v>39356</c:v>
                      </c:pt>
                      <c:pt idx="17">
                        <c:v>39387</c:v>
                      </c:pt>
                      <c:pt idx="18">
                        <c:v>39417</c:v>
                      </c:pt>
                      <c:pt idx="19">
                        <c:v>39448</c:v>
                      </c:pt>
                      <c:pt idx="20">
                        <c:v>39479</c:v>
                      </c:pt>
                      <c:pt idx="21">
                        <c:v>39508</c:v>
                      </c:pt>
                      <c:pt idx="22">
                        <c:v>39539</c:v>
                      </c:pt>
                      <c:pt idx="23">
                        <c:v>39569</c:v>
                      </c:pt>
                      <c:pt idx="24">
                        <c:v>39600</c:v>
                      </c:pt>
                      <c:pt idx="25">
                        <c:v>39630</c:v>
                      </c:pt>
                      <c:pt idx="26">
                        <c:v>39661</c:v>
                      </c:pt>
                      <c:pt idx="27">
                        <c:v>39692</c:v>
                      </c:pt>
                      <c:pt idx="28">
                        <c:v>39722</c:v>
                      </c:pt>
                      <c:pt idx="29">
                        <c:v>39753</c:v>
                      </c:pt>
                      <c:pt idx="30">
                        <c:v>39783</c:v>
                      </c:pt>
                      <c:pt idx="31">
                        <c:v>39814</c:v>
                      </c:pt>
                      <c:pt idx="32">
                        <c:v>39845</c:v>
                      </c:pt>
                      <c:pt idx="33">
                        <c:v>39873</c:v>
                      </c:pt>
                      <c:pt idx="34">
                        <c:v>39904</c:v>
                      </c:pt>
                      <c:pt idx="35">
                        <c:v>39934</c:v>
                      </c:pt>
                      <c:pt idx="36">
                        <c:v>39965</c:v>
                      </c:pt>
                      <c:pt idx="37">
                        <c:v>39995</c:v>
                      </c:pt>
                      <c:pt idx="38">
                        <c:v>40026</c:v>
                      </c:pt>
                      <c:pt idx="39">
                        <c:v>40057</c:v>
                      </c:pt>
                      <c:pt idx="40">
                        <c:v>40087</c:v>
                      </c:pt>
                      <c:pt idx="41">
                        <c:v>40118</c:v>
                      </c:pt>
                      <c:pt idx="42">
                        <c:v>40148</c:v>
                      </c:pt>
                      <c:pt idx="43">
                        <c:v>40179</c:v>
                      </c:pt>
                      <c:pt idx="44">
                        <c:v>40210</c:v>
                      </c:pt>
                      <c:pt idx="45">
                        <c:v>40238</c:v>
                      </c:pt>
                      <c:pt idx="46">
                        <c:v>40269</c:v>
                      </c:pt>
                      <c:pt idx="47">
                        <c:v>40299</c:v>
                      </c:pt>
                      <c:pt idx="48">
                        <c:v>40330</c:v>
                      </c:pt>
                      <c:pt idx="49">
                        <c:v>40360</c:v>
                      </c:pt>
                      <c:pt idx="50">
                        <c:v>40391</c:v>
                      </c:pt>
                      <c:pt idx="51">
                        <c:v>40422</c:v>
                      </c:pt>
                      <c:pt idx="52">
                        <c:v>40452</c:v>
                      </c:pt>
                      <c:pt idx="53">
                        <c:v>40483</c:v>
                      </c:pt>
                      <c:pt idx="54">
                        <c:v>40513</c:v>
                      </c:pt>
                      <c:pt idx="55">
                        <c:v>40544</c:v>
                      </c:pt>
                      <c:pt idx="56">
                        <c:v>40575</c:v>
                      </c:pt>
                      <c:pt idx="57">
                        <c:v>40603</c:v>
                      </c:pt>
                      <c:pt idx="58">
                        <c:v>40634</c:v>
                      </c:pt>
                      <c:pt idx="59">
                        <c:v>40664</c:v>
                      </c:pt>
                      <c:pt idx="60">
                        <c:v>40695</c:v>
                      </c:pt>
                      <c:pt idx="61">
                        <c:v>40725</c:v>
                      </c:pt>
                      <c:pt idx="62">
                        <c:v>40756</c:v>
                      </c:pt>
                      <c:pt idx="63">
                        <c:v>40787</c:v>
                      </c:pt>
                      <c:pt idx="64">
                        <c:v>40817</c:v>
                      </c:pt>
                      <c:pt idx="65">
                        <c:v>40848</c:v>
                      </c:pt>
                      <c:pt idx="66">
                        <c:v>40878</c:v>
                      </c:pt>
                      <c:pt idx="67">
                        <c:v>40909</c:v>
                      </c:pt>
                      <c:pt idx="68">
                        <c:v>40940</c:v>
                      </c:pt>
                      <c:pt idx="69">
                        <c:v>40969</c:v>
                      </c:pt>
                      <c:pt idx="70">
                        <c:v>41000</c:v>
                      </c:pt>
                      <c:pt idx="71">
                        <c:v>41030</c:v>
                      </c:pt>
                      <c:pt idx="72">
                        <c:v>41061</c:v>
                      </c:pt>
                      <c:pt idx="73">
                        <c:v>41091</c:v>
                      </c:pt>
                      <c:pt idx="74">
                        <c:v>41122</c:v>
                      </c:pt>
                      <c:pt idx="75">
                        <c:v>41153</c:v>
                      </c:pt>
                      <c:pt idx="76">
                        <c:v>41183</c:v>
                      </c:pt>
                      <c:pt idx="77">
                        <c:v>41214</c:v>
                      </c:pt>
                      <c:pt idx="78">
                        <c:v>41244</c:v>
                      </c:pt>
                      <c:pt idx="79">
                        <c:v>41275</c:v>
                      </c:pt>
                      <c:pt idx="80">
                        <c:v>41306</c:v>
                      </c:pt>
                      <c:pt idx="81">
                        <c:v>41334</c:v>
                      </c:pt>
                      <c:pt idx="82">
                        <c:v>41365</c:v>
                      </c:pt>
                      <c:pt idx="83">
                        <c:v>41395</c:v>
                      </c:pt>
                      <c:pt idx="84">
                        <c:v>41426</c:v>
                      </c:pt>
                      <c:pt idx="85">
                        <c:v>41456</c:v>
                      </c:pt>
                      <c:pt idx="86">
                        <c:v>41487</c:v>
                      </c:pt>
                      <c:pt idx="87">
                        <c:v>41518</c:v>
                      </c:pt>
                      <c:pt idx="88">
                        <c:v>41548</c:v>
                      </c:pt>
                      <c:pt idx="89">
                        <c:v>41579</c:v>
                      </c:pt>
                      <c:pt idx="90">
                        <c:v>41609</c:v>
                      </c:pt>
                      <c:pt idx="91">
                        <c:v>41640</c:v>
                      </c:pt>
                      <c:pt idx="92">
                        <c:v>41671</c:v>
                      </c:pt>
                      <c:pt idx="93">
                        <c:v>41699</c:v>
                      </c:pt>
                      <c:pt idx="94">
                        <c:v>41730</c:v>
                      </c:pt>
                      <c:pt idx="95">
                        <c:v>41760</c:v>
                      </c:pt>
                      <c:pt idx="96">
                        <c:v>41791</c:v>
                      </c:pt>
                      <c:pt idx="97">
                        <c:v>41821</c:v>
                      </c:pt>
                      <c:pt idx="98">
                        <c:v>41852</c:v>
                      </c:pt>
                      <c:pt idx="99">
                        <c:v>41883</c:v>
                      </c:pt>
                      <c:pt idx="100">
                        <c:v>41913</c:v>
                      </c:pt>
                      <c:pt idx="101">
                        <c:v>41944</c:v>
                      </c:pt>
                      <c:pt idx="102">
                        <c:v>41974</c:v>
                      </c:pt>
                      <c:pt idx="103">
                        <c:v>42005</c:v>
                      </c:pt>
                      <c:pt idx="104">
                        <c:v>42036</c:v>
                      </c:pt>
                      <c:pt idx="105">
                        <c:v>42064</c:v>
                      </c:pt>
                      <c:pt idx="106">
                        <c:v>42095</c:v>
                      </c:pt>
                      <c:pt idx="107">
                        <c:v>42125</c:v>
                      </c:pt>
                      <c:pt idx="108">
                        <c:v>42156</c:v>
                      </c:pt>
                      <c:pt idx="109">
                        <c:v>42186</c:v>
                      </c:pt>
                      <c:pt idx="110">
                        <c:v>42217</c:v>
                      </c:pt>
                      <c:pt idx="111">
                        <c:v>42248</c:v>
                      </c:pt>
                      <c:pt idx="112">
                        <c:v>42278</c:v>
                      </c:pt>
                      <c:pt idx="113">
                        <c:v>42309</c:v>
                      </c:pt>
                      <c:pt idx="114">
                        <c:v>42339</c:v>
                      </c:pt>
                      <c:pt idx="115">
                        <c:v>42370</c:v>
                      </c:pt>
                      <c:pt idx="116">
                        <c:v>42401</c:v>
                      </c:pt>
                      <c:pt idx="117">
                        <c:v>42430</c:v>
                      </c:pt>
                      <c:pt idx="118">
                        <c:v>42461</c:v>
                      </c:pt>
                      <c:pt idx="119">
                        <c:v>42491</c:v>
                      </c:pt>
                      <c:pt idx="120">
                        <c:v>42522</c:v>
                      </c:pt>
                      <c:pt idx="121">
                        <c:v>42552</c:v>
                      </c:pt>
                      <c:pt idx="122">
                        <c:v>42583</c:v>
                      </c:pt>
                      <c:pt idx="123">
                        <c:v>42614</c:v>
                      </c:pt>
                      <c:pt idx="124">
                        <c:v>42644</c:v>
                      </c:pt>
                      <c:pt idx="125">
                        <c:v>42675</c:v>
                      </c:pt>
                      <c:pt idx="126">
                        <c:v>42705</c:v>
                      </c:pt>
                      <c:pt idx="127">
                        <c:v>42736</c:v>
                      </c:pt>
                      <c:pt idx="128">
                        <c:v>42767</c:v>
                      </c:pt>
                      <c:pt idx="129">
                        <c:v>42795</c:v>
                      </c:pt>
                      <c:pt idx="130">
                        <c:v>42826</c:v>
                      </c:pt>
                      <c:pt idx="131">
                        <c:v>42856</c:v>
                      </c:pt>
                      <c:pt idx="132">
                        <c:v>42887</c:v>
                      </c:pt>
                      <c:pt idx="133">
                        <c:v>42917</c:v>
                      </c:pt>
                      <c:pt idx="134">
                        <c:v>42948</c:v>
                      </c:pt>
                      <c:pt idx="135">
                        <c:v>42979</c:v>
                      </c:pt>
                      <c:pt idx="136">
                        <c:v>43009</c:v>
                      </c:pt>
                      <c:pt idx="137">
                        <c:v>43040</c:v>
                      </c:pt>
                      <c:pt idx="138">
                        <c:v>43070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'IPVN-BR'!$H$18:$H$154</c15:sqref>
                        </c15:formulaRef>
                      </c:ext>
                    </c:extLst>
                    <c:numCache>
                      <c:formatCode>0.0</c:formatCode>
                      <c:ptCount val="137"/>
                      <c:pt idx="0">
                        <c:v>-1.1663927329716106</c:v>
                      </c:pt>
                      <c:pt idx="1">
                        <c:v>0.26712156592905156</c:v>
                      </c:pt>
                      <c:pt idx="2">
                        <c:v>0.57559111218841164</c:v>
                      </c:pt>
                      <c:pt idx="3">
                        <c:v>-0.17029571690903023</c:v>
                      </c:pt>
                      <c:pt idx="4">
                        <c:v>0.3526793648592097</c:v>
                      </c:pt>
                      <c:pt idx="5">
                        <c:v>0.89506523768216883</c:v>
                      </c:pt>
                      <c:pt idx="6">
                        <c:v>1.28656891907728</c:v>
                      </c:pt>
                      <c:pt idx="7">
                        <c:v>1.526517531786209</c:v>
                      </c:pt>
                      <c:pt idx="8">
                        <c:v>2.2995159271714138</c:v>
                      </c:pt>
                      <c:pt idx="9">
                        <c:v>4.0912564311124333</c:v>
                      </c:pt>
                      <c:pt idx="10">
                        <c:v>4.284891412269598</c:v>
                      </c:pt>
                      <c:pt idx="11">
                        <c:v>3.777602419216608</c:v>
                      </c:pt>
                      <c:pt idx="12">
                        <c:v>3.2157206146521844</c:v>
                      </c:pt>
                      <c:pt idx="13">
                        <c:v>1.806150507549753</c:v>
                      </c:pt>
                      <c:pt idx="14">
                        <c:v>1.4937214890102801</c:v>
                      </c:pt>
                      <c:pt idx="15">
                        <c:v>1.8129348897287789</c:v>
                      </c:pt>
                      <c:pt idx="16">
                        <c:v>1.9387333155044928</c:v>
                      </c:pt>
                      <c:pt idx="17">
                        <c:v>2.046223863012786</c:v>
                      </c:pt>
                      <c:pt idx="18">
                        <c:v>2.5528677652640441</c:v>
                      </c:pt>
                      <c:pt idx="19">
                        <c:v>2.0074584171414056</c:v>
                      </c:pt>
                      <c:pt idx="20">
                        <c:v>1.5434398470540511</c:v>
                      </c:pt>
                      <c:pt idx="21">
                        <c:v>0.65561726209153459</c:v>
                      </c:pt>
                      <c:pt idx="22">
                        <c:v>1.3558443025879052</c:v>
                      </c:pt>
                      <c:pt idx="23">
                        <c:v>6.010494901076413E-2</c:v>
                      </c:pt>
                      <c:pt idx="24">
                        <c:v>0.58777874018225429</c:v>
                      </c:pt>
                      <c:pt idx="25">
                        <c:v>-9.2493057996023698E-2</c:v>
                      </c:pt>
                      <c:pt idx="26">
                        <c:v>-0.30323024445128022</c:v>
                      </c:pt>
                      <c:pt idx="27">
                        <c:v>0.23080942569801977</c:v>
                      </c:pt>
                      <c:pt idx="28">
                        <c:v>-0.40236482167824716</c:v>
                      </c:pt>
                      <c:pt idx="29">
                        <c:v>-0.98532557187283043</c:v>
                      </c:pt>
                      <c:pt idx="30">
                        <c:v>-2.0017422042508559</c:v>
                      </c:pt>
                      <c:pt idx="31">
                        <c:v>-2.1427012373582244</c:v>
                      </c:pt>
                      <c:pt idx="32">
                        <c:v>-1.9806275170281662</c:v>
                      </c:pt>
                      <c:pt idx="33">
                        <c:v>-2.115708363968416</c:v>
                      </c:pt>
                      <c:pt idx="34">
                        <c:v>-2.2641353224282512</c:v>
                      </c:pt>
                      <c:pt idx="35">
                        <c:v>-2.6916730738139494</c:v>
                      </c:pt>
                      <c:pt idx="36">
                        <c:v>-2.9149609372640661</c:v>
                      </c:pt>
                      <c:pt idx="37">
                        <c:v>-2.8912892512881538</c:v>
                      </c:pt>
                      <c:pt idx="38">
                        <c:v>-2.4851904309828754</c:v>
                      </c:pt>
                      <c:pt idx="39">
                        <c:v>-2.7106570255760687</c:v>
                      </c:pt>
                      <c:pt idx="40">
                        <c:v>-1.7817171587093728</c:v>
                      </c:pt>
                      <c:pt idx="41">
                        <c:v>-0.65658533236471195</c:v>
                      </c:pt>
                      <c:pt idx="42">
                        <c:v>0.87381642546378036</c:v>
                      </c:pt>
                      <c:pt idx="43">
                        <c:v>1.469410199930099</c:v>
                      </c:pt>
                      <c:pt idx="44">
                        <c:v>1.1534620726208811</c:v>
                      </c:pt>
                      <c:pt idx="45">
                        <c:v>0.92584453577329029</c:v>
                      </c:pt>
                      <c:pt idx="46">
                        <c:v>0.63238306474855399</c:v>
                      </c:pt>
                      <c:pt idx="47">
                        <c:v>1.7109347202788339</c:v>
                      </c:pt>
                      <c:pt idx="48">
                        <c:v>2.0658992504473339</c:v>
                      </c:pt>
                      <c:pt idx="49">
                        <c:v>2.6464402819730948</c:v>
                      </c:pt>
                      <c:pt idx="50">
                        <c:v>2.4896869512761377</c:v>
                      </c:pt>
                      <c:pt idx="51">
                        <c:v>2.0341347342142546</c:v>
                      </c:pt>
                      <c:pt idx="52">
                        <c:v>1.3059749557049694</c:v>
                      </c:pt>
                      <c:pt idx="53">
                        <c:v>0.90697263711445597</c:v>
                      </c:pt>
                      <c:pt idx="54">
                        <c:v>-0.8129567300567353</c:v>
                      </c:pt>
                      <c:pt idx="55">
                        <c:v>-1.1088863760501666</c:v>
                      </c:pt>
                      <c:pt idx="56">
                        <c:v>-0.65101794063140428</c:v>
                      </c:pt>
                      <c:pt idx="57">
                        <c:v>0.61054597341920758</c:v>
                      </c:pt>
                      <c:pt idx="58">
                        <c:v>0.91248251284421489</c:v>
                      </c:pt>
                      <c:pt idx="59">
                        <c:v>0.19910067515152008</c:v>
                      </c:pt>
                      <c:pt idx="60">
                        <c:v>-0.91082812312559547</c:v>
                      </c:pt>
                      <c:pt idx="61">
                        <c:v>1.9705192435976571</c:v>
                      </c:pt>
                      <c:pt idx="62">
                        <c:v>2.3986913873487392</c:v>
                      </c:pt>
                      <c:pt idx="63">
                        <c:v>2.2341256119691177</c:v>
                      </c:pt>
                      <c:pt idx="64">
                        <c:v>2.8344288607156543</c:v>
                      </c:pt>
                      <c:pt idx="65">
                        <c:v>3.5337739643590105</c:v>
                      </c:pt>
                      <c:pt idx="66">
                        <c:v>3.7916830561700587</c:v>
                      </c:pt>
                      <c:pt idx="67">
                        <c:v>6.4972758129666852</c:v>
                      </c:pt>
                      <c:pt idx="68">
                        <c:v>5.6972912048595781</c:v>
                      </c:pt>
                      <c:pt idx="69">
                        <c:v>5.4931550438144683</c:v>
                      </c:pt>
                      <c:pt idx="70">
                        <c:v>5.0037284531281756</c:v>
                      </c:pt>
                      <c:pt idx="71">
                        <c:v>6.5572398218573191</c:v>
                      </c:pt>
                      <c:pt idx="72">
                        <c:v>7.3857407769532424</c:v>
                      </c:pt>
                      <c:pt idx="73">
                        <c:v>4.5317721266662669</c:v>
                      </c:pt>
                      <c:pt idx="74">
                        <c:v>4.8269059818897508</c:v>
                      </c:pt>
                      <c:pt idx="75">
                        <c:v>6.6197463418550706</c:v>
                      </c:pt>
                      <c:pt idx="76">
                        <c:v>6.3529427057117616</c:v>
                      </c:pt>
                      <c:pt idx="77">
                        <c:v>5.2347363032578809</c:v>
                      </c:pt>
                      <c:pt idx="78">
                        <c:v>5.3671003876185397</c:v>
                      </c:pt>
                      <c:pt idx="79">
                        <c:v>2.7098142071023013</c:v>
                      </c:pt>
                      <c:pt idx="80">
                        <c:v>3.0121214962923526</c:v>
                      </c:pt>
                      <c:pt idx="81">
                        <c:v>2.5365289362689891</c:v>
                      </c:pt>
                      <c:pt idx="82">
                        <c:v>4.0255111196656479</c:v>
                      </c:pt>
                      <c:pt idx="83">
                        <c:v>3.2926704860835487</c:v>
                      </c:pt>
                      <c:pt idx="84">
                        <c:v>4.5915948530701023</c:v>
                      </c:pt>
                      <c:pt idx="85">
                        <c:v>5.3495909653242801</c:v>
                      </c:pt>
                      <c:pt idx="86">
                        <c:v>5.7281833984284436</c:v>
                      </c:pt>
                      <c:pt idx="87">
                        <c:v>6.201616081856387</c:v>
                      </c:pt>
                      <c:pt idx="88">
                        <c:v>8.8274356044153013</c:v>
                      </c:pt>
                      <c:pt idx="89">
                        <c:v>10.343478376125992</c:v>
                      </c:pt>
                      <c:pt idx="90">
                        <c:v>12.126073123375214</c:v>
                      </c:pt>
                      <c:pt idx="91">
                        <c:v>13.020521032319277</c:v>
                      </c:pt>
                      <c:pt idx="92">
                        <c:v>12.493380792505061</c:v>
                      </c:pt>
                      <c:pt idx="93">
                        <c:v>12.777760109446735</c:v>
                      </c:pt>
                      <c:pt idx="94">
                        <c:v>11.770382692878378</c:v>
                      </c:pt>
                      <c:pt idx="95">
                        <c:v>11.297829897125311</c:v>
                      </c:pt>
                      <c:pt idx="96">
                        <c:v>10.78328503492736</c:v>
                      </c:pt>
                      <c:pt idx="97">
                        <c:v>11.068048403931074</c:v>
                      </c:pt>
                      <c:pt idx="98">
                        <c:v>9.7756193868899786</c:v>
                      </c:pt>
                      <c:pt idx="99">
                        <c:v>8.145550518553236</c:v>
                      </c:pt>
                      <c:pt idx="100">
                        <c:v>5.1919478855964263</c:v>
                      </c:pt>
                      <c:pt idx="101">
                        <c:v>4.3611487519370273</c:v>
                      </c:pt>
                      <c:pt idx="102">
                        <c:v>2.1184717598163205</c:v>
                      </c:pt>
                      <c:pt idx="103">
                        <c:v>1.1989625414196237</c:v>
                      </c:pt>
                      <c:pt idx="104">
                        <c:v>2.5715302829162567</c:v>
                      </c:pt>
                      <c:pt idx="105">
                        <c:v>2.8513235924638058</c:v>
                      </c:pt>
                      <c:pt idx="106">
                        <c:v>2.322470191286774</c:v>
                      </c:pt>
                      <c:pt idx="107">
                        <c:v>2.482096245399612</c:v>
                      </c:pt>
                      <c:pt idx="108">
                        <c:v>1.9919475855999513</c:v>
                      </c:pt>
                      <c:pt idx="109">
                        <c:v>0.77243861997529084</c:v>
                      </c:pt>
                      <c:pt idx="110">
                        <c:v>1.5235097313619717</c:v>
                      </c:pt>
                      <c:pt idx="111">
                        <c:v>3.5841948953059921</c:v>
                      </c:pt>
                      <c:pt idx="112">
                        <c:v>3.7481527706060724</c:v>
                      </c:pt>
                      <c:pt idx="113">
                        <c:v>3.8254077092818362</c:v>
                      </c:pt>
                      <c:pt idx="114">
                        <c:v>4.7030212758626844</c:v>
                      </c:pt>
                      <c:pt idx="115">
                        <c:v>5.4161728772530227</c:v>
                      </c:pt>
                      <c:pt idx="116">
                        <c:v>4.5620813531275894</c:v>
                      </c:pt>
                      <c:pt idx="117">
                        <c:v>6.9301092538138098</c:v>
                      </c:pt>
                      <c:pt idx="118">
                        <c:v>7.0039856928355348</c:v>
                      </c:pt>
                      <c:pt idx="119">
                        <c:v>7.4703330889628772</c:v>
                      </c:pt>
                      <c:pt idx="120">
                        <c:v>5.7808664774785967</c:v>
                      </c:pt>
                      <c:pt idx="121">
                        <c:v>6.0744568403820587</c:v>
                      </c:pt>
                      <c:pt idx="122">
                        <c:v>7.4271207956694507</c:v>
                      </c:pt>
                      <c:pt idx="123">
                        <c:v>5.4047674661591882</c:v>
                      </c:pt>
                      <c:pt idx="124">
                        <c:v>5.3704971661999723</c:v>
                      </c:pt>
                      <c:pt idx="125">
                        <c:v>5.3814143985072338</c:v>
                      </c:pt>
                      <c:pt idx="126">
                        <c:v>4.9221891335374579</c:v>
                      </c:pt>
                      <c:pt idx="127">
                        <c:v>4.823542907344458</c:v>
                      </c:pt>
                      <c:pt idx="128">
                        <c:v>4.4148938446769259</c:v>
                      </c:pt>
                      <c:pt idx="129">
                        <c:v>1.6678236503700594</c:v>
                      </c:pt>
                      <c:pt idx="130">
                        <c:v>1.0413357611584129</c:v>
                      </c:pt>
                      <c:pt idx="131">
                        <c:v>0.66932946000264337</c:v>
                      </c:pt>
                      <c:pt idx="132">
                        <c:v>2.4344068030522692</c:v>
                      </c:pt>
                      <c:pt idx="133">
                        <c:v>2.5483684861123068</c:v>
                      </c:pt>
                      <c:pt idx="134">
                        <c:v>1.0077383696531772</c:v>
                      </c:pt>
                      <c:pt idx="135">
                        <c:v>-7.4515633862914932E-2</c:v>
                      </c:pt>
                      <c:pt idx="136">
                        <c:v>0.96447995569952649</c:v>
                      </c:pt>
                    </c:numCache>
                  </c:numRef>
                </c:val>
                <c:smooth val="0"/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A-93C8-440E-BC25-4DD0C644AEBD}"/>
                  </c:ext>
                </c:extLst>
              </c15:ser>
            </c15:filteredLineSeries>
            <c15:filteredLineSeries>
              <c15:ser>
                <c:idx val="3"/>
                <c:order val="5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'IPVN-BR'!$I$4</c15:sqref>
                        </c15:formulaRef>
                      </c:ext>
                    </c:extLst>
                    <c:strCache>
                      <c:ptCount val="1"/>
                      <c:pt idx="0">
                        <c:v>IPVN Total</c:v>
                      </c:pt>
                    </c:strCache>
                  </c:strRef>
                </c:tx>
                <c:spPr>
                  <a:ln w="285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136"/>
                    <c:layout>
                      <c:manualLayout>
                        <c:x val="-1.00083692032235E-2"/>
                        <c:y val="2.0890813423416799E-2"/>
                      </c:manualLayout>
                    </c:layout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200" b="1" i="0" u="none" strike="noStrike" kern="1200" baseline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Gill Sans MT" panose="020B0502020104020203" pitchFamily="34" charset="0"/>
                            <a:ea typeface="+mn-ea"/>
                            <a:cs typeface="+mn-cs"/>
                          </a:defRPr>
                        </a:pPr>
                        <a:endParaRPr lang="es-CO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 xmlns:c16r2="http://schemas.microsoft.com/office/drawing/2015/06/chart">
                      <c:ext xmlns:c16="http://schemas.microsoft.com/office/drawing/2014/chart" uri="{C3380CC4-5D6E-409C-BE32-E72D297353CC}">
                        <c16:uniqueId val="{0000000B-93C8-440E-BC25-4DD0C644AEBD}"/>
                      </c:ext>
                      <c:ext xmlns:c15="http://schemas.microsoft.com/office/drawing/2012/chart"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 xmlns:c16r2="http://schemas.microsoft.com/office/drawing/2015/06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'IPVN-BR'!$A$23:$A$161</c15:sqref>
                        </c15:formulaRef>
                      </c:ext>
                    </c:extLst>
                    <c:numCache>
                      <c:formatCode>mmm\-yy</c:formatCode>
                      <c:ptCount val="139"/>
                      <c:pt idx="0">
                        <c:v>38869</c:v>
                      </c:pt>
                      <c:pt idx="1">
                        <c:v>38899</c:v>
                      </c:pt>
                      <c:pt idx="2">
                        <c:v>38930</c:v>
                      </c:pt>
                      <c:pt idx="3">
                        <c:v>38961</c:v>
                      </c:pt>
                      <c:pt idx="4">
                        <c:v>38991</c:v>
                      </c:pt>
                      <c:pt idx="5">
                        <c:v>39022</c:v>
                      </c:pt>
                      <c:pt idx="6">
                        <c:v>39052</c:v>
                      </c:pt>
                      <c:pt idx="7">
                        <c:v>39083</c:v>
                      </c:pt>
                      <c:pt idx="8">
                        <c:v>39114</c:v>
                      </c:pt>
                      <c:pt idx="9">
                        <c:v>39142</c:v>
                      </c:pt>
                      <c:pt idx="10">
                        <c:v>39173</c:v>
                      </c:pt>
                      <c:pt idx="11">
                        <c:v>39203</c:v>
                      </c:pt>
                      <c:pt idx="12">
                        <c:v>39234</c:v>
                      </c:pt>
                      <c:pt idx="13">
                        <c:v>39264</c:v>
                      </c:pt>
                      <c:pt idx="14">
                        <c:v>39295</c:v>
                      </c:pt>
                      <c:pt idx="15">
                        <c:v>39326</c:v>
                      </c:pt>
                      <c:pt idx="16">
                        <c:v>39356</c:v>
                      </c:pt>
                      <c:pt idx="17">
                        <c:v>39387</c:v>
                      </c:pt>
                      <c:pt idx="18">
                        <c:v>39417</c:v>
                      </c:pt>
                      <c:pt idx="19">
                        <c:v>39448</c:v>
                      </c:pt>
                      <c:pt idx="20">
                        <c:v>39479</c:v>
                      </c:pt>
                      <c:pt idx="21">
                        <c:v>39508</c:v>
                      </c:pt>
                      <c:pt idx="22">
                        <c:v>39539</c:v>
                      </c:pt>
                      <c:pt idx="23">
                        <c:v>39569</c:v>
                      </c:pt>
                      <c:pt idx="24">
                        <c:v>39600</c:v>
                      </c:pt>
                      <c:pt idx="25">
                        <c:v>39630</c:v>
                      </c:pt>
                      <c:pt idx="26">
                        <c:v>39661</c:v>
                      </c:pt>
                      <c:pt idx="27">
                        <c:v>39692</c:v>
                      </c:pt>
                      <c:pt idx="28">
                        <c:v>39722</c:v>
                      </c:pt>
                      <c:pt idx="29">
                        <c:v>39753</c:v>
                      </c:pt>
                      <c:pt idx="30">
                        <c:v>39783</c:v>
                      </c:pt>
                      <c:pt idx="31">
                        <c:v>39814</c:v>
                      </c:pt>
                      <c:pt idx="32">
                        <c:v>39845</c:v>
                      </c:pt>
                      <c:pt idx="33">
                        <c:v>39873</c:v>
                      </c:pt>
                      <c:pt idx="34">
                        <c:v>39904</c:v>
                      </c:pt>
                      <c:pt idx="35">
                        <c:v>39934</c:v>
                      </c:pt>
                      <c:pt idx="36">
                        <c:v>39965</c:v>
                      </c:pt>
                      <c:pt idx="37">
                        <c:v>39995</c:v>
                      </c:pt>
                      <c:pt idx="38">
                        <c:v>40026</c:v>
                      </c:pt>
                      <c:pt idx="39">
                        <c:v>40057</c:v>
                      </c:pt>
                      <c:pt idx="40">
                        <c:v>40087</c:v>
                      </c:pt>
                      <c:pt idx="41">
                        <c:v>40118</c:v>
                      </c:pt>
                      <c:pt idx="42">
                        <c:v>40148</c:v>
                      </c:pt>
                      <c:pt idx="43">
                        <c:v>40179</c:v>
                      </c:pt>
                      <c:pt idx="44">
                        <c:v>40210</c:v>
                      </c:pt>
                      <c:pt idx="45">
                        <c:v>40238</c:v>
                      </c:pt>
                      <c:pt idx="46">
                        <c:v>40269</c:v>
                      </c:pt>
                      <c:pt idx="47">
                        <c:v>40299</c:v>
                      </c:pt>
                      <c:pt idx="48">
                        <c:v>40330</c:v>
                      </c:pt>
                      <c:pt idx="49">
                        <c:v>40360</c:v>
                      </c:pt>
                      <c:pt idx="50">
                        <c:v>40391</c:v>
                      </c:pt>
                      <c:pt idx="51">
                        <c:v>40422</c:v>
                      </c:pt>
                      <c:pt idx="52">
                        <c:v>40452</c:v>
                      </c:pt>
                      <c:pt idx="53">
                        <c:v>40483</c:v>
                      </c:pt>
                      <c:pt idx="54">
                        <c:v>40513</c:v>
                      </c:pt>
                      <c:pt idx="55">
                        <c:v>40544</c:v>
                      </c:pt>
                      <c:pt idx="56">
                        <c:v>40575</c:v>
                      </c:pt>
                      <c:pt idx="57">
                        <c:v>40603</c:v>
                      </c:pt>
                      <c:pt idx="58">
                        <c:v>40634</c:v>
                      </c:pt>
                      <c:pt idx="59">
                        <c:v>40664</c:v>
                      </c:pt>
                      <c:pt idx="60">
                        <c:v>40695</c:v>
                      </c:pt>
                      <c:pt idx="61">
                        <c:v>40725</c:v>
                      </c:pt>
                      <c:pt idx="62">
                        <c:v>40756</c:v>
                      </c:pt>
                      <c:pt idx="63">
                        <c:v>40787</c:v>
                      </c:pt>
                      <c:pt idx="64">
                        <c:v>40817</c:v>
                      </c:pt>
                      <c:pt idx="65">
                        <c:v>40848</c:v>
                      </c:pt>
                      <c:pt idx="66">
                        <c:v>40878</c:v>
                      </c:pt>
                      <c:pt idx="67">
                        <c:v>40909</c:v>
                      </c:pt>
                      <c:pt idx="68">
                        <c:v>40940</c:v>
                      </c:pt>
                      <c:pt idx="69">
                        <c:v>40969</c:v>
                      </c:pt>
                      <c:pt idx="70">
                        <c:v>41000</c:v>
                      </c:pt>
                      <c:pt idx="71">
                        <c:v>41030</c:v>
                      </c:pt>
                      <c:pt idx="72">
                        <c:v>41061</c:v>
                      </c:pt>
                      <c:pt idx="73">
                        <c:v>41091</c:v>
                      </c:pt>
                      <c:pt idx="74">
                        <c:v>41122</c:v>
                      </c:pt>
                      <c:pt idx="75">
                        <c:v>41153</c:v>
                      </c:pt>
                      <c:pt idx="76">
                        <c:v>41183</c:v>
                      </c:pt>
                      <c:pt idx="77">
                        <c:v>41214</c:v>
                      </c:pt>
                      <c:pt idx="78">
                        <c:v>41244</c:v>
                      </c:pt>
                      <c:pt idx="79">
                        <c:v>41275</c:v>
                      </c:pt>
                      <c:pt idx="80">
                        <c:v>41306</c:v>
                      </c:pt>
                      <c:pt idx="81">
                        <c:v>41334</c:v>
                      </c:pt>
                      <c:pt idx="82">
                        <c:v>41365</c:v>
                      </c:pt>
                      <c:pt idx="83">
                        <c:v>41395</c:v>
                      </c:pt>
                      <c:pt idx="84">
                        <c:v>41426</c:v>
                      </c:pt>
                      <c:pt idx="85">
                        <c:v>41456</c:v>
                      </c:pt>
                      <c:pt idx="86">
                        <c:v>41487</c:v>
                      </c:pt>
                      <c:pt idx="87">
                        <c:v>41518</c:v>
                      </c:pt>
                      <c:pt idx="88">
                        <c:v>41548</c:v>
                      </c:pt>
                      <c:pt idx="89">
                        <c:v>41579</c:v>
                      </c:pt>
                      <c:pt idx="90">
                        <c:v>41609</c:v>
                      </c:pt>
                      <c:pt idx="91">
                        <c:v>41640</c:v>
                      </c:pt>
                      <c:pt idx="92">
                        <c:v>41671</c:v>
                      </c:pt>
                      <c:pt idx="93">
                        <c:v>41699</c:v>
                      </c:pt>
                      <c:pt idx="94">
                        <c:v>41730</c:v>
                      </c:pt>
                      <c:pt idx="95">
                        <c:v>41760</c:v>
                      </c:pt>
                      <c:pt idx="96">
                        <c:v>41791</c:v>
                      </c:pt>
                      <c:pt idx="97">
                        <c:v>41821</c:v>
                      </c:pt>
                      <c:pt idx="98">
                        <c:v>41852</c:v>
                      </c:pt>
                      <c:pt idx="99">
                        <c:v>41883</c:v>
                      </c:pt>
                      <c:pt idx="100">
                        <c:v>41913</c:v>
                      </c:pt>
                      <c:pt idx="101">
                        <c:v>41944</c:v>
                      </c:pt>
                      <c:pt idx="102">
                        <c:v>41974</c:v>
                      </c:pt>
                      <c:pt idx="103">
                        <c:v>42005</c:v>
                      </c:pt>
                      <c:pt idx="104">
                        <c:v>42036</c:v>
                      </c:pt>
                      <c:pt idx="105">
                        <c:v>42064</c:v>
                      </c:pt>
                      <c:pt idx="106">
                        <c:v>42095</c:v>
                      </c:pt>
                      <c:pt idx="107">
                        <c:v>42125</c:v>
                      </c:pt>
                      <c:pt idx="108">
                        <c:v>42156</c:v>
                      </c:pt>
                      <c:pt idx="109">
                        <c:v>42186</c:v>
                      </c:pt>
                      <c:pt idx="110">
                        <c:v>42217</c:v>
                      </c:pt>
                      <c:pt idx="111">
                        <c:v>42248</c:v>
                      </c:pt>
                      <c:pt idx="112">
                        <c:v>42278</c:v>
                      </c:pt>
                      <c:pt idx="113">
                        <c:v>42309</c:v>
                      </c:pt>
                      <c:pt idx="114">
                        <c:v>42339</c:v>
                      </c:pt>
                      <c:pt idx="115">
                        <c:v>42370</c:v>
                      </c:pt>
                      <c:pt idx="116">
                        <c:v>42401</c:v>
                      </c:pt>
                      <c:pt idx="117">
                        <c:v>42430</c:v>
                      </c:pt>
                      <c:pt idx="118">
                        <c:v>42461</c:v>
                      </c:pt>
                      <c:pt idx="119">
                        <c:v>42491</c:v>
                      </c:pt>
                      <c:pt idx="120">
                        <c:v>42522</c:v>
                      </c:pt>
                      <c:pt idx="121">
                        <c:v>42552</c:v>
                      </c:pt>
                      <c:pt idx="122">
                        <c:v>42583</c:v>
                      </c:pt>
                      <c:pt idx="123">
                        <c:v>42614</c:v>
                      </c:pt>
                      <c:pt idx="124">
                        <c:v>42644</c:v>
                      </c:pt>
                      <c:pt idx="125">
                        <c:v>42675</c:v>
                      </c:pt>
                      <c:pt idx="126">
                        <c:v>42705</c:v>
                      </c:pt>
                      <c:pt idx="127">
                        <c:v>42736</c:v>
                      </c:pt>
                      <c:pt idx="128">
                        <c:v>42767</c:v>
                      </c:pt>
                      <c:pt idx="129">
                        <c:v>42795</c:v>
                      </c:pt>
                      <c:pt idx="130">
                        <c:v>42826</c:v>
                      </c:pt>
                      <c:pt idx="131">
                        <c:v>42856</c:v>
                      </c:pt>
                      <c:pt idx="132">
                        <c:v>42887</c:v>
                      </c:pt>
                      <c:pt idx="133">
                        <c:v>42917</c:v>
                      </c:pt>
                      <c:pt idx="134">
                        <c:v>42948</c:v>
                      </c:pt>
                      <c:pt idx="135">
                        <c:v>42979</c:v>
                      </c:pt>
                      <c:pt idx="136">
                        <c:v>43009</c:v>
                      </c:pt>
                      <c:pt idx="137">
                        <c:v>43040</c:v>
                      </c:pt>
                      <c:pt idx="138">
                        <c:v>43070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'IPVN-BR'!$I$18:$I$154</c15:sqref>
                        </c15:formulaRef>
                      </c:ext>
                    </c:extLst>
                    <c:numCache>
                      <c:formatCode>0.0</c:formatCode>
                      <c:ptCount val="137"/>
                      <c:pt idx="0">
                        <c:v>1.5206126308644485</c:v>
                      </c:pt>
                      <c:pt idx="1">
                        <c:v>2.3298456111169985</c:v>
                      </c:pt>
                      <c:pt idx="2">
                        <c:v>3.219806425538585</c:v>
                      </c:pt>
                      <c:pt idx="3">
                        <c:v>3.4597190035107861</c:v>
                      </c:pt>
                      <c:pt idx="4">
                        <c:v>4.3328305026018477</c:v>
                      </c:pt>
                      <c:pt idx="5">
                        <c:v>6.1803402274897223</c:v>
                      </c:pt>
                      <c:pt idx="6">
                        <c:v>7.0990252727738179</c:v>
                      </c:pt>
                      <c:pt idx="7">
                        <c:v>7.6312381057316525</c:v>
                      </c:pt>
                      <c:pt idx="8">
                        <c:v>7.5913858474979445</c:v>
                      </c:pt>
                      <c:pt idx="9">
                        <c:v>9.3256399692286607</c:v>
                      </c:pt>
                      <c:pt idx="10">
                        <c:v>10.792473277153825</c:v>
                      </c:pt>
                      <c:pt idx="11">
                        <c:v>11.624019484600613</c:v>
                      </c:pt>
                      <c:pt idx="12">
                        <c:v>11.66349923625145</c:v>
                      </c:pt>
                      <c:pt idx="13">
                        <c:v>11.503644226348264</c:v>
                      </c:pt>
                      <c:pt idx="14">
                        <c:v>11.074482623272974</c:v>
                      </c:pt>
                      <c:pt idx="15">
                        <c:v>11.229644019802777</c:v>
                      </c:pt>
                      <c:pt idx="16">
                        <c:v>10.798109775300979</c:v>
                      </c:pt>
                      <c:pt idx="17">
                        <c:v>10.700317189711539</c:v>
                      </c:pt>
                      <c:pt idx="18">
                        <c:v>10.404031967678517</c:v>
                      </c:pt>
                      <c:pt idx="19">
                        <c:v>10.163295725250322</c:v>
                      </c:pt>
                      <c:pt idx="20">
                        <c:v>9.7306515926922188</c:v>
                      </c:pt>
                      <c:pt idx="21">
                        <c:v>8.9631193184052762</c:v>
                      </c:pt>
                      <c:pt idx="22">
                        <c:v>7.8218404649956996</c:v>
                      </c:pt>
                      <c:pt idx="23">
                        <c:v>6.9128391744875506</c:v>
                      </c:pt>
                      <c:pt idx="24">
                        <c:v>6.1194031084109923</c:v>
                      </c:pt>
                      <c:pt idx="25">
                        <c:v>5.1802334197543543</c:v>
                      </c:pt>
                      <c:pt idx="26">
                        <c:v>5.278421349373108</c:v>
                      </c:pt>
                      <c:pt idx="27">
                        <c:v>4.8301031895213287</c:v>
                      </c:pt>
                      <c:pt idx="28">
                        <c:v>3.6929012556359497</c:v>
                      </c:pt>
                      <c:pt idx="29">
                        <c:v>2.3597019168771549</c:v>
                      </c:pt>
                      <c:pt idx="30">
                        <c:v>1.6820662654109197</c:v>
                      </c:pt>
                      <c:pt idx="31">
                        <c:v>1.6565767809340715</c:v>
                      </c:pt>
                      <c:pt idx="32">
                        <c:v>2.4725084818737919</c:v>
                      </c:pt>
                      <c:pt idx="33">
                        <c:v>1.5875493461433354</c:v>
                      </c:pt>
                      <c:pt idx="34">
                        <c:v>1.3096362206462819</c:v>
                      </c:pt>
                      <c:pt idx="35">
                        <c:v>0.71746001319945574</c:v>
                      </c:pt>
                      <c:pt idx="36">
                        <c:v>1.0267133061638622</c:v>
                      </c:pt>
                      <c:pt idx="37">
                        <c:v>1.2353377673611998</c:v>
                      </c:pt>
                      <c:pt idx="38">
                        <c:v>1.3909448706967087</c:v>
                      </c:pt>
                      <c:pt idx="39">
                        <c:v>1.4193321920596302</c:v>
                      </c:pt>
                      <c:pt idx="40">
                        <c:v>2.1632289440740138</c:v>
                      </c:pt>
                      <c:pt idx="41">
                        <c:v>2.8984999886384477</c:v>
                      </c:pt>
                      <c:pt idx="42">
                        <c:v>3.8846474324655489</c:v>
                      </c:pt>
                      <c:pt idx="43">
                        <c:v>4.0057006129000872</c:v>
                      </c:pt>
                      <c:pt idx="44">
                        <c:v>3.6493507442314055</c:v>
                      </c:pt>
                      <c:pt idx="45">
                        <c:v>4.0454485649316752</c:v>
                      </c:pt>
                      <c:pt idx="46">
                        <c:v>4.0011853821795729</c:v>
                      </c:pt>
                      <c:pt idx="47">
                        <c:v>4.6682543186419734</c:v>
                      </c:pt>
                      <c:pt idx="48">
                        <c:v>5.6838548034621406</c:v>
                      </c:pt>
                      <c:pt idx="49">
                        <c:v>6.3940821446903495</c:v>
                      </c:pt>
                      <c:pt idx="50">
                        <c:v>6.7393771060259455</c:v>
                      </c:pt>
                      <c:pt idx="51">
                        <c:v>6.3970237284968201</c:v>
                      </c:pt>
                      <c:pt idx="52">
                        <c:v>6.3817012039210086</c:v>
                      </c:pt>
                      <c:pt idx="53">
                        <c:v>6.5144968322129015</c:v>
                      </c:pt>
                      <c:pt idx="54">
                        <c:v>6.2671097029562084</c:v>
                      </c:pt>
                      <c:pt idx="55">
                        <c:v>5.6999007067588758</c:v>
                      </c:pt>
                      <c:pt idx="56">
                        <c:v>6.3968157681989268</c:v>
                      </c:pt>
                      <c:pt idx="57">
                        <c:v>6.797817640068482</c:v>
                      </c:pt>
                      <c:pt idx="58">
                        <c:v>7.0865421221106839</c:v>
                      </c:pt>
                      <c:pt idx="59">
                        <c:v>6.6981989245594731</c:v>
                      </c:pt>
                      <c:pt idx="60">
                        <c:v>6.4550240606553011</c:v>
                      </c:pt>
                      <c:pt idx="61">
                        <c:v>6.8656845312170089</c:v>
                      </c:pt>
                      <c:pt idx="62">
                        <c:v>7.1240874373548868</c:v>
                      </c:pt>
                      <c:pt idx="63">
                        <c:v>8.4561424119879334</c:v>
                      </c:pt>
                      <c:pt idx="64">
                        <c:v>8.8808489720099359</c:v>
                      </c:pt>
                      <c:pt idx="65">
                        <c:v>8.710740781798787</c:v>
                      </c:pt>
                      <c:pt idx="66">
                        <c:v>8.5987284879705648</c:v>
                      </c:pt>
                      <c:pt idx="67">
                        <c:v>8.6583623288374554</c:v>
                      </c:pt>
                      <c:pt idx="68">
                        <c:v>8.412457089197245</c:v>
                      </c:pt>
                      <c:pt idx="69">
                        <c:v>8.2315037730178009</c:v>
                      </c:pt>
                      <c:pt idx="70">
                        <c:v>7.6826990437020459</c:v>
                      </c:pt>
                      <c:pt idx="71">
                        <c:v>8.2075267848845002</c:v>
                      </c:pt>
                      <c:pt idx="72">
                        <c:v>7.2830017353966214</c:v>
                      </c:pt>
                      <c:pt idx="73">
                        <c:v>7.0675677977350748</c:v>
                      </c:pt>
                      <c:pt idx="74">
                        <c:v>7.9286929908180204</c:v>
                      </c:pt>
                      <c:pt idx="75">
                        <c:v>7.8323557646285513</c:v>
                      </c:pt>
                      <c:pt idx="76">
                        <c:v>7.9413753243580132</c:v>
                      </c:pt>
                      <c:pt idx="77">
                        <c:v>7.9601205978592438</c:v>
                      </c:pt>
                      <c:pt idx="78">
                        <c:v>8.3983490521561954</c:v>
                      </c:pt>
                      <c:pt idx="79">
                        <c:v>8.9983176204540882</c:v>
                      </c:pt>
                      <c:pt idx="80">
                        <c:v>8.586465847447954</c:v>
                      </c:pt>
                      <c:pt idx="81">
                        <c:v>8.6508632853029788</c:v>
                      </c:pt>
                      <c:pt idx="82">
                        <c:v>8.89719108928373</c:v>
                      </c:pt>
                      <c:pt idx="83">
                        <c:v>9.2372695342966225</c:v>
                      </c:pt>
                      <c:pt idx="84">
                        <c:v>10.305679909210586</c:v>
                      </c:pt>
                      <c:pt idx="85">
                        <c:v>10.137557572638588</c:v>
                      </c:pt>
                      <c:pt idx="86">
                        <c:v>9.2803272185579608</c:v>
                      </c:pt>
                      <c:pt idx="87">
                        <c:v>8.5851191979633867</c:v>
                      </c:pt>
                      <c:pt idx="88">
                        <c:v>8.15605570566027</c:v>
                      </c:pt>
                      <c:pt idx="89">
                        <c:v>8.5345675580832179</c:v>
                      </c:pt>
                      <c:pt idx="90">
                        <c:v>8.6224319397422811</c:v>
                      </c:pt>
                      <c:pt idx="91">
                        <c:v>8.4847182845278581</c:v>
                      </c:pt>
                      <c:pt idx="92">
                        <c:v>8.433475620024943</c:v>
                      </c:pt>
                      <c:pt idx="93">
                        <c:v>8.8660707973123198</c:v>
                      </c:pt>
                      <c:pt idx="94">
                        <c:v>9.6222654025864163</c:v>
                      </c:pt>
                      <c:pt idx="95">
                        <c:v>9.178104772915475</c:v>
                      </c:pt>
                      <c:pt idx="96">
                        <c:v>8.3596534106319851</c:v>
                      </c:pt>
                      <c:pt idx="97">
                        <c:v>8.5249158200103139</c:v>
                      </c:pt>
                      <c:pt idx="98">
                        <c:v>7.7324958043402781</c:v>
                      </c:pt>
                      <c:pt idx="99">
                        <c:v>7.9548611876482322</c:v>
                      </c:pt>
                      <c:pt idx="100">
                        <c:v>7.393325657196459</c:v>
                      </c:pt>
                      <c:pt idx="101">
                        <c:v>7.1339290814466993</c:v>
                      </c:pt>
                      <c:pt idx="102">
                        <c:v>6.6036905509622379</c:v>
                      </c:pt>
                      <c:pt idx="103">
                        <c:v>5.8435574562850867</c:v>
                      </c:pt>
                      <c:pt idx="104">
                        <c:v>5.5372623745888472</c:v>
                      </c:pt>
                      <c:pt idx="105">
                        <c:v>4.6561781359422572</c:v>
                      </c:pt>
                      <c:pt idx="106">
                        <c:v>3.8411984255884324</c:v>
                      </c:pt>
                      <c:pt idx="107">
                        <c:v>3.7641401414430842</c:v>
                      </c:pt>
                      <c:pt idx="108">
                        <c:v>3.8507577807759263</c:v>
                      </c:pt>
                      <c:pt idx="109">
                        <c:v>2.9150750867305675</c:v>
                      </c:pt>
                      <c:pt idx="110">
                        <c:v>2.619076088737482</c:v>
                      </c:pt>
                      <c:pt idx="111">
                        <c:v>2.0336560589233388</c:v>
                      </c:pt>
                      <c:pt idx="112">
                        <c:v>2.7386764675326081</c:v>
                      </c:pt>
                      <c:pt idx="113">
                        <c:v>2.4063334561669425</c:v>
                      </c:pt>
                      <c:pt idx="114">
                        <c:v>2.4398239139479028</c:v>
                      </c:pt>
                      <c:pt idx="115">
                        <c:v>2.9180595416625765</c:v>
                      </c:pt>
                      <c:pt idx="116">
                        <c:v>2.1729932152179554</c:v>
                      </c:pt>
                      <c:pt idx="117">
                        <c:v>1.6817979620484369</c:v>
                      </c:pt>
                      <c:pt idx="118">
                        <c:v>1.0448646848276288</c:v>
                      </c:pt>
                      <c:pt idx="119">
                        <c:v>0.85055765165289454</c:v>
                      </c:pt>
                      <c:pt idx="120">
                        <c:v>-0.63429340335289242</c:v>
                      </c:pt>
                      <c:pt idx="121">
                        <c:v>-0.88019732677994122</c:v>
                      </c:pt>
                      <c:pt idx="122">
                        <c:v>-1.1554122615349049</c:v>
                      </c:pt>
                      <c:pt idx="123">
                        <c:v>-0.96910748496155108</c:v>
                      </c:pt>
                      <c:pt idx="124">
                        <c:v>-1.366590166519277</c:v>
                      </c:pt>
                      <c:pt idx="125">
                        <c:v>-1.2530959967694599</c:v>
                      </c:pt>
                      <c:pt idx="126">
                        <c:v>-1.3425915451597992</c:v>
                      </c:pt>
                      <c:pt idx="127">
                        <c:v>-1.0813829313780832</c:v>
                      </c:pt>
                      <c:pt idx="128">
                        <c:v>-0.49167944983160572</c:v>
                      </c:pt>
                      <c:pt idx="129">
                        <c:v>-3.43145790515198E-2</c:v>
                      </c:pt>
                      <c:pt idx="130">
                        <c:v>0.4327576310625858</c:v>
                      </c:pt>
                      <c:pt idx="131">
                        <c:v>0.10196175740682101</c:v>
                      </c:pt>
                      <c:pt idx="132">
                        <c:v>0.51846752598938561</c:v>
                      </c:pt>
                      <c:pt idx="133">
                        <c:v>0.40077052291611626</c:v>
                      </c:pt>
                      <c:pt idx="134">
                        <c:v>1.1035463686474234</c:v>
                      </c:pt>
                      <c:pt idx="135">
                        <c:v>0.3298800879014463</c:v>
                      </c:pt>
                      <c:pt idx="136">
                        <c:v>0.50897864534549253</c:v>
                      </c:pt>
                    </c:numCache>
                  </c:numRef>
                </c:val>
                <c:smooth val="0"/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C-93C8-440E-BC25-4DD0C644AEBD}"/>
                  </c:ext>
                </c:extLst>
              </c15:ser>
            </c15:filteredLineSeries>
          </c:ext>
        </c:extLst>
      </c:lineChart>
      <c:dateAx>
        <c:axId val="-1777656320"/>
        <c:scaling>
          <c:orientation val="minMax"/>
          <c:max val="43100"/>
          <c:min val="40513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3175" cap="sq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777648160"/>
        <c:crosses val="autoZero"/>
        <c:auto val="1"/>
        <c:lblOffset val="100"/>
        <c:baseTimeUnit val="months"/>
        <c:majorUnit val="3"/>
        <c:majorTimeUnit val="months"/>
      </c:dateAx>
      <c:valAx>
        <c:axId val="-1777648160"/>
        <c:scaling>
          <c:orientation val="minMax"/>
          <c:max val="16"/>
          <c:min val="-4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777656320"/>
        <c:crosses val="autoZero"/>
        <c:crossBetween val="between"/>
        <c:majorUnit val="2"/>
      </c:valAx>
      <c:spPr>
        <a:noFill/>
      </c:spPr>
    </c:plotArea>
    <c:legend>
      <c:legendPos val="b"/>
      <c:layout>
        <c:manualLayout>
          <c:xMode val="edge"/>
          <c:yMode val="edge"/>
          <c:x val="0"/>
          <c:y val="0.93649555570669496"/>
          <c:w val="0.95919719284994964"/>
          <c:h val="5.25708888888889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Gill Sans MT" panose="020B0502020104020203" pitchFamily="34" charset="0"/>
        </a:defRPr>
      </a:pPr>
      <a:endParaRPr lang="es-C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r>
              <a:rPr lang="es-CO" b="1" dirty="0"/>
              <a:t>Ventas al por menor</a:t>
            </a:r>
            <a:br>
              <a:rPr lang="es-CO" b="1" dirty="0"/>
            </a:br>
            <a:r>
              <a:rPr lang="es-CO" dirty="0"/>
              <a:t>(Variación 12 meses, 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7.307491749787752E-2"/>
          <c:y val="0.16307249230629678"/>
          <c:w val="0.84970699117155812"/>
          <c:h val="0.60491050548362379"/>
        </c:manualLayout>
      </c:layout>
      <c:lineChart>
        <c:grouping val="standard"/>
        <c:varyColors val="0"/>
        <c:ser>
          <c:idx val="0"/>
          <c:order val="0"/>
          <c:tx>
            <c:strRef>
              <c:f>'Comercio 5 ciudades'!$D$2</c:f>
              <c:strCache>
                <c:ptCount val="1"/>
                <c:pt idx="0">
                  <c:v>Bogotá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47"/>
              <c:layout>
                <c:manualLayout>
                  <c:x val="0"/>
                  <c:y val="1.7274477390384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419-4DF6-B58E-A1840333BA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'Comercio 5 ciudades'!$A$3:$A$50</c:f>
              <c:numCache>
                <c:formatCode>mmm\-yy</c:formatCode>
                <c:ptCount val="4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</c:numCache>
            </c:numRef>
          </c:cat>
          <c:val>
            <c:numRef>
              <c:f>'Comercio 5 ciudades'!$D$3:$D$50</c:f>
              <c:numCache>
                <c:formatCode>General</c:formatCode>
                <c:ptCount val="48"/>
                <c:pt idx="11" formatCode="0.0">
                  <c:v>5.72414632675466</c:v>
                </c:pt>
                <c:pt idx="12" formatCode="0.0">
                  <c:v>5.37695994329321</c:v>
                </c:pt>
                <c:pt idx="13" formatCode="0.0">
                  <c:v>5.0738584151644099</c:v>
                </c:pt>
                <c:pt idx="14" formatCode="0.0">
                  <c:v>4.5502885664776596</c:v>
                </c:pt>
                <c:pt idx="15" formatCode="0.0">
                  <c:v>4.0785162057488797</c:v>
                </c:pt>
                <c:pt idx="16" formatCode="0.0">
                  <c:v>3.2465632412910201</c:v>
                </c:pt>
                <c:pt idx="17" formatCode="0.0">
                  <c:v>3.1980483915322599</c:v>
                </c:pt>
                <c:pt idx="18" formatCode="0.0">
                  <c:v>2.9667387880967699</c:v>
                </c:pt>
                <c:pt idx="19" formatCode="0.0">
                  <c:v>2.4873064735930299</c:v>
                </c:pt>
                <c:pt idx="20" formatCode="0.0">
                  <c:v>1.8313899170025101</c:v>
                </c:pt>
                <c:pt idx="21" formatCode="0.0">
                  <c:v>0.96633008099282802</c:v>
                </c:pt>
                <c:pt idx="22" formatCode="0.0">
                  <c:v>-0.24396359818944499</c:v>
                </c:pt>
                <c:pt idx="23" formatCode="0.0">
                  <c:v>-1.8237529118214499</c:v>
                </c:pt>
                <c:pt idx="24" formatCode="0.0">
                  <c:v>-2.1311536015570498</c:v>
                </c:pt>
                <c:pt idx="25" formatCode="0.0">
                  <c:v>-2.00446322190923</c:v>
                </c:pt>
                <c:pt idx="26" formatCode="0.0">
                  <c:v>-2.6316005812054799</c:v>
                </c:pt>
                <c:pt idx="27" formatCode="0.0">
                  <c:v>-2.2081298793265001</c:v>
                </c:pt>
                <c:pt idx="28" formatCode="0.0">
                  <c:v>-2.1734877316428101</c:v>
                </c:pt>
                <c:pt idx="29" formatCode="0.0">
                  <c:v>-2.3811531188527999</c:v>
                </c:pt>
                <c:pt idx="30" formatCode="0.0">
                  <c:v>-2.9917889032258098</c:v>
                </c:pt>
                <c:pt idx="31" formatCode="0.0">
                  <c:v>-3.43673054316407</c:v>
                </c:pt>
                <c:pt idx="32" formatCode="0.0">
                  <c:v>-3.4986968148582398</c:v>
                </c:pt>
                <c:pt idx="33" formatCode="0.0">
                  <c:v>-3.2359170948551599</c:v>
                </c:pt>
                <c:pt idx="34" formatCode="0.0">
                  <c:v>-2.2049863625207</c:v>
                </c:pt>
                <c:pt idx="35" formatCode="0.0">
                  <c:v>-0.80708758509379097</c:v>
                </c:pt>
                <c:pt idx="36" formatCode="0.0">
                  <c:v>-0.99381813235431804</c:v>
                </c:pt>
                <c:pt idx="37" formatCode="0.0">
                  <c:v>-1.78318926336942</c:v>
                </c:pt>
                <c:pt idx="38" formatCode="0.0">
                  <c:v>-0.98201372376683904</c:v>
                </c:pt>
                <c:pt idx="39" formatCode="0.0">
                  <c:v>-1.6900704905788999</c:v>
                </c:pt>
                <c:pt idx="40" formatCode="0.0">
                  <c:v>-1.65268221053431</c:v>
                </c:pt>
                <c:pt idx="41" formatCode="0.0">
                  <c:v>-1.73270158336462</c:v>
                </c:pt>
                <c:pt idx="42" formatCode="0.0">
                  <c:v>-1.0874384611052199</c:v>
                </c:pt>
                <c:pt idx="43" formatCode="0.0">
                  <c:v>-0.87050158538162203</c:v>
                </c:pt>
                <c:pt idx="44" formatCode="0.0">
                  <c:v>-0.64962536975689</c:v>
                </c:pt>
                <c:pt idx="45" formatCode="0.0">
                  <c:v>-0.78285723612903102</c:v>
                </c:pt>
                <c:pt idx="46" formatCode="0.0">
                  <c:v>-1.6070107536973799</c:v>
                </c:pt>
                <c:pt idx="47" formatCode="0.0">
                  <c:v>-3.28190783063086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419-4DF6-B58E-A1840333BA49}"/>
            </c:ext>
          </c:extLst>
        </c:ser>
        <c:ser>
          <c:idx val="1"/>
          <c:order val="1"/>
          <c:tx>
            <c:strRef>
              <c:f>'Comercio 5 ciudades'!$E$2</c:f>
              <c:strCache>
                <c:ptCount val="1"/>
                <c:pt idx="0">
                  <c:v>Total Nacional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47"/>
              <c:layout>
                <c:manualLayout>
                  <c:x val="0"/>
                  <c:y val="1.7274477390384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419-4DF6-B58E-A1840333BA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'Comercio 5 ciudades'!$A$3:$A$50</c:f>
              <c:numCache>
                <c:formatCode>mmm\-yy</c:formatCode>
                <c:ptCount val="4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</c:numCache>
            </c:numRef>
          </c:cat>
          <c:val>
            <c:numRef>
              <c:f>'Comercio 5 ciudades'!$E$3:$E$50</c:f>
              <c:numCache>
                <c:formatCode>General</c:formatCode>
                <c:ptCount val="48"/>
                <c:pt idx="12" formatCode="0.0">
                  <c:v>8.5648571423808164</c:v>
                </c:pt>
                <c:pt idx="13" formatCode="0.0">
                  <c:v>8.3652359313932436</c:v>
                </c:pt>
                <c:pt idx="14" formatCode="0.0">
                  <c:v>7.9260579875329444</c:v>
                </c:pt>
                <c:pt idx="15" formatCode="0.0">
                  <c:v>7.2826761076198672</c:v>
                </c:pt>
                <c:pt idx="16" formatCode="0.0">
                  <c:v>6.6994098093908692</c:v>
                </c:pt>
                <c:pt idx="17" formatCode="0.0">
                  <c:v>6.9454432794205063</c:v>
                </c:pt>
                <c:pt idx="18" formatCode="0.0">
                  <c:v>6.8999424727173979</c:v>
                </c:pt>
                <c:pt idx="19" formatCode="0.0">
                  <c:v>6.6771247730104673</c:v>
                </c:pt>
                <c:pt idx="20" formatCode="0.0">
                  <c:v>6.1562382363477495</c:v>
                </c:pt>
                <c:pt idx="21" formatCode="0.0">
                  <c:v>5.1872322668502724</c:v>
                </c:pt>
                <c:pt idx="22" formatCode="0.0">
                  <c:v>4.4173154811049002</c:v>
                </c:pt>
                <c:pt idx="23" formatCode="0.0">
                  <c:v>3.2748624071134311</c:v>
                </c:pt>
                <c:pt idx="24" formatCode="0.0">
                  <c:v>2.9544447428439522</c:v>
                </c:pt>
                <c:pt idx="25" formatCode="0.0">
                  <c:v>3.0834703831523784</c:v>
                </c:pt>
                <c:pt idx="26" formatCode="0.0">
                  <c:v>2.5316933330840943</c:v>
                </c:pt>
                <c:pt idx="27" formatCode="0.0">
                  <c:v>2.9927986063922352</c:v>
                </c:pt>
                <c:pt idx="28" formatCode="0.0">
                  <c:v>2.8809830122111735</c:v>
                </c:pt>
                <c:pt idx="29" formatCode="0.0">
                  <c:v>2.3355549199714427</c:v>
                </c:pt>
                <c:pt idx="30" formatCode="0.0">
                  <c:v>1.5464376673099987</c:v>
                </c:pt>
                <c:pt idx="31" formatCode="0.0">
                  <c:v>0.94233317670313044</c:v>
                </c:pt>
                <c:pt idx="32" formatCode="0.0">
                  <c:v>0.57529500232260555</c:v>
                </c:pt>
                <c:pt idx="33" formatCode="0.0">
                  <c:v>0.47087158790799188</c:v>
                </c:pt>
                <c:pt idx="34" formatCode="0.0">
                  <c:v>0.92318112122692819</c:v>
                </c:pt>
                <c:pt idx="35" formatCode="0.0">
                  <c:v>1.5667556120442117</c:v>
                </c:pt>
                <c:pt idx="36" formatCode="0.0">
                  <c:v>1.1909826399232901</c:v>
                </c:pt>
                <c:pt idx="37" formatCode="0.0">
                  <c:v>0.20315239501205057</c:v>
                </c:pt>
                <c:pt idx="38" formatCode="0.0">
                  <c:v>0.61360335084004647</c:v>
                </c:pt>
                <c:pt idx="39" formatCode="0.0">
                  <c:v>-1.6918482015836244E-2</c:v>
                </c:pt>
                <c:pt idx="40" formatCode="0.0">
                  <c:v>-0.10525180146121213</c:v>
                </c:pt>
                <c:pt idx="41" formatCode="0.0">
                  <c:v>-2.2023311871822434E-2</c:v>
                </c:pt>
                <c:pt idx="42" formatCode="0.0">
                  <c:v>0.55719396351526407</c:v>
                </c:pt>
                <c:pt idx="43" formatCode="0.0">
                  <c:v>0.56071770657167896</c:v>
                </c:pt>
                <c:pt idx="44" formatCode="0.0">
                  <c:v>0.73188503257734061</c:v>
                </c:pt>
                <c:pt idx="45" formatCode="0.0">
                  <c:v>0.72325328276609069</c:v>
                </c:pt>
                <c:pt idx="46" formatCode="0.0">
                  <c:v>0.18943996474418795</c:v>
                </c:pt>
                <c:pt idx="47" formatCode="0.0">
                  <c:v>-0.94495529870902084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419-4DF6-B58E-A1840333B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77650336"/>
        <c:axId val="-1777649792"/>
      </c:lineChart>
      <c:dateAx>
        <c:axId val="-1777650336"/>
        <c:scaling>
          <c:orientation val="minMax"/>
          <c:min val="42064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777649792"/>
        <c:crosses val="autoZero"/>
        <c:auto val="1"/>
        <c:lblOffset val="100"/>
        <c:baseTimeUnit val="months"/>
        <c:majorUnit val="3"/>
        <c:majorTimeUnit val="months"/>
      </c:dateAx>
      <c:valAx>
        <c:axId val="-1777649792"/>
        <c:scaling>
          <c:orientation val="minMax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77765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Gill Sans MT" panose="020B0502020104020203" pitchFamily="34" charset="0"/>
        </a:defRPr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r>
              <a:rPr lang="es-CO" sz="1400" b="1" dirty="0"/>
              <a:t>Índice de Confianza del Consumidor (ICC)</a:t>
            </a:r>
          </a:p>
        </c:rich>
      </c:tx>
      <c:layout>
        <c:manualLayout>
          <c:xMode val="edge"/>
          <c:yMode val="edge"/>
          <c:x val="0.18370723396417554"/>
          <c:y val="3.6104564542616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8.9692954775529563E-2"/>
          <c:y val="0.17737565623429535"/>
          <c:w val="0.83934383202099749"/>
          <c:h val="0.59238784964947766"/>
        </c:manualLayout>
      </c:layout>
      <c:lineChart>
        <c:grouping val="standard"/>
        <c:varyColors val="0"/>
        <c:ser>
          <c:idx val="0"/>
          <c:order val="0"/>
          <c:tx>
            <c:strRef>
              <c:f>'ICC Bog'!$B$1:$D$1</c:f>
              <c:strCache>
                <c:ptCount val="1"/>
                <c:pt idx="0">
                  <c:v>Bogotá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36"/>
              <c:layout>
                <c:manualLayout>
                  <c:x val="-9.8024589031635283E-3"/>
                  <c:y val="-2.1402442728986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E75-488C-867B-A72C332FF0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'ICC Bog'!$A$161:$A$197</c:f>
              <c:numCache>
                <c:formatCode>mmm\-yy</c:formatCode>
                <c:ptCount val="37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</c:numCache>
            </c:numRef>
          </c:cat>
          <c:val>
            <c:numRef>
              <c:f>'ICC Bog'!$B$161:$B$197</c:f>
              <c:numCache>
                <c:formatCode>0.0</c:formatCode>
                <c:ptCount val="37"/>
                <c:pt idx="0">
                  <c:v>14.687637085560107</c:v>
                </c:pt>
                <c:pt idx="1">
                  <c:v>12.891888272706979</c:v>
                </c:pt>
                <c:pt idx="2">
                  <c:v>-7.5313116788317656</c:v>
                </c:pt>
                <c:pt idx="3">
                  <c:v>4.6588671412147926</c:v>
                </c:pt>
                <c:pt idx="4">
                  <c:v>6.6603532051319423</c:v>
                </c:pt>
                <c:pt idx="5">
                  <c:v>12.24119641675704</c:v>
                </c:pt>
                <c:pt idx="6">
                  <c:v>-7.9705116136393883</c:v>
                </c:pt>
                <c:pt idx="7">
                  <c:v>-5.1153375712911817</c:v>
                </c:pt>
                <c:pt idx="8">
                  <c:v>-1.1603513466017126</c:v>
                </c:pt>
                <c:pt idx="9">
                  <c:v>5.4875106095325945</c:v>
                </c:pt>
                <c:pt idx="10">
                  <c:v>5.9015876820302937</c:v>
                </c:pt>
                <c:pt idx="11">
                  <c:v>-3.3952207771094196</c:v>
                </c:pt>
                <c:pt idx="12">
                  <c:v>-29.780672710814308</c:v>
                </c:pt>
                <c:pt idx="13">
                  <c:v>-23.943500548021962</c:v>
                </c:pt>
                <c:pt idx="14">
                  <c:v>-22.861387885165172</c:v>
                </c:pt>
                <c:pt idx="15">
                  <c:v>-15.206480155061309</c:v>
                </c:pt>
                <c:pt idx="16">
                  <c:v>-17.979644744172191</c:v>
                </c:pt>
                <c:pt idx="17">
                  <c:v>-14.996040861426284</c:v>
                </c:pt>
                <c:pt idx="18">
                  <c:v>-23.578872013599273</c:v>
                </c:pt>
                <c:pt idx="19">
                  <c:v>-7.4575352625622369</c:v>
                </c:pt>
                <c:pt idx="20">
                  <c:v>-6.1837652758028856</c:v>
                </c:pt>
                <c:pt idx="21">
                  <c:v>-7.2367159688663687</c:v>
                </c:pt>
                <c:pt idx="22">
                  <c:v>-7.6881450692515383</c:v>
                </c:pt>
                <c:pt idx="23">
                  <c:v>-11.959597187560281</c:v>
                </c:pt>
                <c:pt idx="24">
                  <c:v>-35.157741404090515</c:v>
                </c:pt>
                <c:pt idx="25">
                  <c:v>-24.240552631397954</c:v>
                </c:pt>
                <c:pt idx="26">
                  <c:v>-26.574778633052613</c:v>
                </c:pt>
                <c:pt idx="27">
                  <c:v>-17.695879280129276</c:v>
                </c:pt>
                <c:pt idx="28">
                  <c:v>-23.279100348133074</c:v>
                </c:pt>
                <c:pt idx="29">
                  <c:v>-15.863745761667195</c:v>
                </c:pt>
                <c:pt idx="30">
                  <c:v>-15.026945788832791</c:v>
                </c:pt>
                <c:pt idx="31">
                  <c:v>-19.568643007862971</c:v>
                </c:pt>
                <c:pt idx="32">
                  <c:v>-13.050137795681611</c:v>
                </c:pt>
                <c:pt idx="33">
                  <c:v>-14.085659740979514</c:v>
                </c:pt>
                <c:pt idx="34">
                  <c:v>-14.312859315774705</c:v>
                </c:pt>
                <c:pt idx="35">
                  <c:v>-8.007461702130513</c:v>
                </c:pt>
                <c:pt idx="36">
                  <c:v>-4.1012006984022475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E75-488C-867B-A72C332FF0A4}"/>
            </c:ext>
          </c:extLst>
        </c:ser>
        <c:ser>
          <c:idx val="1"/>
          <c:order val="1"/>
          <c:tx>
            <c:strRef>
              <c:f>'ICC Bog'!$E$1:$G$1</c:f>
              <c:strCache>
                <c:ptCount val="1"/>
                <c:pt idx="0">
                  <c:v>Total Nacional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36"/>
              <c:layout>
                <c:manualLayout>
                  <c:x val="-1.5683952306582982E-2"/>
                  <c:y val="2.4715335768539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E75-488C-867B-A72C332FF0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'ICC Bog'!$A$161:$A$197</c:f>
              <c:numCache>
                <c:formatCode>mmm\-yy</c:formatCode>
                <c:ptCount val="37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</c:numCache>
            </c:numRef>
          </c:cat>
          <c:val>
            <c:numRef>
              <c:f>'ICC Bog'!$E$161:$E$197</c:f>
              <c:numCache>
                <c:formatCode>0.0</c:formatCode>
                <c:ptCount val="37"/>
                <c:pt idx="0">
                  <c:v>17.913539052054393</c:v>
                </c:pt>
                <c:pt idx="1">
                  <c:v>13.988180650907168</c:v>
                </c:pt>
                <c:pt idx="2">
                  <c:v>2.2931753251089084</c:v>
                </c:pt>
                <c:pt idx="3">
                  <c:v>8.2020033742484539</c:v>
                </c:pt>
                <c:pt idx="4">
                  <c:v>13.670131518981957</c:v>
                </c:pt>
                <c:pt idx="5">
                  <c:v>14.748646767020613</c:v>
                </c:pt>
                <c:pt idx="6">
                  <c:v>2.6256104091324302</c:v>
                </c:pt>
                <c:pt idx="7">
                  <c:v>-0.40792730221925771</c:v>
                </c:pt>
                <c:pt idx="8">
                  <c:v>4.2794674296268935</c:v>
                </c:pt>
                <c:pt idx="9">
                  <c:v>6.7625410038538813</c:v>
                </c:pt>
                <c:pt idx="10">
                  <c:v>6.7020070130129827</c:v>
                </c:pt>
                <c:pt idx="11">
                  <c:v>1.0577033220071228</c:v>
                </c:pt>
                <c:pt idx="12">
                  <c:v>-21.316719089470251</c:v>
                </c:pt>
                <c:pt idx="13">
                  <c:v>-21.001457949380004</c:v>
                </c:pt>
                <c:pt idx="14">
                  <c:v>-20.14115493248654</c:v>
                </c:pt>
                <c:pt idx="15">
                  <c:v>-12.981502527238593</c:v>
                </c:pt>
                <c:pt idx="16">
                  <c:v>-12.500277582948396</c:v>
                </c:pt>
                <c:pt idx="17">
                  <c:v>-11.317113599787652</c:v>
                </c:pt>
                <c:pt idx="18">
                  <c:v>-14.873153207260549</c:v>
                </c:pt>
                <c:pt idx="19">
                  <c:v>-6.5875860836782802</c:v>
                </c:pt>
                <c:pt idx="20">
                  <c:v>-2.1445134052306529</c:v>
                </c:pt>
                <c:pt idx="21">
                  <c:v>-3.158263292300068</c:v>
                </c:pt>
                <c:pt idx="22">
                  <c:v>-4.5722726616427538</c:v>
                </c:pt>
                <c:pt idx="23">
                  <c:v>-10.66119935399098</c:v>
                </c:pt>
                <c:pt idx="24">
                  <c:v>-30.227639244137769</c:v>
                </c:pt>
                <c:pt idx="25">
                  <c:v>-24.313450213078191</c:v>
                </c:pt>
                <c:pt idx="26">
                  <c:v>-21.1408888289182</c:v>
                </c:pt>
                <c:pt idx="27">
                  <c:v>-12.829750982131523</c:v>
                </c:pt>
                <c:pt idx="28">
                  <c:v>-16.87318803036883</c:v>
                </c:pt>
                <c:pt idx="29">
                  <c:v>-11.727334557130494</c:v>
                </c:pt>
                <c:pt idx="30">
                  <c:v>-9.4887134754678168</c:v>
                </c:pt>
                <c:pt idx="31">
                  <c:v>-15.9</c:v>
                </c:pt>
                <c:pt idx="32">
                  <c:v>-10.278646209989784</c:v>
                </c:pt>
                <c:pt idx="33">
                  <c:v>-10.595667714629737</c:v>
                </c:pt>
                <c:pt idx="34">
                  <c:v>-10</c:v>
                </c:pt>
                <c:pt idx="35">
                  <c:v>-5.9963653108158299</c:v>
                </c:pt>
                <c:pt idx="36">
                  <c:v>-5.4156381659497672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E75-488C-867B-A72C332FF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77672640"/>
        <c:axId val="-1777679712"/>
      </c:lineChart>
      <c:dateAx>
        <c:axId val="-177767264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777679712"/>
        <c:crosses val="autoZero"/>
        <c:auto val="1"/>
        <c:lblOffset val="100"/>
        <c:baseTimeUnit val="months"/>
      </c:dateAx>
      <c:valAx>
        <c:axId val="-1777679712"/>
        <c:scaling>
          <c:orientation val="minMax"/>
          <c:max val="25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77767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767854676060232"/>
          <c:y val="0.91143996597698718"/>
          <c:w val="0.74732059040192944"/>
          <c:h val="8.64262259868755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Gill Sans MT" panose="020B0502020104020203" pitchFamily="34" charset="0"/>
        </a:defRPr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'LLegada vía aérea'!$B$7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3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'LLegada vía aérea'!$E$6:$H$6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'LLegada vía aérea'!$E$7:$H$7</c:f>
              <c:numCache>
                <c:formatCode>#,##0</c:formatCode>
                <c:ptCount val="4"/>
                <c:pt idx="0">
                  <c:v>1812617</c:v>
                </c:pt>
                <c:pt idx="1">
                  <c:v>2123997</c:v>
                </c:pt>
                <c:pt idx="2">
                  <c:v>2340422</c:v>
                </c:pt>
                <c:pt idx="3">
                  <c:v>2559852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AB-4360-AB7F-73DD5763068A}"/>
            </c:ext>
          </c:extLst>
        </c:ser>
        <c:ser>
          <c:idx val="1"/>
          <c:order val="1"/>
          <c:tx>
            <c:strRef>
              <c:f>'LLegada vía aérea'!$B$8</c:f>
              <c:strCache>
                <c:ptCount val="1"/>
                <c:pt idx="0">
                  <c:v>Bogotá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'LLegada vía aérea'!$E$6:$H$6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'LLegada vía aérea'!$E$8:$H$8</c:f>
              <c:numCache>
                <c:formatCode>#,##0</c:formatCode>
                <c:ptCount val="4"/>
                <c:pt idx="0">
                  <c:v>1372829</c:v>
                </c:pt>
                <c:pt idx="1">
                  <c:v>1569617</c:v>
                </c:pt>
                <c:pt idx="2">
                  <c:v>1686845</c:v>
                </c:pt>
                <c:pt idx="3">
                  <c:v>1849539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BAB-4360-AB7F-73DD57630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82697200"/>
        <c:axId val="-1682687952"/>
      </c:barChart>
      <c:catAx>
        <c:axId val="-168269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682687952"/>
        <c:crosses val="autoZero"/>
        <c:auto val="1"/>
        <c:lblAlgn val="ctr"/>
        <c:lblOffset val="100"/>
        <c:noMultiLvlLbl val="1"/>
      </c:catAx>
      <c:valAx>
        <c:axId val="-16826879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1682697200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0">
          <a:solidFill>
            <a:schemeClr val="tx1"/>
          </a:solidFill>
          <a:latin typeface="Gill Sans MT" panose="020B0502020104020203" pitchFamily="34" charset="0"/>
        </a:defRPr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Hoja1!$A$5</c:f>
              <c:strCache>
                <c:ptCount val="1"/>
                <c:pt idx="0">
                  <c:v>Total Nacional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9189082417663176E-2"/>
                  <c:y val="-2.9902021826644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540-4C67-A2D5-F469CE8517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540-4C67-A2D5-F469CE8517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Hoja1!$B$4:$I$4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Hoja1!$B$5:$I$5</c:f>
              <c:numCache>
                <c:formatCode>0.0</c:formatCode>
                <c:ptCount val="8"/>
                <c:pt idx="0">
                  <c:v>11.773652594261854</c:v>
                </c:pt>
                <c:pt idx="1">
                  <c:v>10.808776433258689</c:v>
                </c:pt>
                <c:pt idx="2">
                  <c:v>10.368816365961726</c:v>
                </c:pt>
                <c:pt idx="3">
                  <c:v>9.6316594411107772</c:v>
                </c:pt>
                <c:pt idx="4">
                  <c:v>9.0940844133776828</c:v>
                </c:pt>
                <c:pt idx="5">
                  <c:v>8.9195121242836368</c:v>
                </c:pt>
                <c:pt idx="6">
                  <c:v>9.2145314992995324</c:v>
                </c:pt>
                <c:pt idx="7">
                  <c:v>9.3697435909912095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60B-449E-8F01-DC1632BD63ED}"/>
            </c:ext>
          </c:extLst>
        </c:ser>
        <c:ser>
          <c:idx val="1"/>
          <c:order val="1"/>
          <c:tx>
            <c:strRef>
              <c:f>Hoja1!$A$6</c:f>
              <c:strCache>
                <c:ptCount val="1"/>
                <c:pt idx="0">
                  <c:v>Bogotá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787635635799702E-2"/>
                  <c:y val="-1.9934681217763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540-4C67-A2D5-F469CE8517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1312726059666271E-2"/>
                  <c:y val="9.9673406088815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540-4C67-A2D5-F469CE8517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Hoja1!$B$4:$I$4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Hoja1!$B$6:$I$6</c:f>
              <c:numCache>
                <c:formatCode>0.0</c:formatCode>
                <c:ptCount val="8"/>
                <c:pt idx="0">
                  <c:v>10.676366263575376</c:v>
                </c:pt>
                <c:pt idx="1">
                  <c:v>9.5288903778001739</c:v>
                </c:pt>
                <c:pt idx="2">
                  <c:v>9.5412954554360407</c:v>
                </c:pt>
                <c:pt idx="3">
                  <c:v>9.0313803379210889</c:v>
                </c:pt>
                <c:pt idx="4">
                  <c:v>8.6824982943867166</c:v>
                </c:pt>
                <c:pt idx="5">
                  <c:v>8.7397397714067413</c:v>
                </c:pt>
                <c:pt idx="6">
                  <c:v>9.2867263632937789</c:v>
                </c:pt>
                <c:pt idx="7">
                  <c:v>10.510248230970355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60B-449E-8F01-DC1632BD63ED}"/>
            </c:ext>
          </c:extLst>
        </c:ser>
        <c:ser>
          <c:idx val="2"/>
          <c:order val="2"/>
          <c:tx>
            <c:strRef>
              <c:f>Hoja1!$A$7</c:f>
              <c:strCache>
                <c:ptCount val="1"/>
                <c:pt idx="0">
                  <c:v>13 áreas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9594541208831588E-2"/>
                  <c:y val="-3.6546915565899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540-4C67-A2D5-F469CE8517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2422722723748231E-2"/>
                  <c:y val="-2.9902021826644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540-4C67-A2D5-F469CE8517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Hoja1!$B$4:$I$4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Hoja1!$B$7:$I$7</c:f>
              <c:numCache>
                <c:formatCode>0.0</c:formatCode>
                <c:ptCount val="8"/>
                <c:pt idx="0">
                  <c:v>12.424243703944688</c:v>
                </c:pt>
                <c:pt idx="1">
                  <c:v>11.438908042953599</c:v>
                </c:pt>
                <c:pt idx="2">
                  <c:v>11.172867469958495</c:v>
                </c:pt>
                <c:pt idx="3">
                  <c:v>10.590532059311681</c:v>
                </c:pt>
                <c:pt idx="4">
                  <c:v>9.9271298858464903</c:v>
                </c:pt>
                <c:pt idx="5">
                  <c:v>9.7543890260742359</c:v>
                </c:pt>
                <c:pt idx="6">
                  <c:v>9.9994111048017835</c:v>
                </c:pt>
                <c:pt idx="7">
                  <c:v>10.615911829134495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60B-449E-8F01-DC1632BD6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682698832"/>
        <c:axId val="-1682691760"/>
      </c:lineChart>
      <c:catAx>
        <c:axId val="-168269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682691760"/>
        <c:crosses val="autoZero"/>
        <c:auto val="1"/>
        <c:lblAlgn val="ctr"/>
        <c:lblOffset val="100"/>
        <c:noMultiLvlLbl val="0"/>
      </c:catAx>
      <c:valAx>
        <c:axId val="-1682691760"/>
        <c:scaling>
          <c:orientation val="minMax"/>
          <c:min val="8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-16826988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Gill Sans MT" panose="020B0502020104020203" pitchFamily="34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98C46-87A2-4599-AAC2-B8EB4156FD2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D20B75F-5C05-4AA1-9666-B4EB143D20B2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pPr algn="ctr"/>
          <a:r>
            <a:rPr lang="es-CO" sz="1200" b="1" dirty="0" smtClean="0">
              <a:latin typeface="Arial Narrow" panose="020B0606020202030204" pitchFamily="34" charset="0"/>
            </a:rPr>
            <a:t>5,5</a:t>
          </a:r>
          <a:r>
            <a:rPr lang="es-CO" sz="1200" dirty="0" smtClean="0">
              <a:latin typeface="Arial Narrow" panose="020B0606020202030204" pitchFamily="34" charset="0"/>
            </a:rPr>
            <a:t> Billones</a:t>
          </a:r>
        </a:p>
        <a:p>
          <a:pPr algn="ctr"/>
          <a:endParaRPr lang="es-CO" sz="500" b="1" dirty="0" smtClean="0">
            <a:latin typeface="Arial Narrow" panose="020B0606020202030204" pitchFamily="34" charset="0"/>
          </a:endParaRPr>
        </a:p>
        <a:p>
          <a:pPr algn="ctr"/>
          <a:r>
            <a:rPr lang="es-CO" sz="1200" b="1" dirty="0" smtClean="0">
              <a:latin typeface="Arial Narrow" panose="020B0606020202030204" pitchFamily="34" charset="0"/>
            </a:rPr>
            <a:t>CAPEX: 1,5</a:t>
          </a:r>
          <a:r>
            <a:rPr lang="es-CO" sz="1200" dirty="0" smtClean="0">
              <a:latin typeface="Arial Narrow" panose="020B0606020202030204" pitchFamily="34" charset="0"/>
            </a:rPr>
            <a:t> Billones</a:t>
          </a:r>
        </a:p>
        <a:p>
          <a:pPr algn="ctr"/>
          <a:endParaRPr lang="es-CO" sz="400" dirty="0" smtClean="0">
            <a:latin typeface="Arial Narrow" panose="020B0606020202030204" pitchFamily="34" charset="0"/>
          </a:endParaRPr>
        </a:p>
        <a:p>
          <a:pPr algn="ctr"/>
          <a:r>
            <a:rPr lang="es-CO" sz="1200" b="1" dirty="0" smtClean="0">
              <a:latin typeface="Arial Narrow" panose="020B0606020202030204" pitchFamily="34" charset="0"/>
            </a:rPr>
            <a:t>OPEX: 3,9</a:t>
          </a:r>
          <a:r>
            <a:rPr lang="es-CO" sz="1200" dirty="0" smtClean="0">
              <a:latin typeface="Arial Narrow" panose="020B0606020202030204" pitchFamily="34" charset="0"/>
            </a:rPr>
            <a:t> Billones</a:t>
          </a:r>
          <a:endParaRPr lang="es-CO" sz="1200" dirty="0">
            <a:latin typeface="Arial Narrow" panose="020B0606020202030204" pitchFamily="34" charset="0"/>
          </a:endParaRPr>
        </a:p>
      </dgm:t>
    </dgm:pt>
    <dgm:pt modelId="{57907CE3-0E08-43B2-8662-6232BC59DCE0}" type="parTrans" cxnId="{07A92C54-6253-48A3-A772-EC8556CDDCC5}">
      <dgm:prSet/>
      <dgm:spPr/>
      <dgm:t>
        <a:bodyPr/>
        <a:lstStyle/>
        <a:p>
          <a:endParaRPr lang="es-CO" sz="1600"/>
        </a:p>
      </dgm:t>
    </dgm:pt>
    <dgm:pt modelId="{2655A0E5-4691-4A32-9912-F9B7816D7775}" type="sibTrans" cxnId="{07A92C54-6253-48A3-A772-EC8556CDDCC5}">
      <dgm:prSet/>
      <dgm:spPr/>
      <dgm:t>
        <a:bodyPr/>
        <a:lstStyle/>
        <a:p>
          <a:endParaRPr lang="es-CO" sz="1600"/>
        </a:p>
      </dgm:t>
    </dgm:pt>
    <dgm:pt modelId="{50F7D982-D23F-402C-9F3D-51ED4AFB6CAB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pPr algn="l" rtl="0"/>
          <a:r>
            <a:rPr lang="es-CO" sz="1200" b="0" u="none" strike="noStrike" baseline="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Los estudios de ingeniería se encuentran en etapa de factibilidad (</a:t>
          </a:r>
          <a:r>
            <a:rPr lang="es-CO" sz="1200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ley 1682 de 2013)</a:t>
          </a:r>
          <a:endParaRPr lang="es-CO" sz="1200" dirty="0"/>
        </a:p>
      </dgm:t>
    </dgm:pt>
    <dgm:pt modelId="{36760181-40CF-436F-A6FA-1E0A335FF8F8}" type="parTrans" cxnId="{E2FB3F34-1466-4EDC-889A-57923F207B1F}">
      <dgm:prSet/>
      <dgm:spPr/>
      <dgm:t>
        <a:bodyPr/>
        <a:lstStyle/>
        <a:p>
          <a:endParaRPr lang="es-CO" sz="1600"/>
        </a:p>
      </dgm:t>
    </dgm:pt>
    <dgm:pt modelId="{89F2D57D-D952-4D6E-93BB-F640D8D988CD}" type="sibTrans" cxnId="{E2FB3F34-1466-4EDC-889A-57923F207B1F}">
      <dgm:prSet/>
      <dgm:spPr/>
      <dgm:t>
        <a:bodyPr/>
        <a:lstStyle/>
        <a:p>
          <a:endParaRPr lang="es-CO" sz="1600"/>
        </a:p>
      </dgm:t>
    </dgm:pt>
    <dgm:pt modelId="{DFFE2403-4B27-4DDE-8AC6-6D80C9BAEA5A}" type="pres">
      <dgm:prSet presAssocID="{90D98C46-87A2-4599-AAC2-B8EB4156FD2F}" presName="Name0" presStyleCnt="0">
        <dgm:presLayoutVars>
          <dgm:dir/>
          <dgm:animLvl val="lvl"/>
          <dgm:resizeHandles val="exact"/>
        </dgm:presLayoutVars>
      </dgm:prSet>
      <dgm:spPr/>
    </dgm:pt>
    <dgm:pt modelId="{E4A22274-1AC3-43D4-AA78-3733791876FA}" type="pres">
      <dgm:prSet presAssocID="{DD20B75F-5C05-4AA1-9666-B4EB143D20B2}" presName="parTxOnly" presStyleLbl="node1" presStyleIdx="0" presStyleCnt="2" custScaleY="112355" custLinFactNeighborX="-1673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D95AA24-6943-4968-9F33-F09EBB71CA75}" type="pres">
      <dgm:prSet presAssocID="{2655A0E5-4691-4A32-9912-F9B7816D7775}" presName="parTxOnlySpace" presStyleCnt="0"/>
      <dgm:spPr/>
    </dgm:pt>
    <dgm:pt modelId="{E549CE22-4971-40F7-83CB-25438143CC88}" type="pres">
      <dgm:prSet presAssocID="{50F7D982-D23F-402C-9F3D-51ED4AFB6CAB}" presName="parTxOnly" presStyleLbl="node1" presStyleIdx="1" presStyleCnt="2" custScaleY="1085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49DCCDE-CF48-4440-83A7-586C63DEFC5E}" type="presOf" srcId="{50F7D982-D23F-402C-9F3D-51ED4AFB6CAB}" destId="{E549CE22-4971-40F7-83CB-25438143CC88}" srcOrd="0" destOrd="0" presId="urn:microsoft.com/office/officeart/2005/8/layout/chevron1"/>
    <dgm:cxn modelId="{AF15EFF9-7A33-44C8-B630-68A8812DFF62}" type="presOf" srcId="{90D98C46-87A2-4599-AAC2-B8EB4156FD2F}" destId="{DFFE2403-4B27-4DDE-8AC6-6D80C9BAEA5A}" srcOrd="0" destOrd="0" presId="urn:microsoft.com/office/officeart/2005/8/layout/chevron1"/>
    <dgm:cxn modelId="{E2FB3F34-1466-4EDC-889A-57923F207B1F}" srcId="{90D98C46-87A2-4599-AAC2-B8EB4156FD2F}" destId="{50F7D982-D23F-402C-9F3D-51ED4AFB6CAB}" srcOrd="1" destOrd="0" parTransId="{36760181-40CF-436F-A6FA-1E0A335FF8F8}" sibTransId="{89F2D57D-D952-4D6E-93BB-F640D8D988CD}"/>
    <dgm:cxn modelId="{07A92C54-6253-48A3-A772-EC8556CDDCC5}" srcId="{90D98C46-87A2-4599-AAC2-B8EB4156FD2F}" destId="{DD20B75F-5C05-4AA1-9666-B4EB143D20B2}" srcOrd="0" destOrd="0" parTransId="{57907CE3-0E08-43B2-8662-6232BC59DCE0}" sibTransId="{2655A0E5-4691-4A32-9912-F9B7816D7775}"/>
    <dgm:cxn modelId="{B59F6EB8-DC5D-499A-83E8-F295813892F8}" type="presOf" srcId="{DD20B75F-5C05-4AA1-9666-B4EB143D20B2}" destId="{E4A22274-1AC3-43D4-AA78-3733791876FA}" srcOrd="0" destOrd="0" presId="urn:microsoft.com/office/officeart/2005/8/layout/chevron1"/>
    <dgm:cxn modelId="{E4F7BC1E-9A48-4B6F-89B8-48D8DFCEDD4F}" type="presParOf" srcId="{DFFE2403-4B27-4DDE-8AC6-6D80C9BAEA5A}" destId="{E4A22274-1AC3-43D4-AA78-3733791876FA}" srcOrd="0" destOrd="0" presId="urn:microsoft.com/office/officeart/2005/8/layout/chevron1"/>
    <dgm:cxn modelId="{084528F5-47CB-47B8-90A8-AB62994996C9}" type="presParOf" srcId="{DFFE2403-4B27-4DDE-8AC6-6D80C9BAEA5A}" destId="{BD95AA24-6943-4968-9F33-F09EBB71CA75}" srcOrd="1" destOrd="0" presId="urn:microsoft.com/office/officeart/2005/8/layout/chevron1"/>
    <dgm:cxn modelId="{50F34E62-838E-403F-82FD-823614CB0A5C}" type="presParOf" srcId="{DFFE2403-4B27-4DDE-8AC6-6D80C9BAEA5A}" destId="{E549CE22-4971-40F7-83CB-25438143CC88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D98C46-87A2-4599-AAC2-B8EB4156FD2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D20B75F-5C05-4AA1-9666-B4EB143D20B2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pPr algn="just"/>
          <a:r>
            <a:rPr lang="es-CO" sz="1200" b="1" dirty="0" smtClean="0">
              <a:latin typeface="Arial Narrow" panose="020B0606020202030204" pitchFamily="34" charset="0"/>
            </a:rPr>
            <a:t>Urbana: 15 Km </a:t>
          </a:r>
          <a:r>
            <a:rPr lang="es-CO" sz="1200" dirty="0" smtClean="0">
              <a:latin typeface="Arial Narrow" panose="020B0606020202030204" pitchFamily="34" charset="0"/>
            </a:rPr>
            <a:t>con 11 estaciones</a:t>
          </a:r>
        </a:p>
        <a:p>
          <a:pPr algn="just"/>
          <a:r>
            <a:rPr lang="es-CO" sz="1200" b="1" dirty="0" smtClean="0">
              <a:latin typeface="Arial Narrow" panose="020B0606020202030204" pitchFamily="34" charset="0"/>
            </a:rPr>
            <a:t>Suburbana: 26 Km </a:t>
          </a:r>
          <a:r>
            <a:rPr lang="es-CO" sz="1200" dirty="0" smtClean="0">
              <a:latin typeface="Arial Narrow" panose="020B0606020202030204" pitchFamily="34" charset="0"/>
            </a:rPr>
            <a:t>con 6 estaciones</a:t>
          </a:r>
          <a:endParaRPr lang="es-CO" sz="1200" dirty="0">
            <a:latin typeface="Arial Narrow" panose="020B0606020202030204" pitchFamily="34" charset="0"/>
          </a:endParaRPr>
        </a:p>
      </dgm:t>
    </dgm:pt>
    <dgm:pt modelId="{57907CE3-0E08-43B2-8662-6232BC59DCE0}" type="parTrans" cxnId="{07A92C54-6253-48A3-A772-EC8556CDDCC5}">
      <dgm:prSet/>
      <dgm:spPr/>
      <dgm:t>
        <a:bodyPr/>
        <a:lstStyle/>
        <a:p>
          <a:endParaRPr lang="es-CO" sz="1600"/>
        </a:p>
      </dgm:t>
    </dgm:pt>
    <dgm:pt modelId="{2655A0E5-4691-4A32-9912-F9B7816D7775}" type="sibTrans" cxnId="{07A92C54-6253-48A3-A772-EC8556CDDCC5}">
      <dgm:prSet/>
      <dgm:spPr/>
      <dgm:t>
        <a:bodyPr/>
        <a:lstStyle/>
        <a:p>
          <a:endParaRPr lang="es-CO" sz="1600"/>
        </a:p>
      </dgm:t>
    </dgm:pt>
    <dgm:pt modelId="{50F7D982-D23F-402C-9F3D-51ED4AFB6CAB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pPr algn="l" rtl="0"/>
          <a:r>
            <a:rPr lang="es-CO" sz="1100" b="0" u="none" strike="noStrike" baseline="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Fortalecimiento e integración de la región capital con  Funza, Madrid, Mosquera y Facatativá.</a:t>
          </a:r>
          <a:endParaRPr lang="es-CO" sz="1100" dirty="0"/>
        </a:p>
      </dgm:t>
    </dgm:pt>
    <dgm:pt modelId="{36760181-40CF-436F-A6FA-1E0A335FF8F8}" type="parTrans" cxnId="{E2FB3F34-1466-4EDC-889A-57923F207B1F}">
      <dgm:prSet/>
      <dgm:spPr/>
      <dgm:t>
        <a:bodyPr/>
        <a:lstStyle/>
        <a:p>
          <a:endParaRPr lang="es-CO" sz="1600"/>
        </a:p>
      </dgm:t>
    </dgm:pt>
    <dgm:pt modelId="{89F2D57D-D952-4D6E-93BB-F640D8D988CD}" type="sibTrans" cxnId="{E2FB3F34-1466-4EDC-889A-57923F207B1F}">
      <dgm:prSet/>
      <dgm:spPr/>
      <dgm:t>
        <a:bodyPr/>
        <a:lstStyle/>
        <a:p>
          <a:endParaRPr lang="es-CO" sz="1600"/>
        </a:p>
      </dgm:t>
    </dgm:pt>
    <dgm:pt modelId="{DFFE2403-4B27-4DDE-8AC6-6D80C9BAEA5A}" type="pres">
      <dgm:prSet presAssocID="{90D98C46-87A2-4599-AAC2-B8EB4156FD2F}" presName="Name0" presStyleCnt="0">
        <dgm:presLayoutVars>
          <dgm:dir/>
          <dgm:animLvl val="lvl"/>
          <dgm:resizeHandles val="exact"/>
        </dgm:presLayoutVars>
      </dgm:prSet>
      <dgm:spPr/>
    </dgm:pt>
    <dgm:pt modelId="{E4A22274-1AC3-43D4-AA78-3733791876FA}" type="pres">
      <dgm:prSet presAssocID="{DD20B75F-5C05-4AA1-9666-B4EB143D20B2}" presName="parTxOnly" presStyleLbl="node1" presStyleIdx="0" presStyleCnt="2" custScaleX="151431" custScaleY="1650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D95AA24-6943-4968-9F33-F09EBB71CA75}" type="pres">
      <dgm:prSet presAssocID="{2655A0E5-4691-4A32-9912-F9B7816D7775}" presName="parTxOnlySpace" presStyleCnt="0"/>
      <dgm:spPr/>
    </dgm:pt>
    <dgm:pt modelId="{E549CE22-4971-40F7-83CB-25438143CC88}" type="pres">
      <dgm:prSet presAssocID="{50F7D982-D23F-402C-9F3D-51ED4AFB6CAB}" presName="parTxOnly" presStyleLbl="node1" presStyleIdx="1" presStyleCnt="2" custScaleX="141672" custScaleY="159857" custLinFactNeighborX="-8169" custLinFactNeighborY="-1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2FB3F34-1466-4EDC-889A-57923F207B1F}" srcId="{90D98C46-87A2-4599-AAC2-B8EB4156FD2F}" destId="{50F7D982-D23F-402C-9F3D-51ED4AFB6CAB}" srcOrd="1" destOrd="0" parTransId="{36760181-40CF-436F-A6FA-1E0A335FF8F8}" sibTransId="{89F2D57D-D952-4D6E-93BB-F640D8D988CD}"/>
    <dgm:cxn modelId="{07A92C54-6253-48A3-A772-EC8556CDDCC5}" srcId="{90D98C46-87A2-4599-AAC2-B8EB4156FD2F}" destId="{DD20B75F-5C05-4AA1-9666-B4EB143D20B2}" srcOrd="0" destOrd="0" parTransId="{57907CE3-0E08-43B2-8662-6232BC59DCE0}" sibTransId="{2655A0E5-4691-4A32-9912-F9B7816D7775}"/>
    <dgm:cxn modelId="{9FC0266A-78EE-4496-A977-019A49EE4837}" type="presOf" srcId="{90D98C46-87A2-4599-AAC2-B8EB4156FD2F}" destId="{DFFE2403-4B27-4DDE-8AC6-6D80C9BAEA5A}" srcOrd="0" destOrd="0" presId="urn:microsoft.com/office/officeart/2005/8/layout/chevron1"/>
    <dgm:cxn modelId="{6123ABD2-7BC1-4EF7-BF02-379BFAEF9CD0}" type="presOf" srcId="{50F7D982-D23F-402C-9F3D-51ED4AFB6CAB}" destId="{E549CE22-4971-40F7-83CB-25438143CC88}" srcOrd="0" destOrd="0" presId="urn:microsoft.com/office/officeart/2005/8/layout/chevron1"/>
    <dgm:cxn modelId="{55CCC2AC-7D6D-4852-88DB-B5EDA3C29F4D}" type="presOf" srcId="{DD20B75F-5C05-4AA1-9666-B4EB143D20B2}" destId="{E4A22274-1AC3-43D4-AA78-3733791876FA}" srcOrd="0" destOrd="0" presId="urn:microsoft.com/office/officeart/2005/8/layout/chevron1"/>
    <dgm:cxn modelId="{9F125EB6-72E1-4F16-BBAB-926976504129}" type="presParOf" srcId="{DFFE2403-4B27-4DDE-8AC6-6D80C9BAEA5A}" destId="{E4A22274-1AC3-43D4-AA78-3733791876FA}" srcOrd="0" destOrd="0" presId="urn:microsoft.com/office/officeart/2005/8/layout/chevron1"/>
    <dgm:cxn modelId="{52C6AEFE-42C0-481F-8B10-A94D2B33AC08}" type="presParOf" srcId="{DFFE2403-4B27-4DDE-8AC6-6D80C9BAEA5A}" destId="{BD95AA24-6943-4968-9F33-F09EBB71CA75}" srcOrd="1" destOrd="0" presId="urn:microsoft.com/office/officeart/2005/8/layout/chevron1"/>
    <dgm:cxn modelId="{75439789-432F-4369-B331-CB3CD10737AA}" type="presParOf" srcId="{DFFE2403-4B27-4DDE-8AC6-6D80C9BAEA5A}" destId="{E549CE22-4971-40F7-83CB-25438143CC88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22274-1AC3-43D4-AA78-3733791876FA}">
      <dsp:nvSpPr>
        <dsp:cNvPr id="0" name=""/>
        <dsp:cNvSpPr/>
      </dsp:nvSpPr>
      <dsp:spPr>
        <a:xfrm>
          <a:off x="0" y="214444"/>
          <a:ext cx="2278333" cy="1023928"/>
        </a:xfrm>
        <a:prstGeom prst="chevron">
          <a:avLst/>
        </a:prstGeom>
        <a:solidFill>
          <a:schemeClr val="lt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latin typeface="Arial Narrow" panose="020B0606020202030204" pitchFamily="34" charset="0"/>
            </a:rPr>
            <a:t>5,5</a:t>
          </a:r>
          <a:r>
            <a:rPr lang="es-CO" sz="1200" kern="1200" dirty="0" smtClean="0">
              <a:latin typeface="Arial Narrow" panose="020B0606020202030204" pitchFamily="34" charset="0"/>
            </a:rPr>
            <a:t> Billones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b="1" kern="1200" dirty="0" smtClean="0">
            <a:latin typeface="Arial Narrow" panose="020B0606020202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latin typeface="Arial Narrow" panose="020B0606020202030204" pitchFamily="34" charset="0"/>
            </a:rPr>
            <a:t>CAPEX: 1,5</a:t>
          </a:r>
          <a:r>
            <a:rPr lang="es-CO" sz="1200" kern="1200" dirty="0" smtClean="0">
              <a:latin typeface="Arial Narrow" panose="020B0606020202030204" pitchFamily="34" charset="0"/>
            </a:rPr>
            <a:t> Billones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400" kern="1200" dirty="0" smtClean="0">
            <a:latin typeface="Arial Narrow" panose="020B0606020202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latin typeface="Arial Narrow" panose="020B0606020202030204" pitchFamily="34" charset="0"/>
            </a:rPr>
            <a:t>OPEX: 3,9</a:t>
          </a:r>
          <a:r>
            <a:rPr lang="es-CO" sz="1200" kern="1200" dirty="0" smtClean="0">
              <a:latin typeface="Arial Narrow" panose="020B0606020202030204" pitchFamily="34" charset="0"/>
            </a:rPr>
            <a:t> Billones</a:t>
          </a:r>
          <a:endParaRPr lang="es-CO" sz="1200" kern="1200" dirty="0">
            <a:latin typeface="Arial Narrow" panose="020B0606020202030204" pitchFamily="34" charset="0"/>
          </a:endParaRPr>
        </a:p>
      </dsp:txBody>
      <dsp:txXfrm>
        <a:off x="511964" y="214444"/>
        <a:ext cx="1254405" cy="1023928"/>
      </dsp:txXfrm>
    </dsp:sp>
    <dsp:sp modelId="{E549CE22-4971-40F7-83CB-25438143CC88}">
      <dsp:nvSpPr>
        <dsp:cNvPr id="0" name=""/>
        <dsp:cNvSpPr/>
      </dsp:nvSpPr>
      <dsp:spPr>
        <a:xfrm>
          <a:off x="2054311" y="231787"/>
          <a:ext cx="2278333" cy="989243"/>
        </a:xfrm>
        <a:prstGeom prst="chevron">
          <a:avLst/>
        </a:prstGeom>
        <a:solidFill>
          <a:schemeClr val="lt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0" u="none" strike="noStrike" kern="1200" baseline="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Los estudios de ingeniería se encuentran en etapa de factibilidad (</a:t>
          </a:r>
          <a:r>
            <a:rPr lang="es-CO" sz="1200" kern="1200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ley 1682 de 2013)</a:t>
          </a:r>
          <a:endParaRPr lang="es-CO" sz="1200" kern="1200" dirty="0"/>
        </a:p>
      </dsp:txBody>
      <dsp:txXfrm>
        <a:off x="2548933" y="231787"/>
        <a:ext cx="1289090" cy="9892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22274-1AC3-43D4-AA78-3733791876FA}">
      <dsp:nvSpPr>
        <dsp:cNvPr id="0" name=""/>
        <dsp:cNvSpPr/>
      </dsp:nvSpPr>
      <dsp:spPr>
        <a:xfrm>
          <a:off x="1231" y="383805"/>
          <a:ext cx="2313559" cy="1008768"/>
        </a:xfrm>
        <a:prstGeom prst="chevron">
          <a:avLst/>
        </a:prstGeom>
        <a:solidFill>
          <a:schemeClr val="lt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latin typeface="Arial Narrow" panose="020B0606020202030204" pitchFamily="34" charset="0"/>
            </a:rPr>
            <a:t>Urbana: 15 Km </a:t>
          </a:r>
          <a:r>
            <a:rPr lang="es-CO" sz="1200" kern="1200" dirty="0" smtClean="0">
              <a:latin typeface="Arial Narrow" panose="020B0606020202030204" pitchFamily="34" charset="0"/>
            </a:rPr>
            <a:t>con 11 estaciones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latin typeface="Arial Narrow" panose="020B0606020202030204" pitchFamily="34" charset="0"/>
            </a:rPr>
            <a:t>Suburbana: 26 Km </a:t>
          </a:r>
          <a:r>
            <a:rPr lang="es-CO" sz="1200" kern="1200" dirty="0" smtClean="0">
              <a:latin typeface="Arial Narrow" panose="020B0606020202030204" pitchFamily="34" charset="0"/>
            </a:rPr>
            <a:t>con 6 estaciones</a:t>
          </a:r>
          <a:endParaRPr lang="es-CO" sz="1200" kern="1200" dirty="0">
            <a:latin typeface="Arial Narrow" panose="020B0606020202030204" pitchFamily="34" charset="0"/>
          </a:endParaRPr>
        </a:p>
      </dsp:txBody>
      <dsp:txXfrm>
        <a:off x="505615" y="383805"/>
        <a:ext cx="1304791" cy="1008768"/>
      </dsp:txXfrm>
    </dsp:sp>
    <dsp:sp modelId="{E549CE22-4971-40F7-83CB-25438143CC88}">
      <dsp:nvSpPr>
        <dsp:cNvPr id="0" name=""/>
        <dsp:cNvSpPr/>
      </dsp:nvSpPr>
      <dsp:spPr>
        <a:xfrm>
          <a:off x="2149529" y="391023"/>
          <a:ext cx="2164461" cy="976916"/>
        </a:xfrm>
        <a:prstGeom prst="chevron">
          <a:avLst/>
        </a:prstGeom>
        <a:solidFill>
          <a:schemeClr val="lt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0" u="none" strike="noStrike" kern="1200" baseline="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Fortalecimiento e integración de la región capital con  Funza, Madrid, Mosquera y Facatativá.</a:t>
          </a:r>
          <a:endParaRPr lang="es-CO" sz="1100" kern="1200" dirty="0"/>
        </a:p>
      </dsp:txBody>
      <dsp:txXfrm>
        <a:off x="2637987" y="391023"/>
        <a:ext cx="1187545" cy="976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C3AC68-4B81-4175-9778-1C29D6642769}" type="datetimeFigureOut">
              <a:rPr lang="es-CO" smtClean="0"/>
              <a:t>21/02/2018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5DDB8A-7DD7-420C-BEAB-1875F687FE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6364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BDCC9F-8BFB-4DAF-A3FB-471A826F7943}" type="datetimeFigureOut">
              <a:rPr lang="es-CO" smtClean="0"/>
              <a:t>21/02/2018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1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DFC9FF-D32C-416E-B98E-817B290A85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6319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2E0CD-02B9-44FA-91ED-778F8875C46B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77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2E0CD-02B9-44FA-91ED-778F8875C46B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443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2E0CD-02B9-44FA-91ED-778F8875C46B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303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5483-AB2C-B741-920A-C5A7B33BDB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8EBF-DF9E-B44B-97EA-EF1190C7C6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5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5483-AB2C-B741-920A-C5A7B33BDB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8EBF-DF9E-B44B-97EA-EF1190C7C6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1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5483-AB2C-B741-920A-C5A7B33BDB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8EBF-DF9E-B44B-97EA-EF1190C7C6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64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052736"/>
            <a:ext cx="8424862" cy="5762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b="1" dirty="0" err="1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titulo</a:t>
            </a:r>
            <a:r>
              <a:rPr lang="en-US" b="1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4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5483-AB2C-B741-920A-C5A7B33BDB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8EBF-DF9E-B44B-97EA-EF1190C7C6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9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5483-AB2C-B741-920A-C5A7B33BDB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8EBF-DF9E-B44B-97EA-EF1190C7C6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3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5483-AB2C-B741-920A-C5A7B33BDB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8EBF-DF9E-B44B-97EA-EF1190C7C6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2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5483-AB2C-B741-920A-C5A7B33BDB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8EBF-DF9E-B44B-97EA-EF1190C7C6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5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5483-AB2C-B741-920A-C5A7B33BDB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8EBF-DF9E-B44B-97EA-EF1190C7C6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4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5483-AB2C-B741-920A-C5A7B33BDB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8EBF-DF9E-B44B-97EA-EF1190C7C6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6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5483-AB2C-B741-920A-C5A7B33BDB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8EBF-DF9E-B44B-97EA-EF1190C7C6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0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5483-AB2C-B741-920A-C5A7B33BDB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8EBF-DF9E-B44B-97EA-EF1190C7C6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0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F0E5483-AB2C-B741-920A-C5A7B33BDB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21/02/2018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2548EBF-DF9E-B44B-97EA-EF1190C7C6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 descr="Plantilla presentación Presupuesto 2017-03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457200" y="6126163"/>
            <a:ext cx="1151884" cy="5342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786711" y="6101425"/>
            <a:ext cx="3570578" cy="591544"/>
          </a:xfrm>
          <a:prstGeom prst="rect">
            <a:avLst/>
          </a:prstGeom>
        </p:spPr>
      </p:pic>
      <p:sp>
        <p:nvSpPr>
          <p:cNvPr id="7" name="Rectángulo 6"/>
          <p:cNvSpPr/>
          <p:nvPr userDrawn="1"/>
        </p:nvSpPr>
        <p:spPr>
          <a:xfrm>
            <a:off x="6357289" y="6101425"/>
            <a:ext cx="2329511" cy="5915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48" y="2804310"/>
            <a:ext cx="7541304" cy="124938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035628" y="1412149"/>
            <a:ext cx="5072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s-ES" sz="4000" b="1" dirty="0" smtClean="0">
                <a:solidFill>
                  <a:srgbClr val="002060"/>
                </a:solidFill>
                <a:latin typeface="Futura Std Medium" panose="020B0502020204020303"/>
              </a:rPr>
              <a:t>Foro 2030 Bogotá</a:t>
            </a:r>
            <a:endParaRPr lang="es-ES" sz="4000" b="1" dirty="0">
              <a:solidFill>
                <a:srgbClr val="002060"/>
              </a:solidFill>
              <a:latin typeface="Futura Std Medium" panose="020B0502020204020303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035628" y="4334164"/>
            <a:ext cx="48223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s-CO" dirty="0">
                <a:solidFill>
                  <a:srgbClr val="002060"/>
                </a:solidFill>
                <a:latin typeface="Gill Sans MT" panose="020B0502020104020203" pitchFamily="34" charset="0"/>
              </a:rPr>
              <a:t>Ministerio de Hacienda y Crédito Público</a:t>
            </a:r>
          </a:p>
          <a:p>
            <a:pPr algn="ctr" defTabSz="457200"/>
            <a:r>
              <a:rPr lang="es-CO" dirty="0">
                <a:solidFill>
                  <a:srgbClr val="002060"/>
                </a:solidFill>
                <a:latin typeface="Gill Sans MT" panose="020B0502020104020203" pitchFamily="34" charset="0"/>
              </a:rPr>
              <a:t>Dirección General de Política Macroeconómica</a:t>
            </a:r>
          </a:p>
          <a:p>
            <a:pPr algn="ctr" defTabSz="457200"/>
            <a:r>
              <a:rPr lang="es-CO" dirty="0">
                <a:solidFill>
                  <a:srgbClr val="002060"/>
                </a:solidFill>
                <a:latin typeface="Gill Sans MT" panose="020B0502020104020203" pitchFamily="34" charset="0"/>
              </a:rPr>
              <a:t>Febrero de 2018</a:t>
            </a:r>
          </a:p>
        </p:txBody>
      </p:sp>
    </p:spTree>
    <p:extLst>
      <p:ext uri="{BB962C8B-B14F-4D97-AF65-F5344CB8AC3E}">
        <p14:creationId xmlns:p14="http://schemas.microsoft.com/office/powerpoint/2010/main" val="91371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00660" y="420264"/>
            <a:ext cx="828285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>
              <a:spcBef>
                <a:spcPct val="0"/>
              </a:spcBef>
              <a:buNone/>
              <a:defRPr sz="2000">
                <a:solidFill>
                  <a:srgbClr val="0070C0"/>
                </a:solidFill>
                <a:latin typeface="Gill Sans MT" panose="020B0502020104020203" pitchFamily="34" charset="0"/>
                <a:ea typeface="+mj-ea"/>
                <a:cs typeface="Futura Std Heavy"/>
              </a:defRPr>
            </a:lvl1pPr>
          </a:lstStyle>
          <a:p>
            <a:r>
              <a:rPr lang="es-ES" dirty="0" smtClean="0"/>
              <a:t>El desempeño de la industria bogotana va en línea con el total nacional. </a:t>
            </a:r>
            <a:br>
              <a:rPr lang="es-ES" dirty="0" smtClean="0"/>
            </a:br>
            <a:r>
              <a:rPr lang="es-ES" dirty="0" smtClean="0"/>
              <a:t>Se espera una recuperación de este sector en el corto plazo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381000" y="5983502"/>
            <a:ext cx="47381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  <a:cs typeface="Futura Std Book"/>
              </a:rPr>
              <a:t>Fuente: DANE. Elaboración: DGPM – MHCP.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550451" y="1567185"/>
            <a:ext cx="3983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 smtClean="0">
                <a:latin typeface="Gill Sans MT" panose="020B0502020104020203" pitchFamily="34" charset="0"/>
              </a:rPr>
              <a:t>Producción industrial real sin refinación</a:t>
            </a:r>
          </a:p>
          <a:p>
            <a:pPr algn="ctr"/>
            <a:r>
              <a:rPr lang="es-CO" sz="1600" dirty="0" smtClean="0">
                <a:latin typeface="Gill Sans MT" panose="020B0502020104020203" pitchFamily="34" charset="0"/>
              </a:rPr>
              <a:t>Variación anual (%)</a:t>
            </a:r>
            <a:endParaRPr lang="es-CO" sz="1600" dirty="0">
              <a:latin typeface="Gill Sans MT" panose="020B0502020104020203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057322"/>
              </p:ext>
            </p:extLst>
          </p:nvPr>
        </p:nvGraphicFramePr>
        <p:xfrm>
          <a:off x="803524" y="2151960"/>
          <a:ext cx="7477124" cy="3661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7862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925887" y="317045"/>
            <a:ext cx="7232399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>
              <a:spcBef>
                <a:spcPct val="0"/>
              </a:spcBef>
              <a:buNone/>
              <a:defRPr sz="2000">
                <a:solidFill>
                  <a:srgbClr val="0070C0"/>
                </a:solidFill>
                <a:latin typeface="Gill Sans MT" panose="020B0502020104020203" pitchFamily="34" charset="0"/>
                <a:ea typeface="+mj-ea"/>
                <a:cs typeface="Futura Std Heavy"/>
              </a:defRPr>
            </a:lvl1pPr>
          </a:lstStyle>
          <a:p>
            <a:r>
              <a:rPr lang="es-ES" dirty="0" smtClean="0"/>
              <a:t>El comportamiento de las ventas y los inventarios de vivienda requiere un monitoreo cercano al mercado inmobiliario de Bogotá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088234" y="1394263"/>
            <a:ext cx="25766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 smtClean="0">
                <a:latin typeface="Gill Sans MT" panose="020B0502020104020203" pitchFamily="34" charset="0"/>
              </a:rPr>
              <a:t>Ventas de vivienda nueva</a:t>
            </a:r>
          </a:p>
          <a:p>
            <a:pPr algn="ctr"/>
            <a:r>
              <a:rPr lang="es-CO" sz="1400" dirty="0" smtClean="0">
                <a:latin typeface="Gill Sans MT" panose="020B0502020104020203" pitchFamily="34" charset="0"/>
              </a:rPr>
              <a:t>(Variación 12 meses, %)</a:t>
            </a:r>
            <a:endParaRPr lang="es-CO" sz="1400" dirty="0">
              <a:latin typeface="Gill Sans MT" panose="020B0502020104020203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884142" y="1394262"/>
            <a:ext cx="3866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 smtClean="0">
                <a:latin typeface="Gill Sans MT" panose="020B0502020104020203" pitchFamily="34" charset="0"/>
              </a:rPr>
              <a:t>Inventarios de vivienda nueva</a:t>
            </a:r>
          </a:p>
          <a:p>
            <a:pPr algn="ctr"/>
            <a:r>
              <a:rPr lang="es-CO" sz="1200" dirty="0" smtClean="0">
                <a:latin typeface="Gill Sans MT" panose="020B0502020104020203" pitchFamily="34" charset="0"/>
              </a:rPr>
              <a:t>(Oferta promedio 12 meses / Ventas acumuladas 12 meses)</a:t>
            </a:r>
            <a:endParaRPr lang="es-CO" sz="1200" dirty="0">
              <a:latin typeface="Gill Sans MT" panose="020B0502020104020203" pitchFamily="34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45999"/>
              </p:ext>
            </p:extLst>
          </p:nvPr>
        </p:nvGraphicFramePr>
        <p:xfrm>
          <a:off x="126749" y="1979038"/>
          <a:ext cx="4481464" cy="4004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384421"/>
              </p:ext>
            </p:extLst>
          </p:nvPr>
        </p:nvGraphicFramePr>
        <p:xfrm>
          <a:off x="4608212" y="1979037"/>
          <a:ext cx="4372825" cy="400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7438" y="6118969"/>
            <a:ext cx="47381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  <a:cs typeface="Futura Std Book"/>
              </a:rPr>
              <a:t>Fuente: DANE. Elaboración: DGPM – MHCP.</a:t>
            </a:r>
          </a:p>
        </p:txBody>
      </p:sp>
    </p:spTree>
    <p:extLst>
      <p:ext uri="{BB962C8B-B14F-4D97-AF65-F5344CB8AC3E}">
        <p14:creationId xmlns:p14="http://schemas.microsoft.com/office/powerpoint/2010/main" val="4119091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93655" y="5959367"/>
            <a:ext cx="74810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cs typeface="Segoe UI" panose="020B0502040204020203" pitchFamily="34" charset="0"/>
              </a:rPr>
              <a:t>Fuente: Banco de la </a:t>
            </a:r>
            <a:r>
              <a:rPr kumimoji="0" lang="es-CO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cs typeface="Segoe UI" panose="020B0502040204020203" pitchFamily="34" charset="0"/>
              </a:rPr>
              <a:t>República</a:t>
            </a:r>
            <a:r>
              <a:rPr kumimoji="0" lang="es-CO" sz="105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cs typeface="Segoe UI" panose="020B0502040204020203" pitchFamily="34" charset="0"/>
              </a:rPr>
              <a:t> </a:t>
            </a:r>
            <a:r>
              <a:rPr kumimoji="0" lang="es-CO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cs typeface="Segoe UI" panose="020B0502040204020203" pitchFamily="34" charset="0"/>
              </a:rPr>
              <a:t>- IPVNBR</a:t>
            </a: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637929" y="304258"/>
            <a:ext cx="7777327" cy="707886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ES" sz="2000" dirty="0" smtClean="0">
                <a:solidFill>
                  <a:srgbClr val="0070C0"/>
                </a:solidFill>
                <a:latin typeface="Gill Sans MT" panose="020B0502020104020203" pitchFamily="34" charset="0"/>
                <a:cs typeface="Futura Std Heavy"/>
              </a:rPr>
              <a:t>Los precios de la vivienda </a:t>
            </a:r>
            <a:r>
              <a:rPr lang="es-ES" sz="2000" dirty="0">
                <a:solidFill>
                  <a:srgbClr val="0070C0"/>
                </a:solidFill>
                <a:latin typeface="Gill Sans MT" panose="020B0502020104020203" pitchFamily="34" charset="0"/>
                <a:cs typeface="Futura Std Heavy"/>
              </a:rPr>
              <a:t>en Bogotá </a:t>
            </a:r>
            <a:r>
              <a:rPr lang="es-ES" sz="2000" dirty="0" smtClean="0">
                <a:solidFill>
                  <a:srgbClr val="0070C0"/>
                </a:solidFill>
                <a:latin typeface="Gill Sans MT" panose="020B0502020104020203" pitchFamily="34" charset="0"/>
                <a:cs typeface="Futura Std Heavy"/>
              </a:rPr>
              <a:t>muestran un repunte superior al observado para el total nacional</a:t>
            </a:r>
            <a:endParaRPr lang="es-ES" sz="2000" dirty="0">
              <a:solidFill>
                <a:srgbClr val="0070C0"/>
              </a:solidFill>
              <a:latin typeface="Gill Sans MT" panose="020B0502020104020203" pitchFamily="34" charset="0"/>
              <a:cs typeface="Futura Std Heavy"/>
            </a:endParaRPr>
          </a:p>
        </p:txBody>
      </p:sp>
      <p:sp>
        <p:nvSpPr>
          <p:cNvPr id="13" name="Marcador de contenido 4"/>
          <p:cNvSpPr>
            <a:spLocks noGrp="1"/>
          </p:cNvSpPr>
          <p:nvPr>
            <p:ph idx="1"/>
          </p:nvPr>
        </p:nvSpPr>
        <p:spPr>
          <a:xfrm>
            <a:off x="566055" y="1212720"/>
            <a:ext cx="8229600" cy="69668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E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600" b="1" dirty="0">
                <a:latin typeface="Gill Sans MT" panose="020B0502020104020203" pitchFamily="34" charset="0"/>
                <a:cs typeface="Segoe UI" panose="020B0502040204020203" pitchFamily="34" charset="0"/>
              </a:rPr>
              <a:t>Índice de Precios real de la Vivienda </a:t>
            </a:r>
            <a:r>
              <a:rPr lang="es-ES" sz="1600" b="1" dirty="0" smtClean="0">
                <a:latin typeface="Gill Sans MT" panose="020B0502020104020203" pitchFamily="34" charset="0"/>
                <a:cs typeface="Segoe UI" panose="020B0502040204020203" pitchFamily="34" charset="0"/>
              </a:rPr>
              <a:t>Nueva (IPVN)</a:t>
            </a:r>
            <a:br>
              <a:rPr lang="es-ES" sz="1600" b="1" dirty="0" smtClean="0">
                <a:latin typeface="Gill Sans MT" panose="020B0502020104020203" pitchFamily="34" charset="0"/>
                <a:cs typeface="Segoe UI" panose="020B0502040204020203" pitchFamily="34" charset="0"/>
              </a:rPr>
            </a:br>
            <a:r>
              <a:rPr lang="es-ES" sz="1600" dirty="0" smtClean="0">
                <a:latin typeface="Gill Sans MT" panose="020B0502020104020203" pitchFamily="34" charset="0"/>
                <a:cs typeface="Segoe UI" panose="020B0502040204020203" pitchFamily="34" charset="0"/>
              </a:rPr>
              <a:t>(</a:t>
            </a:r>
            <a:r>
              <a:rPr lang="es-ES" sz="1600" dirty="0">
                <a:latin typeface="Gill Sans MT" panose="020B0502020104020203" pitchFamily="34" charset="0"/>
                <a:cs typeface="Segoe UI" panose="020B0502040204020203" pitchFamily="34" charset="0"/>
              </a:rPr>
              <a:t>Variación anual, %)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="" xmlns:a16="http://schemas.microsoft.com/office/drawing/2014/main" id="{00000000-0008-0000-0200-00001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649838"/>
              </p:ext>
            </p:extLst>
          </p:nvPr>
        </p:nvGraphicFramePr>
        <p:xfrm>
          <a:off x="1159164" y="1777577"/>
          <a:ext cx="7043385" cy="4181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528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93655" y="5959367"/>
            <a:ext cx="74810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cs typeface="Segoe UI" panose="020B0502040204020203" pitchFamily="34" charset="0"/>
              </a:rPr>
              <a:t>Fuente: </a:t>
            </a:r>
            <a:r>
              <a:rPr kumimoji="0" lang="es-CO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cs typeface="Segoe UI" panose="020B0502040204020203" pitchFamily="34" charset="0"/>
              </a:rPr>
              <a:t>DANE, cálculos DGPM-MHCP</a:t>
            </a: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982977" y="321192"/>
            <a:ext cx="7070297" cy="707886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ES" sz="2000" dirty="0" smtClean="0">
                <a:solidFill>
                  <a:srgbClr val="0070C0"/>
                </a:solidFill>
                <a:latin typeface="Gill Sans MT" panose="020B0502020104020203" pitchFamily="34" charset="0"/>
                <a:cs typeface="Futura Std Heavy"/>
              </a:rPr>
              <a:t>Aunque las ventas minoristas se han deteriorado en Bogotá, </a:t>
            </a:r>
            <a:br>
              <a:rPr lang="es-ES" sz="2000" dirty="0" smtClean="0">
                <a:solidFill>
                  <a:srgbClr val="0070C0"/>
                </a:solidFill>
                <a:latin typeface="Gill Sans MT" panose="020B0502020104020203" pitchFamily="34" charset="0"/>
                <a:cs typeface="Futura Std Heavy"/>
              </a:rPr>
            </a:br>
            <a:r>
              <a:rPr lang="es-ES" sz="2000" dirty="0" smtClean="0">
                <a:solidFill>
                  <a:srgbClr val="0070C0"/>
                </a:solidFill>
                <a:latin typeface="Gill Sans MT" panose="020B0502020104020203" pitchFamily="34" charset="0"/>
                <a:cs typeface="Futura Std Heavy"/>
              </a:rPr>
              <a:t>el índice de confianza se recupera</a:t>
            </a:r>
            <a:endParaRPr lang="es-ES" sz="2000" dirty="0">
              <a:solidFill>
                <a:srgbClr val="0070C0"/>
              </a:solidFill>
              <a:latin typeface="Gill Sans MT" panose="020B0502020104020203" pitchFamily="34" charset="0"/>
              <a:cs typeface="Futura Std Heavy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343201"/>
              </p:ext>
            </p:extLst>
          </p:nvPr>
        </p:nvGraphicFramePr>
        <p:xfrm>
          <a:off x="169334" y="1422402"/>
          <a:ext cx="4191000" cy="441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362057"/>
              </p:ext>
            </p:extLst>
          </p:nvPr>
        </p:nvGraphicFramePr>
        <p:xfrm>
          <a:off x="4639733" y="1422402"/>
          <a:ext cx="4343400" cy="441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374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64267" y="419987"/>
            <a:ext cx="7955639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>
              <a:spcBef>
                <a:spcPct val="0"/>
              </a:spcBef>
              <a:buNone/>
              <a:defRPr sz="2000">
                <a:solidFill>
                  <a:srgbClr val="0070C0"/>
                </a:solidFill>
                <a:latin typeface="Gill Sans MT" panose="020B0502020104020203" pitchFamily="34" charset="0"/>
                <a:ea typeface="+mj-ea"/>
                <a:cs typeface="Futura Std Heavy"/>
              </a:defRPr>
            </a:lvl1pPr>
          </a:lstStyle>
          <a:p>
            <a:r>
              <a:rPr lang="es-ES" dirty="0"/>
              <a:t>Desde 2014, </a:t>
            </a:r>
            <a:r>
              <a:rPr lang="es-ES" dirty="0" smtClean="0"/>
              <a:t>la llegada </a:t>
            </a:r>
            <a:r>
              <a:rPr lang="es-ES" dirty="0"/>
              <a:t>de </a:t>
            </a:r>
            <a:r>
              <a:rPr lang="es-ES" dirty="0" smtClean="0"/>
              <a:t>extranjeros ha mostrado una tendencia creciente, en línea con lo observado para todo el país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381000" y="5983502"/>
            <a:ext cx="47381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  <a:cs typeface="Futura Std Book"/>
              </a:rPr>
              <a:t>Fuente: DANE. Elaboración: DGPM – MHCP.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656000" y="1551142"/>
            <a:ext cx="3772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 smtClean="0">
                <a:latin typeface="Gill Sans MT" panose="020B0502020104020203" pitchFamily="34" charset="0"/>
              </a:rPr>
              <a:t>Llegadas de extranjeros por vía aérea</a:t>
            </a:r>
          </a:p>
          <a:p>
            <a:pPr algn="ctr"/>
            <a:r>
              <a:rPr lang="es-CO" sz="1600" b="1" dirty="0" smtClean="0">
                <a:latin typeface="Gill Sans MT" panose="020B0502020104020203" pitchFamily="34" charset="0"/>
              </a:rPr>
              <a:t>Millones de personas</a:t>
            </a:r>
            <a:endParaRPr lang="es-CO" sz="1600" b="1" dirty="0">
              <a:latin typeface="Gill Sans MT" panose="020B0502020104020203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1036886" y="2127795"/>
          <a:ext cx="7010400" cy="341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2279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64267" y="419987"/>
            <a:ext cx="7955639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>
              <a:spcBef>
                <a:spcPct val="0"/>
              </a:spcBef>
              <a:buNone/>
              <a:defRPr sz="2000">
                <a:solidFill>
                  <a:srgbClr val="0070C0"/>
                </a:solidFill>
                <a:latin typeface="Gill Sans MT" panose="020B0502020104020203" pitchFamily="34" charset="0"/>
                <a:ea typeface="+mj-ea"/>
                <a:cs typeface="Futura Std Heavy"/>
              </a:defRPr>
            </a:lvl1pPr>
          </a:lstStyle>
          <a:p>
            <a:r>
              <a:rPr lang="es-ES" dirty="0"/>
              <a:t>Sistemáticamente, el desempleo y la informalidad en Bogotá han estado por debajo de los niveles </a:t>
            </a:r>
            <a:r>
              <a:rPr lang="es-ES" dirty="0" smtClean="0"/>
              <a:t>observados en las </a:t>
            </a:r>
            <a:r>
              <a:rPr lang="es-ES" dirty="0"/>
              <a:t>13 </a:t>
            </a:r>
            <a:r>
              <a:rPr lang="es-ES" dirty="0" smtClean="0"/>
              <a:t>principales ciudades del país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381000" y="5983502"/>
            <a:ext cx="47381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  <a:cs typeface="Futura Std Book"/>
              </a:rPr>
              <a:t>Fuente: DANE. Elaboración: DGPM – MHCP.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778453"/>
              </p:ext>
            </p:extLst>
          </p:nvPr>
        </p:nvGraphicFramePr>
        <p:xfrm>
          <a:off x="4562947" y="1989841"/>
          <a:ext cx="4490518" cy="3822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624965" y="1530035"/>
            <a:ext cx="2366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 smtClean="0">
                <a:latin typeface="Gill Sans MT" panose="020B0502020104020203" pitchFamily="34" charset="0"/>
              </a:rPr>
              <a:t>Tasa de desempleo (%)</a:t>
            </a:r>
            <a:endParaRPr lang="es-CO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52603" y="1522211"/>
            <a:ext cx="2539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 smtClean="0">
                <a:latin typeface="Gill Sans MT" panose="020B0502020104020203" pitchFamily="34" charset="0"/>
              </a:rPr>
              <a:t>Tasa de informalidad (%)</a:t>
            </a:r>
            <a:endParaRPr lang="es-CO" sz="1600" b="1" dirty="0">
              <a:latin typeface="Gill Sans MT" panose="020B0502020104020203" pitchFamily="34" charset="0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133538"/>
              </p:ext>
            </p:extLst>
          </p:nvPr>
        </p:nvGraphicFramePr>
        <p:xfrm>
          <a:off x="72428" y="1989841"/>
          <a:ext cx="4499572" cy="3822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5408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64267" y="428454"/>
            <a:ext cx="7955639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CO"/>
            </a:defPPr>
            <a:lvl1pPr algn="ctr" defTabSz="457200">
              <a:spcBef>
                <a:spcPct val="0"/>
              </a:spcBef>
              <a:buNone/>
              <a:defRPr sz="2000">
                <a:solidFill>
                  <a:srgbClr val="0070C0"/>
                </a:solidFill>
                <a:latin typeface="Gill Sans MT" panose="020B0502020104020203" pitchFamily="34" charset="0"/>
                <a:ea typeface="+mj-ea"/>
                <a:cs typeface="Futura Std Heavy"/>
              </a:defRPr>
            </a:lvl1pPr>
          </a:lstStyle>
          <a:p>
            <a:r>
              <a:rPr lang="es-ES" dirty="0" smtClean="0"/>
              <a:t>Aunque los indicadores laborales se han mantenido por encima del total nacional, evidencian un deterioro reciente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381000" y="5983502"/>
            <a:ext cx="47381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  <a:cs typeface="Futura Std Book"/>
              </a:rPr>
              <a:t>Fuente: DANE. Elaboración: DGPM – MHCP.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524764" y="1551687"/>
            <a:ext cx="2796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 smtClean="0">
                <a:latin typeface="Gill Sans MT" panose="020B0502020104020203" pitchFamily="34" charset="0"/>
              </a:rPr>
              <a:t>Tasa de ocupación – TO (%)</a:t>
            </a:r>
            <a:endParaRPr lang="es-CO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64267" y="1533610"/>
            <a:ext cx="3808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 smtClean="0">
                <a:latin typeface="Gill Sans MT" panose="020B0502020104020203" pitchFamily="34" charset="0"/>
              </a:rPr>
              <a:t>Tasa global de participación – TGP (%)</a:t>
            </a:r>
            <a:endParaRPr lang="es-CO" sz="1600" b="1" dirty="0">
              <a:latin typeface="Gill Sans MT" panose="020B0502020104020203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128913"/>
              </p:ext>
            </p:extLst>
          </p:nvPr>
        </p:nvGraphicFramePr>
        <p:xfrm>
          <a:off x="117696" y="1989841"/>
          <a:ext cx="4445252" cy="3822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006255"/>
              </p:ext>
            </p:extLst>
          </p:nvPr>
        </p:nvGraphicFramePr>
        <p:xfrm>
          <a:off x="4562948" y="1989841"/>
          <a:ext cx="4481463" cy="3822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8375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400483"/>
              </p:ext>
            </p:extLst>
          </p:nvPr>
        </p:nvGraphicFramePr>
        <p:xfrm>
          <a:off x="283779" y="1951032"/>
          <a:ext cx="4298731" cy="383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8 CuadroTexto"/>
          <p:cNvSpPr txBox="1"/>
          <p:nvPr/>
        </p:nvSpPr>
        <p:spPr>
          <a:xfrm>
            <a:off x="302551" y="5991296"/>
            <a:ext cx="1111382" cy="27622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defPPr>
              <a:defRPr lang="es-ES"/>
            </a:defPPr>
            <a:lvl1pPr>
              <a:defRPr sz="1100" b="0">
                <a:latin typeface="Futura Std Book" panose="020B0502020204020303" pitchFamily="34" charset="0"/>
              </a:defRPr>
            </a:lvl1pPr>
          </a:lstStyle>
          <a:p>
            <a:r>
              <a:rPr lang="es-CO" sz="1050" dirty="0" smtClean="0">
                <a:latin typeface="Gill Sans MT" panose="020B0502020104020203" pitchFamily="34" charset="0"/>
              </a:rPr>
              <a:t>Fuente: DANE</a:t>
            </a:r>
            <a:endParaRPr lang="es-CO" sz="1050" dirty="0">
              <a:latin typeface="Gill Sans MT" panose="020B0502020104020203" pitchFamily="34" charset="0"/>
            </a:endParaRPr>
          </a:p>
        </p:txBody>
      </p:sp>
      <p:sp>
        <p:nvSpPr>
          <p:cNvPr id="7" name="4 CuadroTexto"/>
          <p:cNvSpPr txBox="1"/>
          <p:nvPr/>
        </p:nvSpPr>
        <p:spPr>
          <a:xfrm>
            <a:off x="514513" y="1612478"/>
            <a:ext cx="4099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latin typeface="Gill Sans MT" pitchFamily="34" charset="0"/>
              </a:rPr>
              <a:t>Incidencia de pobreza monetaria</a:t>
            </a:r>
            <a:r>
              <a:rPr lang="es-CO" sz="1600" b="1" dirty="0">
                <a:latin typeface="Gill Sans MT" pitchFamily="34" charset="0"/>
              </a:rPr>
              <a:t> </a:t>
            </a:r>
            <a:r>
              <a:rPr lang="es-CO" sz="1600" b="1" dirty="0" smtClean="0">
                <a:latin typeface="Gill Sans MT" pitchFamily="34" charset="0"/>
              </a:rPr>
              <a:t>(%)</a:t>
            </a:r>
            <a:endParaRPr lang="es-CO" sz="1600" b="1" dirty="0">
              <a:latin typeface="Gill Sans MT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102341"/>
              </p:ext>
            </p:extLst>
          </p:nvPr>
        </p:nvGraphicFramePr>
        <p:xfrm>
          <a:off x="4750676" y="1922842"/>
          <a:ext cx="4393324" cy="3895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4 CuadroTexto"/>
          <p:cNvSpPr txBox="1"/>
          <p:nvPr/>
        </p:nvSpPr>
        <p:spPr>
          <a:xfrm>
            <a:off x="4897741" y="1612478"/>
            <a:ext cx="4099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latin typeface="Gill Sans MT" pitchFamily="34" charset="0"/>
              </a:rPr>
              <a:t>Índice de Pobreza Multidimensional (%)</a:t>
            </a:r>
            <a:endParaRPr lang="es-CO" sz="1600" b="1" dirty="0">
              <a:latin typeface="Gill Sans MT" pitchFamily="34" charset="0"/>
            </a:endParaRPr>
          </a:p>
        </p:txBody>
      </p:sp>
      <p:sp>
        <p:nvSpPr>
          <p:cNvPr id="11" name="CuadroTexto 21"/>
          <p:cNvSpPr txBox="1"/>
          <p:nvPr/>
        </p:nvSpPr>
        <p:spPr>
          <a:xfrm>
            <a:off x="825877" y="450024"/>
            <a:ext cx="757566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CO"/>
            </a:defPPr>
            <a:lvl1pPr algn="ctr" defTabSz="457200">
              <a:spcBef>
                <a:spcPct val="0"/>
              </a:spcBef>
              <a:buNone/>
              <a:defRPr sz="2000">
                <a:solidFill>
                  <a:srgbClr val="0070C0"/>
                </a:solidFill>
                <a:latin typeface="Gill Sans MT" panose="020B0502020104020203" pitchFamily="34" charset="0"/>
                <a:ea typeface="+mj-ea"/>
                <a:cs typeface="Futura Std Heavy"/>
              </a:defRPr>
            </a:lvl1pPr>
          </a:lstStyle>
          <a:p>
            <a:r>
              <a:rPr lang="es-CO" dirty="0" smtClean="0"/>
              <a:t>La pobreza </a:t>
            </a:r>
            <a:r>
              <a:rPr lang="es-CO" dirty="0"/>
              <a:t>en Bogotá </a:t>
            </a:r>
            <a:r>
              <a:rPr lang="es-CO" dirty="0" smtClean="0"/>
              <a:t>es significativamente menor a la registrada para el total nacional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98915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CuadroTexto"/>
          <p:cNvSpPr txBox="1"/>
          <p:nvPr/>
        </p:nvSpPr>
        <p:spPr>
          <a:xfrm>
            <a:off x="302551" y="5991296"/>
            <a:ext cx="1111382" cy="27622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defPPr>
              <a:defRPr lang="es-ES"/>
            </a:defPPr>
            <a:lvl1pPr>
              <a:defRPr sz="1100" b="0">
                <a:latin typeface="Futura Std Book" panose="020B0502020204020303" pitchFamily="34" charset="0"/>
              </a:defRPr>
            </a:lvl1pPr>
          </a:lstStyle>
          <a:p>
            <a:r>
              <a:rPr lang="es-CO" sz="1050" dirty="0" smtClean="0">
                <a:latin typeface="Gill Sans MT" panose="020B0502020104020203" pitchFamily="34" charset="0"/>
              </a:rPr>
              <a:t>Fuente: DANE</a:t>
            </a:r>
            <a:endParaRPr lang="es-CO" sz="1050" dirty="0">
              <a:latin typeface="Gill Sans MT" panose="020B0502020104020203" pitchFamily="34" charset="0"/>
            </a:endParaRPr>
          </a:p>
        </p:txBody>
      </p:sp>
      <p:sp>
        <p:nvSpPr>
          <p:cNvPr id="11" name="CuadroTexto 21"/>
          <p:cNvSpPr txBox="1"/>
          <p:nvPr/>
        </p:nvSpPr>
        <p:spPr>
          <a:xfrm>
            <a:off x="598517" y="398658"/>
            <a:ext cx="793865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CO"/>
            </a:defPPr>
            <a:lvl1pPr algn="ctr" defTabSz="457200">
              <a:spcBef>
                <a:spcPct val="0"/>
              </a:spcBef>
              <a:buNone/>
              <a:defRPr sz="2000">
                <a:solidFill>
                  <a:srgbClr val="0070C0"/>
                </a:solidFill>
                <a:latin typeface="Gill Sans MT" panose="020B0502020104020203" pitchFamily="34" charset="0"/>
                <a:ea typeface="+mj-ea"/>
                <a:cs typeface="Futura Std Heavy"/>
              </a:defRPr>
            </a:lvl1pPr>
          </a:lstStyle>
          <a:p>
            <a:r>
              <a:rPr lang="es-CO" dirty="0" smtClean="0"/>
              <a:t>Los indicadores de acceso a servicios públicos en Bogotá alcanzan un nivel cercano al 100% de cobertura</a:t>
            </a:r>
            <a:endParaRPr lang="es-CO" dirty="0"/>
          </a:p>
        </p:txBody>
      </p:sp>
      <p:sp>
        <p:nvSpPr>
          <p:cNvPr id="4" name="4 CuadroTexto"/>
          <p:cNvSpPr txBox="1"/>
          <p:nvPr/>
        </p:nvSpPr>
        <p:spPr>
          <a:xfrm>
            <a:off x="2700997" y="1547834"/>
            <a:ext cx="40991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latin typeface="Gill Sans MT" panose="020B0502020104020203" pitchFamily="34" charset="0"/>
              </a:rPr>
              <a:t>Indicadores de calidad de vida, 2016</a:t>
            </a:r>
            <a:br>
              <a:rPr lang="es-CO" sz="1600" b="1" dirty="0" smtClean="0">
                <a:latin typeface="Gill Sans MT" panose="020B0502020104020203" pitchFamily="34" charset="0"/>
              </a:rPr>
            </a:br>
            <a:r>
              <a:rPr lang="es-CO" sz="1400" dirty="0" smtClean="0">
                <a:latin typeface="Gill Sans MT" pitchFamily="34" charset="0"/>
              </a:rPr>
              <a:t>(% hogares con servicio)</a:t>
            </a:r>
            <a:endParaRPr lang="es-CO" sz="1400" dirty="0">
              <a:latin typeface="Gill Sans MT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8071869"/>
              </p:ext>
            </p:extLst>
          </p:nvPr>
        </p:nvGraphicFramePr>
        <p:xfrm>
          <a:off x="1413934" y="2048933"/>
          <a:ext cx="6587066" cy="3767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773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CuadroTexto"/>
          <p:cNvSpPr txBox="1"/>
          <p:nvPr/>
        </p:nvSpPr>
        <p:spPr>
          <a:xfrm>
            <a:off x="302551" y="5991296"/>
            <a:ext cx="1111382" cy="27622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defPPr>
              <a:defRPr lang="es-ES"/>
            </a:defPPr>
            <a:lvl1pPr>
              <a:defRPr sz="1100" b="0">
                <a:latin typeface="Futura Std Book" panose="020B0502020204020303" pitchFamily="34" charset="0"/>
              </a:defRPr>
            </a:lvl1pPr>
          </a:lstStyle>
          <a:p>
            <a:r>
              <a:rPr lang="es-CO" sz="1050" dirty="0" smtClean="0">
                <a:latin typeface="Gill Sans MT" panose="020B0502020104020203" pitchFamily="34" charset="0"/>
              </a:rPr>
              <a:t>Fuente: DANE</a:t>
            </a:r>
            <a:endParaRPr lang="es-CO" sz="1050" dirty="0">
              <a:latin typeface="Gill Sans MT" panose="020B0502020104020203" pitchFamily="34" charset="0"/>
            </a:endParaRPr>
          </a:p>
        </p:txBody>
      </p:sp>
      <p:sp>
        <p:nvSpPr>
          <p:cNvPr id="11" name="CuadroTexto 21"/>
          <p:cNvSpPr txBox="1"/>
          <p:nvPr/>
        </p:nvSpPr>
        <p:spPr>
          <a:xfrm>
            <a:off x="961098" y="487557"/>
            <a:ext cx="754282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CO"/>
            </a:defPPr>
            <a:lvl1pPr algn="ctr" defTabSz="457200">
              <a:spcBef>
                <a:spcPct val="0"/>
              </a:spcBef>
              <a:buNone/>
              <a:defRPr sz="2000">
                <a:solidFill>
                  <a:srgbClr val="0070C0"/>
                </a:solidFill>
                <a:latin typeface="Gill Sans MT" panose="020B0502020104020203" pitchFamily="34" charset="0"/>
                <a:ea typeface="+mj-ea"/>
                <a:cs typeface="Futura Std Heavy"/>
              </a:defRPr>
            </a:lvl1pPr>
          </a:lstStyle>
          <a:p>
            <a:r>
              <a:rPr lang="es-CO" dirty="0" smtClean="0"/>
              <a:t>El nivel de desigualdad es inferior al que se registra para el total nacional</a:t>
            </a:r>
            <a:endParaRPr lang="es-CO" dirty="0"/>
          </a:p>
        </p:txBody>
      </p:sp>
      <p:sp>
        <p:nvSpPr>
          <p:cNvPr id="12" name="4 CuadroTexto"/>
          <p:cNvSpPr txBox="1"/>
          <p:nvPr/>
        </p:nvSpPr>
        <p:spPr>
          <a:xfrm>
            <a:off x="2682911" y="1750936"/>
            <a:ext cx="409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Gill Sans MT" pitchFamily="34" charset="0"/>
              </a:rPr>
              <a:t>Coeficiente de </a:t>
            </a:r>
            <a:r>
              <a:rPr lang="es-CO" b="1" dirty="0" err="1" smtClean="0">
                <a:latin typeface="Gill Sans MT" pitchFamily="34" charset="0"/>
              </a:rPr>
              <a:t>Gini</a:t>
            </a:r>
            <a:endParaRPr lang="es-CO" b="1" dirty="0">
              <a:latin typeface="Gill Sans MT" pitchFamily="34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606653"/>
              </p:ext>
            </p:extLst>
          </p:nvPr>
        </p:nvGraphicFramePr>
        <p:xfrm>
          <a:off x="1330521" y="1951032"/>
          <a:ext cx="6654800" cy="3840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333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354" y="1818290"/>
            <a:ext cx="6353459" cy="322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061529" y="1000597"/>
            <a:ext cx="482910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dirty="0" smtClean="0">
                <a:solidFill>
                  <a:srgbClr val="0070C0"/>
                </a:solidFill>
                <a:latin typeface="Gill Sans MT" panose="020B0502020104020203" pitchFamily="34" charset="0"/>
                <a:cs typeface="Futura Std Heavy"/>
              </a:rPr>
              <a:t>Primera </a:t>
            </a:r>
            <a:r>
              <a:rPr lang="es-CO" sz="2000" dirty="0">
                <a:solidFill>
                  <a:srgbClr val="0070C0"/>
                </a:solidFill>
                <a:latin typeface="Gill Sans MT" panose="020B0502020104020203" pitchFamily="34" charset="0"/>
                <a:cs typeface="Futura Std Heavy"/>
              </a:rPr>
              <a:t>Línea Metro Bogotá-PLMB</a:t>
            </a:r>
            <a:endParaRPr lang="es-ES" sz="2000" dirty="0">
              <a:solidFill>
                <a:srgbClr val="0070C0"/>
              </a:solidFill>
              <a:latin typeface="Gill Sans MT" panose="020B0502020104020203" pitchFamily="34" charset="0"/>
              <a:cs typeface="Futura Std Heavy"/>
            </a:endParaRPr>
          </a:p>
        </p:txBody>
      </p:sp>
    </p:spTree>
    <p:extLst>
      <p:ext uri="{BB962C8B-B14F-4D97-AF65-F5344CB8AC3E}">
        <p14:creationId xmlns:p14="http://schemas.microsoft.com/office/powerpoint/2010/main" val="7196632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CuadroTexto"/>
          <p:cNvSpPr txBox="1"/>
          <p:nvPr/>
        </p:nvSpPr>
        <p:spPr>
          <a:xfrm>
            <a:off x="2913526" y="1487150"/>
            <a:ext cx="348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Gill Sans MT" pitchFamily="34" charset="0"/>
              </a:rPr>
              <a:t>Inflación anual (%)</a:t>
            </a:r>
            <a:endParaRPr lang="es-CO" b="1" dirty="0">
              <a:latin typeface="Gill Sans MT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802296"/>
              </p:ext>
            </p:extLst>
          </p:nvPr>
        </p:nvGraphicFramePr>
        <p:xfrm>
          <a:off x="1351127" y="1869144"/>
          <a:ext cx="6613587" cy="3995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20070" y="427000"/>
            <a:ext cx="807570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CO"/>
            </a:defPPr>
            <a:lvl1pPr algn="ctr" defTabSz="457200">
              <a:spcBef>
                <a:spcPct val="0"/>
              </a:spcBef>
              <a:buNone/>
              <a:defRPr sz="2000">
                <a:solidFill>
                  <a:srgbClr val="0070C0"/>
                </a:solidFill>
                <a:latin typeface="Gill Sans MT" panose="020B0502020104020203" pitchFamily="34" charset="0"/>
                <a:ea typeface="+mj-ea"/>
                <a:cs typeface="Futura Std Heavy"/>
              </a:defRPr>
            </a:lvl1pPr>
          </a:lstStyle>
          <a:p>
            <a:r>
              <a:rPr lang="es-CO" dirty="0"/>
              <a:t>La inflación de Bogotá </a:t>
            </a:r>
            <a:r>
              <a:rPr lang="es-CO" dirty="0" smtClean="0"/>
              <a:t>se ha ubicado levemente por encima del total nacional en el último semestre </a:t>
            </a:r>
            <a:endParaRPr lang="es-CO" dirty="0"/>
          </a:p>
        </p:txBody>
      </p:sp>
      <p:sp>
        <p:nvSpPr>
          <p:cNvPr id="6" name="8 CuadroTexto"/>
          <p:cNvSpPr txBox="1"/>
          <p:nvPr/>
        </p:nvSpPr>
        <p:spPr>
          <a:xfrm>
            <a:off x="302551" y="5991296"/>
            <a:ext cx="2305182" cy="27622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defPPr>
              <a:defRPr lang="es-ES"/>
            </a:defPPr>
            <a:lvl1pPr>
              <a:defRPr sz="1100" b="0">
                <a:latin typeface="Futura Std Book" panose="020B0502020204020303" pitchFamily="34" charset="0"/>
              </a:defRPr>
            </a:lvl1pPr>
          </a:lstStyle>
          <a:p>
            <a:r>
              <a:rPr lang="es-CO" sz="1050" dirty="0" smtClean="0">
                <a:latin typeface="Gill Sans MT" panose="020B0502020104020203" pitchFamily="34" charset="0"/>
              </a:rPr>
              <a:t>Fuente: Banco de la República</a:t>
            </a:r>
            <a:endParaRPr lang="es-CO" sz="105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316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78225" y="383155"/>
            <a:ext cx="8634741" cy="707886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ES" sz="2000" dirty="0">
                <a:solidFill>
                  <a:srgbClr val="0070C0"/>
                </a:solidFill>
                <a:latin typeface="Gill Sans MT" panose="020B0502020104020203" pitchFamily="34" charset="0"/>
                <a:cs typeface="Futura Std Heavy"/>
              </a:rPr>
              <a:t>En </a:t>
            </a:r>
            <a:r>
              <a:rPr lang="es-ES" sz="2000" dirty="0" smtClean="0">
                <a:solidFill>
                  <a:srgbClr val="0070C0"/>
                </a:solidFill>
                <a:latin typeface="Gill Sans MT" panose="020B0502020104020203" pitchFamily="34" charset="0"/>
                <a:cs typeface="Futura Std Heavy"/>
              </a:rPr>
              <a:t>2017, </a:t>
            </a:r>
            <a:r>
              <a:rPr lang="es-ES" sz="2000" dirty="0">
                <a:solidFill>
                  <a:srgbClr val="0070C0"/>
                </a:solidFill>
                <a:latin typeface="Gill Sans MT" panose="020B0502020104020203" pitchFamily="34" charset="0"/>
                <a:cs typeface="Futura Std Heavy"/>
              </a:rPr>
              <a:t>el crecimiento </a:t>
            </a:r>
            <a:r>
              <a:rPr lang="es-ES" sz="2000" dirty="0" smtClean="0">
                <a:solidFill>
                  <a:srgbClr val="0070C0"/>
                </a:solidFill>
                <a:latin typeface="Gill Sans MT" panose="020B0502020104020203" pitchFamily="34" charset="0"/>
                <a:cs typeface="Futura Std Heavy"/>
              </a:rPr>
              <a:t>real de </a:t>
            </a:r>
            <a:r>
              <a:rPr lang="es-ES" sz="2000" dirty="0">
                <a:solidFill>
                  <a:srgbClr val="0070C0"/>
                </a:solidFill>
                <a:latin typeface="Gill Sans MT" panose="020B0502020104020203" pitchFamily="34" charset="0"/>
                <a:cs typeface="Futura Std Heavy"/>
              </a:rPr>
              <a:t>la cartera bancaria </a:t>
            </a:r>
            <a:r>
              <a:rPr lang="es-ES" sz="2000" dirty="0" smtClean="0">
                <a:solidFill>
                  <a:srgbClr val="0070C0"/>
                </a:solidFill>
                <a:latin typeface="Gill Sans MT" panose="020B0502020104020203" pitchFamily="34" charset="0"/>
                <a:cs typeface="Futura Std Heavy"/>
              </a:rPr>
              <a:t>en </a:t>
            </a:r>
            <a:r>
              <a:rPr lang="es-ES" sz="2000" dirty="0">
                <a:solidFill>
                  <a:srgbClr val="0070C0"/>
                </a:solidFill>
                <a:latin typeface="Gill Sans MT" panose="020B0502020104020203" pitchFamily="34" charset="0"/>
                <a:cs typeface="Futura Std Heavy"/>
              </a:rPr>
              <a:t>Bogotá </a:t>
            </a:r>
            <a:r>
              <a:rPr lang="es-ES" sz="2000" dirty="0" smtClean="0">
                <a:solidFill>
                  <a:srgbClr val="0070C0"/>
                </a:solidFill>
                <a:latin typeface="Gill Sans MT" panose="020B0502020104020203" pitchFamily="34" charset="0"/>
                <a:cs typeface="Futura Std Heavy"/>
              </a:rPr>
              <a:t>estuvo por debajo de la dinámica nacional</a:t>
            </a:r>
            <a:endParaRPr lang="es-ES" sz="2000" dirty="0">
              <a:solidFill>
                <a:srgbClr val="0070C0"/>
              </a:solidFill>
              <a:latin typeface="Gill Sans MT" panose="020B0502020104020203" pitchFamily="34" charset="0"/>
              <a:cs typeface="Futura Std Heavy"/>
            </a:endParaRPr>
          </a:p>
        </p:txBody>
      </p:sp>
      <p:sp>
        <p:nvSpPr>
          <p:cNvPr id="10" name="Marcador de contenido 4"/>
          <p:cNvSpPr txBox="1">
            <a:spLocks/>
          </p:cNvSpPr>
          <p:nvPr/>
        </p:nvSpPr>
        <p:spPr>
          <a:xfrm>
            <a:off x="1972929" y="1268415"/>
            <a:ext cx="5245331" cy="599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b="1" dirty="0">
                <a:solidFill>
                  <a:schemeClr val="tx1"/>
                </a:solidFill>
                <a:latin typeface="Gill Sans MT" panose="020B0502020104020203" pitchFamily="34" charset="0"/>
              </a:rPr>
              <a:t>Crecimiento real de la Cartera Bancaria </a:t>
            </a:r>
            <a:r>
              <a:rPr lang="es-CO" sz="1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Bruta*</a:t>
            </a:r>
            <a:endParaRPr lang="es-CO" sz="16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es-CO" sz="1400" dirty="0">
                <a:solidFill>
                  <a:schemeClr val="tx1"/>
                </a:solidFill>
                <a:latin typeface="Gill Sans MT" panose="020B0502020104020203" pitchFamily="34" charset="0"/>
              </a:rPr>
              <a:t>(Variación anual, %)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25999" y="5946262"/>
            <a:ext cx="268493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dirty="0" smtClean="0">
                <a:latin typeface="Gill Sans MT" panose="020B0502020104020203" pitchFamily="34" charset="0"/>
                <a:cs typeface="Segoe UI" panose="020B0502040204020203" pitchFamily="34" charset="0"/>
              </a:rPr>
              <a:t>*Solo comprende al sector bancario</a:t>
            </a:r>
          </a:p>
          <a:p>
            <a:r>
              <a:rPr lang="es-CO" sz="900" dirty="0" smtClean="0">
                <a:latin typeface="Gill Sans MT" panose="020B0502020104020203" pitchFamily="34" charset="0"/>
                <a:cs typeface="Segoe UI" panose="020B0502040204020203" pitchFamily="34" charset="0"/>
              </a:rPr>
              <a:t>Fuente</a:t>
            </a:r>
            <a:r>
              <a:rPr lang="es-CO" sz="900" dirty="0">
                <a:latin typeface="Gill Sans MT" panose="020B0502020104020203" pitchFamily="34" charset="0"/>
                <a:cs typeface="Segoe UI" panose="020B0502040204020203" pitchFamily="34" charset="0"/>
              </a:rPr>
              <a:t>: </a:t>
            </a:r>
            <a:r>
              <a:rPr lang="es-CO" sz="900" dirty="0" err="1" smtClean="0">
                <a:latin typeface="Gill Sans MT" panose="020B0502020104020203" pitchFamily="34" charset="0"/>
                <a:cs typeface="Segoe UI" panose="020B0502040204020203" pitchFamily="34" charset="0"/>
              </a:rPr>
              <a:t>Asobancaria</a:t>
            </a:r>
            <a:r>
              <a:rPr lang="es-CO" sz="900" dirty="0" smtClean="0">
                <a:latin typeface="Gill Sans MT" panose="020B0502020104020203" pitchFamily="34" charset="0"/>
                <a:cs typeface="Segoe UI" panose="020B0502040204020203" pitchFamily="34" charset="0"/>
              </a:rPr>
              <a:t>. </a:t>
            </a:r>
            <a:br>
              <a:rPr lang="es-CO" sz="900" dirty="0" smtClean="0">
                <a:latin typeface="Gill Sans MT" panose="020B0502020104020203" pitchFamily="34" charset="0"/>
                <a:cs typeface="Segoe UI" panose="020B0502040204020203" pitchFamily="34" charset="0"/>
              </a:rPr>
            </a:br>
            <a:r>
              <a:rPr lang="es-CO" sz="900" dirty="0" smtClean="0">
                <a:latin typeface="Gill Sans MT" panose="020B0502020104020203" pitchFamily="34" charset="0"/>
                <a:cs typeface="Segoe UI" panose="020B0502040204020203" pitchFamily="34" charset="0"/>
              </a:rPr>
              <a:t>Cálculos </a:t>
            </a:r>
            <a:r>
              <a:rPr lang="es-CO" sz="900" dirty="0">
                <a:latin typeface="Gill Sans MT" panose="020B0502020104020203" pitchFamily="34" charset="0"/>
                <a:cs typeface="Segoe UI" panose="020B0502040204020203" pitchFamily="34" charset="0"/>
              </a:rPr>
              <a:t>Ministerio de Hacienda y </a:t>
            </a:r>
            <a:r>
              <a:rPr lang="es-CO" sz="900" dirty="0" smtClean="0">
                <a:latin typeface="Gill Sans MT" panose="020B0502020104020203" pitchFamily="34" charset="0"/>
                <a:cs typeface="Segoe UI" panose="020B0502040204020203" pitchFamily="34" charset="0"/>
              </a:rPr>
              <a:t>Crédito Público</a:t>
            </a:r>
            <a:r>
              <a:rPr lang="es-CO" sz="900" dirty="0">
                <a:latin typeface="Gill Sans MT" panose="020B0502020104020203" pitchFamily="34" charset="0"/>
                <a:cs typeface="Segoe UI" panose="020B0502040204020203" pitchFamily="34" charset="0"/>
              </a:rPr>
              <a:t>. </a:t>
            </a:r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353718"/>
              </p:ext>
            </p:extLst>
          </p:nvPr>
        </p:nvGraphicFramePr>
        <p:xfrm>
          <a:off x="818930" y="1867830"/>
          <a:ext cx="7553327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08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21"/>
          <p:cNvSpPr txBox="1"/>
          <p:nvPr/>
        </p:nvSpPr>
        <p:spPr>
          <a:xfrm>
            <a:off x="816679" y="404055"/>
            <a:ext cx="7571815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CO"/>
            </a:defPPr>
            <a:lvl1pPr algn="ctr" defTabSz="457200">
              <a:spcBef>
                <a:spcPct val="0"/>
              </a:spcBef>
              <a:buNone/>
              <a:defRPr sz="2000">
                <a:solidFill>
                  <a:srgbClr val="0070C0"/>
                </a:solidFill>
                <a:latin typeface="Gill Sans MT" panose="020B0502020104020203" pitchFamily="34" charset="0"/>
                <a:ea typeface="+mj-ea"/>
                <a:cs typeface="Futura Std Heavy"/>
              </a:defRPr>
            </a:lvl1pPr>
          </a:lstStyle>
          <a:p>
            <a:r>
              <a:rPr lang="es-CO" dirty="0" smtClean="0"/>
              <a:t>Las exportaciones de Bogotá tienen el reto de seguir el dinamismo registrado en el país</a:t>
            </a:r>
            <a:endParaRPr lang="es-CO" dirty="0"/>
          </a:p>
        </p:txBody>
      </p:sp>
      <p:sp>
        <p:nvSpPr>
          <p:cNvPr id="4" name="4 CuadroTexto"/>
          <p:cNvSpPr txBox="1"/>
          <p:nvPr/>
        </p:nvSpPr>
        <p:spPr>
          <a:xfrm>
            <a:off x="438088" y="1360107"/>
            <a:ext cx="4099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latin typeface="Gill Sans MT" pitchFamily="34" charset="0"/>
              </a:rPr>
              <a:t>Crecimiento anual de las Exportaciones*</a:t>
            </a:r>
            <a:br>
              <a:rPr lang="es-CO" sz="1600" b="1" dirty="0" smtClean="0">
                <a:latin typeface="Gill Sans MT" pitchFamily="34" charset="0"/>
              </a:rPr>
            </a:br>
            <a:r>
              <a:rPr lang="es-CO" sz="1600" dirty="0">
                <a:latin typeface="Gill Sans MT" pitchFamily="34" charset="0"/>
              </a:rPr>
              <a:t>(promedio móvil 3 meses, </a:t>
            </a:r>
            <a:r>
              <a:rPr lang="es-CO" sz="1600" dirty="0" smtClean="0">
                <a:latin typeface="Gill Sans MT" pitchFamily="34" charset="0"/>
              </a:rPr>
              <a:t>%)</a:t>
            </a:r>
            <a:endParaRPr lang="es-CO" sz="1600" dirty="0">
              <a:latin typeface="Gill Sans MT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251001" y="1938867"/>
          <a:ext cx="4235709" cy="3757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8 CuadroTexto"/>
          <p:cNvSpPr txBox="1"/>
          <p:nvPr/>
        </p:nvSpPr>
        <p:spPr>
          <a:xfrm>
            <a:off x="238612" y="5992366"/>
            <a:ext cx="1653250" cy="4338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defPPr>
              <a:defRPr lang="es-ES"/>
            </a:defPPr>
            <a:lvl1pPr>
              <a:defRPr sz="1100" b="0">
                <a:latin typeface="Futura Std Book" panose="020B0502020204020303" pitchFamily="34" charset="0"/>
              </a:defRPr>
            </a:lvl1pPr>
          </a:lstStyle>
          <a:p>
            <a:r>
              <a:rPr lang="es-CO" sz="1050" dirty="0" smtClean="0">
                <a:latin typeface="Gill Sans MT" panose="020B0502020104020203" pitchFamily="34" charset="0"/>
              </a:rPr>
              <a:t>*Sin petróleo ni derivados</a:t>
            </a:r>
          </a:p>
          <a:p>
            <a:r>
              <a:rPr lang="es-CO" sz="1050" dirty="0" smtClean="0">
                <a:latin typeface="Gill Sans MT" panose="020B0502020104020203" pitchFamily="34" charset="0"/>
              </a:rPr>
              <a:t>Fuente: DANE</a:t>
            </a:r>
            <a:endParaRPr lang="es-CO" sz="1050" dirty="0">
              <a:latin typeface="Gill Sans MT" panose="020B0502020104020203" pitchFamily="34" charset="0"/>
            </a:endParaRPr>
          </a:p>
        </p:txBody>
      </p:sp>
      <p:sp>
        <p:nvSpPr>
          <p:cNvPr id="6" name="4 CuadroTexto"/>
          <p:cNvSpPr txBox="1"/>
          <p:nvPr/>
        </p:nvSpPr>
        <p:spPr>
          <a:xfrm>
            <a:off x="5076497" y="1360107"/>
            <a:ext cx="4067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latin typeface="Gill Sans MT" pitchFamily="34" charset="0"/>
              </a:rPr>
              <a:t>Crecimiento anual de las Importaciones</a:t>
            </a:r>
            <a:br>
              <a:rPr lang="es-CO" sz="1600" b="1" dirty="0" smtClean="0">
                <a:latin typeface="Gill Sans MT" pitchFamily="34" charset="0"/>
              </a:rPr>
            </a:br>
            <a:r>
              <a:rPr lang="es-CO" sz="1600" dirty="0" smtClean="0">
                <a:latin typeface="Gill Sans MT" pitchFamily="34" charset="0"/>
              </a:rPr>
              <a:t>(promedio móvil 3 meses, %)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4813738" y="1856439"/>
          <a:ext cx="4193628" cy="3840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5993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21"/>
          <p:cNvSpPr txBox="1"/>
          <p:nvPr/>
        </p:nvSpPr>
        <p:spPr>
          <a:xfrm>
            <a:off x="620070" y="427000"/>
            <a:ext cx="807570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CO"/>
            </a:defPPr>
            <a:lvl1pPr algn="ctr" defTabSz="457200">
              <a:spcBef>
                <a:spcPct val="0"/>
              </a:spcBef>
              <a:buNone/>
              <a:defRPr sz="2000">
                <a:solidFill>
                  <a:srgbClr val="0070C0"/>
                </a:solidFill>
                <a:latin typeface="Gill Sans MT" panose="020B0502020104020203" pitchFamily="34" charset="0"/>
                <a:ea typeface="+mj-ea"/>
                <a:cs typeface="Futura Std Heavy"/>
              </a:defRPr>
            </a:lvl1pPr>
          </a:lstStyle>
          <a:p>
            <a:r>
              <a:rPr lang="es-CO" dirty="0" smtClean="0"/>
              <a:t>Las remesas enviadas desde el extranjero a Bogotá y a Cundinamarca han tenido una aceleración importante</a:t>
            </a:r>
            <a:endParaRPr lang="es-CO" dirty="0"/>
          </a:p>
        </p:txBody>
      </p:sp>
      <p:sp>
        <p:nvSpPr>
          <p:cNvPr id="4" name="4 CuadroTexto"/>
          <p:cNvSpPr txBox="1"/>
          <p:nvPr/>
        </p:nvSpPr>
        <p:spPr>
          <a:xfrm>
            <a:off x="2700997" y="1581700"/>
            <a:ext cx="4099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latin typeface="Gill Sans MT" panose="020B0502020104020203" pitchFamily="34" charset="0"/>
              </a:rPr>
              <a:t>Remesas</a:t>
            </a:r>
            <a:br>
              <a:rPr lang="es-CO" sz="1600" b="1" dirty="0" smtClean="0">
                <a:latin typeface="Gill Sans MT" panose="020B0502020104020203" pitchFamily="34" charset="0"/>
              </a:rPr>
            </a:br>
            <a:r>
              <a:rPr lang="es-CO" sz="1600" dirty="0" smtClean="0">
                <a:latin typeface="Gill Sans MT" panose="020B0502020104020203" pitchFamily="34" charset="0"/>
              </a:rPr>
              <a:t>(Variación anual, %)</a:t>
            </a:r>
            <a:endParaRPr lang="es-CO" sz="1600" dirty="0">
              <a:latin typeface="Gill Sans MT" pitchFamily="34" charset="0"/>
            </a:endParaRPr>
          </a:p>
        </p:txBody>
      </p:sp>
      <p:sp>
        <p:nvSpPr>
          <p:cNvPr id="7" name="8 CuadroTexto"/>
          <p:cNvSpPr txBox="1"/>
          <p:nvPr/>
        </p:nvSpPr>
        <p:spPr>
          <a:xfrm>
            <a:off x="302551" y="5991296"/>
            <a:ext cx="2305182" cy="27622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defPPr>
              <a:defRPr lang="es-ES"/>
            </a:defPPr>
            <a:lvl1pPr>
              <a:defRPr sz="1100" b="0">
                <a:latin typeface="Futura Std Book" panose="020B0502020204020303" pitchFamily="34" charset="0"/>
              </a:defRPr>
            </a:lvl1pPr>
          </a:lstStyle>
          <a:p>
            <a:r>
              <a:rPr lang="es-CO" sz="1050" dirty="0" smtClean="0">
                <a:latin typeface="Gill Sans MT" panose="020B0502020104020203" pitchFamily="34" charset="0"/>
              </a:rPr>
              <a:t>Fuente: Banco de la República</a:t>
            </a:r>
            <a:endParaRPr lang="es-CO" sz="1050" dirty="0">
              <a:latin typeface="Gill Sans MT" panose="020B0502020104020203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670436"/>
              </p:ext>
            </p:extLst>
          </p:nvPr>
        </p:nvGraphicFramePr>
        <p:xfrm>
          <a:off x="1208690" y="2166474"/>
          <a:ext cx="6873765" cy="3372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6664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48" y="2804310"/>
            <a:ext cx="7541304" cy="124938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035628" y="1412149"/>
            <a:ext cx="5072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utura Std Medium" panose="020B0502020204020303"/>
                <a:ea typeface="+mn-ea"/>
                <a:cs typeface="+mn-cs"/>
              </a:rPr>
              <a:t>Foro 2030 Bogotá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utura Std Medium" panose="020B0502020204020303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035628" y="4334164"/>
            <a:ext cx="48223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Ministerio de Hacienda y Crédito Público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Dirección General de Política Macroeconómica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Febrero de 2018</a:t>
            </a:r>
          </a:p>
        </p:txBody>
      </p:sp>
    </p:spTree>
    <p:extLst>
      <p:ext uri="{BB962C8B-B14F-4D97-AF65-F5344CB8AC3E}">
        <p14:creationId xmlns:p14="http://schemas.microsoft.com/office/powerpoint/2010/main" val="25256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4">
            <a:extLst>
              <a:ext uri="{FF2B5EF4-FFF2-40B4-BE49-F238E27FC236}">
                <a16:creationId xmlns="" xmlns:a16="http://schemas.microsoft.com/office/drawing/2014/main" id="{082466F4-F2BC-4705-95C6-E753377DF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61" y="1360467"/>
            <a:ext cx="3871913" cy="2449475"/>
          </a:xfrm>
          <a:prstGeom prst="rect">
            <a:avLst/>
          </a:prstGeom>
        </p:spPr>
      </p:pic>
      <p:graphicFrame>
        <p:nvGraphicFramePr>
          <p:cNvPr id="29" name="Tabla 15"/>
          <p:cNvGraphicFramePr>
            <a:graphicFrameLocks noGrp="1"/>
          </p:cNvGraphicFramePr>
          <p:nvPr>
            <p:extLst/>
          </p:nvPr>
        </p:nvGraphicFramePr>
        <p:xfrm>
          <a:off x="4740149" y="1124653"/>
          <a:ext cx="3942338" cy="3379561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820352">
                  <a:extLst>
                    <a:ext uri="{9D8B030D-6E8A-4147-A177-3AD203B41FA5}">
                      <a16:colId xmlns="" xmlns:a16="http://schemas.microsoft.com/office/drawing/2014/main" val="757090866"/>
                    </a:ext>
                  </a:extLst>
                </a:gridCol>
                <a:gridCol w="2121986">
                  <a:extLst>
                    <a:ext uri="{9D8B030D-6E8A-4147-A177-3AD203B41FA5}">
                      <a16:colId xmlns="" xmlns:a16="http://schemas.microsoft.com/office/drawing/2014/main" val="302676584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rial Narrow" panose="020B0606020202030204" pitchFamily="34" charset="0"/>
                        </a:rPr>
                        <a:t>Frecuencia en hora pico</a:t>
                      </a:r>
                      <a:endParaRPr lang="es-ES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rial Narrow" panose="020B0606020202030204" pitchFamily="34" charset="0"/>
                        </a:rPr>
                        <a:t>20 trenes/hora</a:t>
                      </a:r>
                      <a:endParaRPr lang="es-ES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979987126"/>
                  </a:ext>
                </a:extLst>
              </a:tr>
              <a:tr h="339181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rial Narrow" panose="020B0606020202030204" pitchFamily="34" charset="0"/>
                        </a:rPr>
                        <a:t>Pasajeros por metro cuadrado</a:t>
                      </a:r>
                      <a:endParaRPr lang="es-ES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rial Narrow" panose="020B0606020202030204" pitchFamily="34" charset="0"/>
                        </a:rPr>
                        <a:t>6 pasajeros/m2</a:t>
                      </a:r>
                      <a:endParaRPr lang="es-ES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133180435"/>
                  </a:ext>
                </a:extLst>
              </a:tr>
              <a:tr h="339181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rial Narrow" panose="020B0606020202030204" pitchFamily="34" charset="0"/>
                        </a:rPr>
                        <a:t>Oferta teórica máxima</a:t>
                      </a:r>
                      <a:endParaRPr lang="es-ES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rial Narrow" panose="020B0606020202030204" pitchFamily="34" charset="0"/>
                        </a:rPr>
                        <a:t>72.000 pasajeros/hora/sentido</a:t>
                      </a:r>
                      <a:endParaRPr lang="es-ES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8783979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rial Narrow" panose="020B0606020202030204" pitchFamily="34" charset="0"/>
                        </a:rPr>
                        <a:t>Demanda máxima</a:t>
                      </a:r>
                      <a:r>
                        <a:rPr lang="es-CO" sz="1200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CO" sz="1200" dirty="0">
                          <a:latin typeface="Arial Narrow" panose="020B0606020202030204" pitchFamily="34" charset="0"/>
                        </a:rPr>
                        <a:t>(inicio de operación)</a:t>
                      </a:r>
                      <a:endParaRPr lang="es-ES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rial Narrow" panose="020B0606020202030204" pitchFamily="34" charset="0"/>
                        </a:rPr>
                        <a:t>26.500 pasajeros/hora/sentido</a:t>
                      </a:r>
                      <a:endParaRPr lang="es-ES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6177907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rial Narrow" panose="020B0606020202030204" pitchFamily="34" charset="0"/>
                        </a:rPr>
                        <a:t>Material rodante</a:t>
                      </a:r>
                      <a:endParaRPr lang="es-ES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rial Narrow" panose="020B0606020202030204" pitchFamily="34" charset="0"/>
                        </a:rPr>
                        <a:t>Longitud: 140 m</a:t>
                      </a:r>
                      <a:br>
                        <a:rPr lang="es-CO" sz="1200" dirty="0">
                          <a:latin typeface="Arial Narrow" panose="020B0606020202030204" pitchFamily="34" charset="0"/>
                        </a:rPr>
                      </a:br>
                      <a:r>
                        <a:rPr lang="es-CO" sz="1200" dirty="0">
                          <a:latin typeface="Arial Narrow" panose="020B0606020202030204" pitchFamily="34" charset="0"/>
                        </a:rPr>
                        <a:t>Ancho: 2,90 m</a:t>
                      </a:r>
                      <a:br>
                        <a:rPr lang="es-CO" sz="1200" dirty="0">
                          <a:latin typeface="Arial Narrow" panose="020B0606020202030204" pitchFamily="34" charset="0"/>
                        </a:rPr>
                      </a:br>
                      <a:r>
                        <a:rPr lang="es-CO" sz="1200" dirty="0">
                          <a:latin typeface="Arial Narrow" panose="020B0606020202030204" pitchFamily="34" charset="0"/>
                        </a:rPr>
                        <a:t>Capacidad: 1.778 pasajeros</a:t>
                      </a:r>
                    </a:p>
                    <a:p>
                      <a:r>
                        <a:rPr lang="es-CO" sz="1200" dirty="0">
                          <a:latin typeface="Arial Narrow" panose="020B0606020202030204" pitchFamily="34" charset="0"/>
                        </a:rPr>
                        <a:t>Número de vagones: 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44530727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rial Narrow" panose="020B0606020202030204" pitchFamily="34" charset="0"/>
                        </a:rPr>
                        <a:t>Dimensionamiento de flota (inicio</a:t>
                      </a:r>
                      <a:r>
                        <a:rPr lang="es-CO" sz="1200" baseline="0" dirty="0">
                          <a:latin typeface="Arial Narrow" panose="020B0606020202030204" pitchFamily="34" charset="0"/>
                        </a:rPr>
                        <a:t> de operación</a:t>
                      </a:r>
                      <a:r>
                        <a:rPr lang="es-CO" sz="1200" dirty="0">
                          <a:latin typeface="Arial Narrow" panose="020B0606020202030204" pitchFamily="34" charset="0"/>
                        </a:rPr>
                        <a:t>)</a:t>
                      </a:r>
                      <a:endParaRPr lang="es-ES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rial Narrow" panose="020B0606020202030204" pitchFamily="34" charset="0"/>
                        </a:rPr>
                        <a:t>Trenes en operación: 20</a:t>
                      </a:r>
                    </a:p>
                    <a:p>
                      <a:r>
                        <a:rPr lang="es-CO" sz="1200" dirty="0">
                          <a:latin typeface="Arial Narrow" panose="020B0606020202030204" pitchFamily="34" charset="0"/>
                        </a:rPr>
                        <a:t>Trenes en mantenimiento: 2</a:t>
                      </a:r>
                    </a:p>
                    <a:p>
                      <a:r>
                        <a:rPr lang="es-CO" sz="1200" dirty="0">
                          <a:latin typeface="Arial Narrow" panose="020B0606020202030204" pitchFamily="34" charset="0"/>
                        </a:rPr>
                        <a:t>Trenes en reserva: 1</a:t>
                      </a:r>
                      <a:endParaRPr lang="es-ES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94790947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rial Narrow" panose="020B0606020202030204" pitchFamily="34" charset="0"/>
                        </a:rPr>
                        <a:t>Velocidad comercial</a:t>
                      </a:r>
                      <a:endParaRPr lang="es-ES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rial Narrow" panose="020B0606020202030204" pitchFamily="34" charset="0"/>
                        </a:rPr>
                        <a:t>43 km/h</a:t>
                      </a:r>
                      <a:endParaRPr lang="es-ES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61802973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rial Narrow" panose="020B0606020202030204" pitchFamily="34" charset="0"/>
                        </a:rPr>
                        <a:t>Intervalos</a:t>
                      </a:r>
                      <a:endParaRPr lang="es-ES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rial Narrow" panose="020B0606020202030204" pitchFamily="34" charset="0"/>
                        </a:rPr>
                        <a:t>3 – 8 min</a:t>
                      </a:r>
                      <a:endParaRPr lang="es-ES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366229829"/>
                  </a:ext>
                </a:extLst>
              </a:tr>
            </a:tbl>
          </a:graphicData>
        </a:graphic>
      </p:graphicFrame>
      <p:sp>
        <p:nvSpPr>
          <p:cNvPr id="30" name="Rectangle: Top Corners Rounded 6"/>
          <p:cNvSpPr/>
          <p:nvPr/>
        </p:nvSpPr>
        <p:spPr>
          <a:xfrm rot="16200000">
            <a:off x="2018726" y="2660452"/>
            <a:ext cx="378000" cy="31886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s-CO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Longitud: 23,96 km</a:t>
            </a:r>
          </a:p>
        </p:txBody>
      </p:sp>
      <p:pic>
        <p:nvPicPr>
          <p:cNvPr id="31" name="Picture 2" descr="Resultado de imagen para flecha nort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1" y="3210747"/>
            <a:ext cx="22102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: Top Corners Rounded 6"/>
          <p:cNvSpPr/>
          <p:nvPr/>
        </p:nvSpPr>
        <p:spPr>
          <a:xfrm rot="16200000">
            <a:off x="2018725" y="3098878"/>
            <a:ext cx="378000" cy="31886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s-CO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estaciones (10 integradas a TM)</a:t>
            </a:r>
          </a:p>
        </p:txBody>
      </p:sp>
      <p:sp>
        <p:nvSpPr>
          <p:cNvPr id="33" name="Rectangle: Top Corners Rounded 6"/>
          <p:cNvSpPr/>
          <p:nvPr/>
        </p:nvSpPr>
        <p:spPr>
          <a:xfrm rot="16200000">
            <a:off x="2018726" y="3562254"/>
            <a:ext cx="378000" cy="31886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s-CO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patio – taller (Bosa)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4740149" y="4678903"/>
          <a:ext cx="3942337" cy="1014151"/>
        </p:xfrm>
        <a:graphic>
          <a:graphicData uri="http://schemas.openxmlformats.org/drawingml/2006/table">
            <a:tbl>
              <a:tblPr/>
              <a:tblGrid>
                <a:gridCol w="1401431">
                  <a:extLst>
                    <a:ext uri="{9D8B030D-6E8A-4147-A177-3AD203B41FA5}">
                      <a16:colId xmlns="" xmlns:a16="http://schemas.microsoft.com/office/drawing/2014/main" val="3560316543"/>
                    </a:ext>
                  </a:extLst>
                </a:gridCol>
                <a:gridCol w="877529">
                  <a:extLst>
                    <a:ext uri="{9D8B030D-6E8A-4147-A177-3AD203B41FA5}">
                      <a16:colId xmlns="" xmlns:a16="http://schemas.microsoft.com/office/drawing/2014/main" val="94703279"/>
                    </a:ext>
                  </a:extLst>
                </a:gridCol>
                <a:gridCol w="785848">
                  <a:extLst>
                    <a:ext uri="{9D8B030D-6E8A-4147-A177-3AD203B41FA5}">
                      <a16:colId xmlns="" xmlns:a16="http://schemas.microsoft.com/office/drawing/2014/main" val="3212894060"/>
                    </a:ext>
                  </a:extLst>
                </a:gridCol>
                <a:gridCol w="877529">
                  <a:extLst>
                    <a:ext uri="{9D8B030D-6E8A-4147-A177-3AD203B41FA5}">
                      <a16:colId xmlns="" xmlns:a16="http://schemas.microsoft.com/office/drawing/2014/main" val="1099196816"/>
                    </a:ext>
                  </a:extLst>
                </a:gridCol>
              </a:tblGrid>
              <a:tr h="21288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CAPEX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14410685"/>
                  </a:ext>
                </a:extLst>
              </a:tr>
              <a:tr h="264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Ítem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Nación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Distrito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9068961"/>
                  </a:ext>
                </a:extLst>
              </a:tr>
              <a:tr h="264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 Proyecto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9.086.783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3.858.487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12.945.270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40343231"/>
                  </a:ext>
                </a:extLst>
              </a:tr>
              <a:tr h="264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Participación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63234457"/>
                  </a:ext>
                </a:extLst>
              </a:tr>
            </a:tbl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>
          <a:xfrm>
            <a:off x="2209907" y="462643"/>
            <a:ext cx="439009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dirty="0" smtClean="0">
                <a:solidFill>
                  <a:srgbClr val="0070C0"/>
                </a:solidFill>
                <a:latin typeface="Gill Sans MT" panose="020B0502020104020203" pitchFamily="34" charset="0"/>
                <a:cs typeface="Futura Std Heavy"/>
              </a:rPr>
              <a:t>Características </a:t>
            </a:r>
            <a:r>
              <a:rPr lang="es-CO" sz="2000" dirty="0">
                <a:solidFill>
                  <a:srgbClr val="0070C0"/>
                </a:solidFill>
                <a:latin typeface="Gill Sans MT" panose="020B0502020104020203" pitchFamily="34" charset="0"/>
                <a:cs typeface="Futura Std Heavy"/>
              </a:rPr>
              <a:t>del </a:t>
            </a:r>
            <a:r>
              <a:rPr lang="es-CO" sz="2000" dirty="0" smtClean="0">
                <a:solidFill>
                  <a:srgbClr val="0070C0"/>
                </a:solidFill>
                <a:latin typeface="Gill Sans MT" panose="020B0502020104020203" pitchFamily="34" charset="0"/>
                <a:cs typeface="Futura Std Heavy"/>
              </a:rPr>
              <a:t>Proyecto</a:t>
            </a:r>
            <a:endParaRPr lang="es-ES" sz="2000" dirty="0">
              <a:solidFill>
                <a:srgbClr val="0070C0"/>
              </a:solidFill>
              <a:latin typeface="Gill Sans MT" panose="020B0502020104020203" pitchFamily="34" charset="0"/>
              <a:cs typeface="Futura Std Heavy"/>
            </a:endParaRPr>
          </a:p>
        </p:txBody>
      </p:sp>
    </p:spTree>
    <p:extLst>
      <p:ext uri="{BB962C8B-B14F-4D97-AF65-F5344CB8AC3E}">
        <p14:creationId xmlns:p14="http://schemas.microsoft.com/office/powerpoint/2010/main" val="28609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54F48B1-09A3-413A-9B1B-49FE7FEE0371}"/>
              </a:ext>
            </a:extLst>
          </p:cNvPr>
          <p:cNvSpPr txBox="1"/>
          <p:nvPr/>
        </p:nvSpPr>
        <p:spPr>
          <a:xfrm>
            <a:off x="922769" y="3788404"/>
            <a:ext cx="12223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/>
              <a:t>Estructuración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E1DE118F-AB7E-4BCF-AF67-D87FB1809125}"/>
              </a:ext>
            </a:extLst>
          </p:cNvPr>
          <p:cNvSpPr txBox="1"/>
          <p:nvPr/>
        </p:nvSpPr>
        <p:spPr>
          <a:xfrm>
            <a:off x="2156276" y="3798643"/>
            <a:ext cx="12344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/>
              <a:t>Licitación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C14234AC-A9DD-414E-BC63-BAA045F674F4}"/>
              </a:ext>
            </a:extLst>
          </p:cNvPr>
          <p:cNvSpPr txBox="1"/>
          <p:nvPr/>
        </p:nvSpPr>
        <p:spPr>
          <a:xfrm>
            <a:off x="4847590" y="4069145"/>
            <a:ext cx="12344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50" dirty="0"/>
              <a:t>Etapa de Construcción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F0BEC63B-8B90-46BA-96D8-1F27CF9D520E}"/>
              </a:ext>
            </a:extLst>
          </p:cNvPr>
          <p:cNvSpPr txBox="1"/>
          <p:nvPr/>
        </p:nvSpPr>
        <p:spPr>
          <a:xfrm>
            <a:off x="7270649" y="4089618"/>
            <a:ext cx="13189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50" dirty="0"/>
              <a:t>Operación y mantenimiento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48FF30B6-C60D-4DC8-AD7C-82FE8D4ED823}"/>
              </a:ext>
            </a:extLst>
          </p:cNvPr>
          <p:cNvSpPr/>
          <p:nvPr/>
        </p:nvSpPr>
        <p:spPr>
          <a:xfrm>
            <a:off x="1468444" y="3125449"/>
            <a:ext cx="939827" cy="1055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F4620FE6-D7EE-42EA-B81E-11BC039057FD}"/>
              </a:ext>
            </a:extLst>
          </p:cNvPr>
          <p:cNvSpPr/>
          <p:nvPr/>
        </p:nvSpPr>
        <p:spPr>
          <a:xfrm>
            <a:off x="2390076" y="3125447"/>
            <a:ext cx="1234440" cy="1055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BEBBF459-0BF4-4F05-8EEB-962988D77091}"/>
              </a:ext>
            </a:extLst>
          </p:cNvPr>
          <p:cNvCxnSpPr/>
          <p:nvPr/>
        </p:nvCxnSpPr>
        <p:spPr>
          <a:xfrm>
            <a:off x="2142992" y="2951342"/>
            <a:ext cx="1921" cy="103289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3B3ED531-FFB7-4B47-AC91-FA80143B992A}"/>
              </a:ext>
            </a:extLst>
          </p:cNvPr>
          <p:cNvSpPr/>
          <p:nvPr/>
        </p:nvSpPr>
        <p:spPr>
          <a:xfrm>
            <a:off x="3620797" y="3125445"/>
            <a:ext cx="1488935" cy="10550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3ABEFB2E-B810-4A42-B052-4FCEA36ED5CA}"/>
              </a:ext>
            </a:extLst>
          </p:cNvPr>
          <p:cNvSpPr txBox="1"/>
          <p:nvPr/>
        </p:nvSpPr>
        <p:spPr>
          <a:xfrm rot="16200000">
            <a:off x="1446227" y="2621678"/>
            <a:ext cx="6488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/>
              <a:t>2017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F0E2B60A-856E-4F76-A8CF-97C8B15A5DBB}"/>
              </a:ext>
            </a:extLst>
          </p:cNvPr>
          <p:cNvSpPr txBox="1"/>
          <p:nvPr/>
        </p:nvSpPr>
        <p:spPr>
          <a:xfrm rot="16200000">
            <a:off x="2211002" y="2664455"/>
            <a:ext cx="6488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/>
              <a:t>2018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701628A5-BDA4-4269-8456-E683FD287BF5}"/>
              </a:ext>
            </a:extLst>
          </p:cNvPr>
          <p:cNvSpPr txBox="1"/>
          <p:nvPr/>
        </p:nvSpPr>
        <p:spPr>
          <a:xfrm rot="16200000">
            <a:off x="3014801" y="2664455"/>
            <a:ext cx="6488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/>
              <a:t>2019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41F853F3-B0A1-42C8-97AC-63507C6BAFD8}"/>
              </a:ext>
            </a:extLst>
          </p:cNvPr>
          <p:cNvSpPr/>
          <p:nvPr/>
        </p:nvSpPr>
        <p:spPr>
          <a:xfrm>
            <a:off x="5084078" y="3125867"/>
            <a:ext cx="2515383" cy="9855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18" name="Triángulo isósceles 17">
            <a:extLst>
              <a:ext uri="{FF2B5EF4-FFF2-40B4-BE49-F238E27FC236}">
                <a16:creationId xmlns="" xmlns:a16="http://schemas.microsoft.com/office/drawing/2014/main" id="{50550640-31BD-4200-B9D5-CB5542391EEF}"/>
              </a:ext>
            </a:extLst>
          </p:cNvPr>
          <p:cNvSpPr/>
          <p:nvPr/>
        </p:nvSpPr>
        <p:spPr>
          <a:xfrm rot="5400000">
            <a:off x="7812537" y="2778097"/>
            <a:ext cx="311958" cy="73811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CC4612B5-EEF6-4D2F-95B3-20A4C8B4725C}"/>
              </a:ext>
            </a:extLst>
          </p:cNvPr>
          <p:cNvSpPr txBox="1"/>
          <p:nvPr/>
        </p:nvSpPr>
        <p:spPr>
          <a:xfrm rot="16200000">
            <a:off x="5827570" y="2625064"/>
            <a:ext cx="6488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/>
              <a:t>2023</a:t>
            </a:r>
          </a:p>
        </p:txBody>
      </p:sp>
      <p:sp>
        <p:nvSpPr>
          <p:cNvPr id="20" name="156 Forma libre"/>
          <p:cNvSpPr/>
          <p:nvPr/>
        </p:nvSpPr>
        <p:spPr bwMode="auto">
          <a:xfrm rot="8485767" flipH="1" flipV="1">
            <a:off x="1069170" y="4429158"/>
            <a:ext cx="258365" cy="137396"/>
          </a:xfrm>
          <a:custGeom>
            <a:avLst/>
            <a:gdLst>
              <a:gd name="connsiteX0" fmla="*/ 0 w 528809"/>
              <a:gd name="connsiteY0" fmla="*/ 41216 h 283588"/>
              <a:gd name="connsiteX1" fmla="*/ 363556 w 528809"/>
              <a:gd name="connsiteY1" fmla="*/ 19183 h 283588"/>
              <a:gd name="connsiteX2" fmla="*/ 528809 w 528809"/>
              <a:gd name="connsiteY2" fmla="*/ 283588 h 28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8809" h="283588">
                <a:moveTo>
                  <a:pt x="0" y="41216"/>
                </a:moveTo>
                <a:cubicBezTo>
                  <a:pt x="137710" y="10002"/>
                  <a:pt x="275421" y="-21212"/>
                  <a:pt x="363556" y="19183"/>
                </a:cubicBezTo>
                <a:cubicBezTo>
                  <a:pt x="451691" y="59578"/>
                  <a:pt x="499431" y="230340"/>
                  <a:pt x="528809" y="283588"/>
                </a:cubicBezTo>
              </a:path>
            </a:pathLst>
          </a:cu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CO" sz="1350" kern="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1" name="14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32" y="4171490"/>
            <a:ext cx="263128" cy="29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53 CuadroTexto"/>
          <p:cNvSpPr txBox="1"/>
          <p:nvPr/>
        </p:nvSpPr>
        <p:spPr bwMode="auto">
          <a:xfrm>
            <a:off x="1366747" y="4448796"/>
            <a:ext cx="264319" cy="230832"/>
          </a:xfrm>
          <a:prstGeom prst="rect">
            <a:avLst/>
          </a:prstGeom>
          <a:solidFill>
            <a:srgbClr val="0070C0"/>
          </a:solidFill>
          <a:ln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es-CO" sz="9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3" name="13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503" y="4181360"/>
            <a:ext cx="189310" cy="30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78 CuadroTexto"/>
          <p:cNvSpPr txBox="1"/>
          <p:nvPr/>
        </p:nvSpPr>
        <p:spPr bwMode="auto">
          <a:xfrm>
            <a:off x="2370291" y="4479486"/>
            <a:ext cx="264319" cy="230832"/>
          </a:xfrm>
          <a:prstGeom prst="rect">
            <a:avLst/>
          </a:prstGeom>
          <a:solidFill>
            <a:srgbClr val="0070C0"/>
          </a:solidFill>
          <a:ln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es-CO" sz="9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6" name="13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043" y="4613915"/>
            <a:ext cx="317897" cy="36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78 CuadroTexto"/>
          <p:cNvSpPr txBox="1"/>
          <p:nvPr/>
        </p:nvSpPr>
        <p:spPr bwMode="auto">
          <a:xfrm>
            <a:off x="7799832" y="4977269"/>
            <a:ext cx="264319" cy="230832"/>
          </a:xfrm>
          <a:prstGeom prst="rect">
            <a:avLst/>
          </a:prstGeom>
          <a:solidFill>
            <a:srgbClr val="0070C0"/>
          </a:solidFill>
          <a:ln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es-CO" sz="9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701628A5-BDA4-4269-8456-E683FD287BF5}"/>
              </a:ext>
            </a:extLst>
          </p:cNvPr>
          <p:cNvSpPr txBox="1"/>
          <p:nvPr/>
        </p:nvSpPr>
        <p:spPr>
          <a:xfrm rot="16200000">
            <a:off x="3627557" y="2664455"/>
            <a:ext cx="6488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/>
              <a:t>2020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701628A5-BDA4-4269-8456-E683FD287BF5}"/>
              </a:ext>
            </a:extLst>
          </p:cNvPr>
          <p:cNvSpPr txBox="1"/>
          <p:nvPr/>
        </p:nvSpPr>
        <p:spPr>
          <a:xfrm rot="16200000">
            <a:off x="4368926" y="2664455"/>
            <a:ext cx="6488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/>
              <a:t>2021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701628A5-BDA4-4269-8456-E683FD287BF5}"/>
              </a:ext>
            </a:extLst>
          </p:cNvPr>
          <p:cNvSpPr txBox="1"/>
          <p:nvPr/>
        </p:nvSpPr>
        <p:spPr>
          <a:xfrm rot="16200000">
            <a:off x="5201294" y="2603095"/>
            <a:ext cx="6488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/>
              <a:t>2022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="" xmlns:a16="http://schemas.microsoft.com/office/drawing/2014/main" id="{BEBBF459-0BF4-4F05-8EEB-962988D77091}"/>
              </a:ext>
            </a:extLst>
          </p:cNvPr>
          <p:cNvCxnSpPr/>
          <p:nvPr/>
        </p:nvCxnSpPr>
        <p:spPr>
          <a:xfrm>
            <a:off x="2989557" y="2949469"/>
            <a:ext cx="1921" cy="103289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="" xmlns:a16="http://schemas.microsoft.com/office/drawing/2014/main" id="{BEBBF459-0BF4-4F05-8EEB-962988D77091}"/>
              </a:ext>
            </a:extLst>
          </p:cNvPr>
          <p:cNvCxnSpPr/>
          <p:nvPr/>
        </p:nvCxnSpPr>
        <p:spPr>
          <a:xfrm flipH="1">
            <a:off x="3669892" y="3003821"/>
            <a:ext cx="1" cy="47510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="" xmlns:a16="http://schemas.microsoft.com/office/drawing/2014/main" id="{BEBBF459-0BF4-4F05-8EEB-962988D77091}"/>
              </a:ext>
            </a:extLst>
          </p:cNvPr>
          <p:cNvCxnSpPr/>
          <p:nvPr/>
        </p:nvCxnSpPr>
        <p:spPr>
          <a:xfrm>
            <a:off x="4346204" y="3003821"/>
            <a:ext cx="244" cy="500984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="" xmlns:a16="http://schemas.microsoft.com/office/drawing/2014/main" id="{BEBBF459-0BF4-4F05-8EEB-962988D77091}"/>
              </a:ext>
            </a:extLst>
          </p:cNvPr>
          <p:cNvCxnSpPr/>
          <p:nvPr/>
        </p:nvCxnSpPr>
        <p:spPr>
          <a:xfrm>
            <a:off x="5068666" y="3014608"/>
            <a:ext cx="244" cy="500984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Cerrar llave 44"/>
          <p:cNvSpPr/>
          <p:nvPr/>
        </p:nvSpPr>
        <p:spPr>
          <a:xfrm rot="5400000">
            <a:off x="5198770" y="2332171"/>
            <a:ext cx="119654" cy="3104528"/>
          </a:xfrm>
          <a:prstGeom prst="rightBrace">
            <a:avLst/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cxnSp>
        <p:nvCxnSpPr>
          <p:cNvPr id="46" name="Conector recto 45">
            <a:extLst>
              <a:ext uri="{FF2B5EF4-FFF2-40B4-BE49-F238E27FC236}">
                <a16:creationId xmlns="" xmlns:a16="http://schemas.microsoft.com/office/drawing/2014/main" id="{BEBBF459-0BF4-4F05-8EEB-962988D77091}"/>
              </a:ext>
            </a:extLst>
          </p:cNvPr>
          <p:cNvCxnSpPr/>
          <p:nvPr/>
        </p:nvCxnSpPr>
        <p:spPr>
          <a:xfrm>
            <a:off x="5757231" y="2977943"/>
            <a:ext cx="244" cy="500984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Cerrar llave 46"/>
          <p:cNvSpPr/>
          <p:nvPr/>
        </p:nvSpPr>
        <p:spPr>
          <a:xfrm rot="5400000">
            <a:off x="7657389" y="3086374"/>
            <a:ext cx="119653" cy="1596123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48" name="Rectángulo 47"/>
          <p:cNvSpPr/>
          <p:nvPr/>
        </p:nvSpPr>
        <p:spPr>
          <a:xfrm>
            <a:off x="6930531" y="2094622"/>
            <a:ext cx="1584746" cy="300082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1350" dirty="0"/>
              <a:t>En adelante</a:t>
            </a:r>
          </a:p>
        </p:txBody>
      </p:sp>
      <p:pic>
        <p:nvPicPr>
          <p:cNvPr id="41" name="10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938" y="4384188"/>
            <a:ext cx="425054" cy="48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78 CuadroTexto"/>
          <p:cNvSpPr txBox="1"/>
          <p:nvPr/>
        </p:nvSpPr>
        <p:spPr bwMode="auto">
          <a:xfrm>
            <a:off x="5236179" y="4763559"/>
            <a:ext cx="264319" cy="230832"/>
          </a:xfrm>
          <a:prstGeom prst="rect">
            <a:avLst/>
          </a:prstGeom>
          <a:solidFill>
            <a:srgbClr val="0070C0"/>
          </a:solidFill>
          <a:ln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es-CO" sz="9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cxnSp>
        <p:nvCxnSpPr>
          <p:cNvPr id="79" name="Conector recto 78">
            <a:extLst>
              <a:ext uri="{FF2B5EF4-FFF2-40B4-BE49-F238E27FC236}">
                <a16:creationId xmlns="" xmlns:a16="http://schemas.microsoft.com/office/drawing/2014/main" id="{BEBBF459-0BF4-4F05-8EEB-962988D77091}"/>
              </a:ext>
            </a:extLst>
          </p:cNvPr>
          <p:cNvCxnSpPr/>
          <p:nvPr/>
        </p:nvCxnSpPr>
        <p:spPr>
          <a:xfrm>
            <a:off x="6503086" y="2923813"/>
            <a:ext cx="244" cy="500984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0" name="CuadroTexto 79">
            <a:extLst>
              <a:ext uri="{FF2B5EF4-FFF2-40B4-BE49-F238E27FC236}">
                <a16:creationId xmlns="" xmlns:a16="http://schemas.microsoft.com/office/drawing/2014/main" id="{CC4612B5-EEF6-4D2F-95B3-20A4C8B4725C}"/>
              </a:ext>
            </a:extLst>
          </p:cNvPr>
          <p:cNvSpPr txBox="1"/>
          <p:nvPr/>
        </p:nvSpPr>
        <p:spPr>
          <a:xfrm rot="16200000">
            <a:off x="6456218" y="2608256"/>
            <a:ext cx="6488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/>
              <a:t>2024</a:t>
            </a:r>
          </a:p>
        </p:txBody>
      </p:sp>
      <p:cxnSp>
        <p:nvCxnSpPr>
          <p:cNvPr id="81" name="Conector recto 80">
            <a:extLst>
              <a:ext uri="{FF2B5EF4-FFF2-40B4-BE49-F238E27FC236}">
                <a16:creationId xmlns="" xmlns:a16="http://schemas.microsoft.com/office/drawing/2014/main" id="{BEBBF459-0BF4-4F05-8EEB-962988D77091}"/>
              </a:ext>
            </a:extLst>
          </p:cNvPr>
          <p:cNvCxnSpPr/>
          <p:nvPr/>
        </p:nvCxnSpPr>
        <p:spPr>
          <a:xfrm>
            <a:off x="7135016" y="2923813"/>
            <a:ext cx="244" cy="500984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2" name="CuadroTexto 81">
            <a:extLst>
              <a:ext uri="{FF2B5EF4-FFF2-40B4-BE49-F238E27FC236}">
                <a16:creationId xmlns="" xmlns:a16="http://schemas.microsoft.com/office/drawing/2014/main" id="{CC4612B5-EEF6-4D2F-95B3-20A4C8B4725C}"/>
              </a:ext>
            </a:extLst>
          </p:cNvPr>
          <p:cNvSpPr txBox="1"/>
          <p:nvPr/>
        </p:nvSpPr>
        <p:spPr>
          <a:xfrm rot="16200000">
            <a:off x="7076783" y="2621678"/>
            <a:ext cx="6488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/>
              <a:t>2025</a:t>
            </a:r>
          </a:p>
        </p:txBody>
      </p:sp>
      <p:sp>
        <p:nvSpPr>
          <p:cNvPr id="52" name="Cerrar llave 51"/>
          <p:cNvSpPr/>
          <p:nvPr/>
        </p:nvSpPr>
        <p:spPr>
          <a:xfrm rot="5400000">
            <a:off x="3291718" y="3615183"/>
            <a:ext cx="105259" cy="552898"/>
          </a:xfrm>
          <a:prstGeom prst="rightBrace">
            <a:avLst/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53" name="CuadroTexto 52">
            <a:extLst>
              <a:ext uri="{FF2B5EF4-FFF2-40B4-BE49-F238E27FC236}">
                <a16:creationId xmlns="" xmlns:a16="http://schemas.microsoft.com/office/drawing/2014/main" id="{C14234AC-A9DD-414E-BC63-BAA045F674F4}"/>
              </a:ext>
            </a:extLst>
          </p:cNvPr>
          <p:cNvSpPr txBox="1"/>
          <p:nvPr/>
        </p:nvSpPr>
        <p:spPr>
          <a:xfrm>
            <a:off x="2813752" y="4031115"/>
            <a:ext cx="1234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/>
              <a:t>Etapa de Pre-Construcción</a:t>
            </a:r>
            <a:endParaRPr lang="es-CO" sz="1050" dirty="0"/>
          </a:p>
        </p:txBody>
      </p:sp>
      <p:pic>
        <p:nvPicPr>
          <p:cNvPr id="58" name="10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30" y="4349688"/>
            <a:ext cx="425054" cy="48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78 CuadroTexto"/>
          <p:cNvSpPr txBox="1"/>
          <p:nvPr/>
        </p:nvSpPr>
        <p:spPr bwMode="auto">
          <a:xfrm>
            <a:off x="3318971" y="4729060"/>
            <a:ext cx="264319" cy="230832"/>
          </a:xfrm>
          <a:prstGeom prst="rect">
            <a:avLst/>
          </a:prstGeom>
          <a:solidFill>
            <a:srgbClr val="0070C0"/>
          </a:solidFill>
          <a:ln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es-CO" sz="9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9" name="Título 1"/>
          <p:cNvSpPr txBox="1">
            <a:spLocks/>
          </p:cNvSpPr>
          <p:nvPr/>
        </p:nvSpPr>
        <p:spPr>
          <a:xfrm>
            <a:off x="2409457" y="462643"/>
            <a:ext cx="399099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altLang="es-CO" sz="2000" dirty="0" smtClean="0">
                <a:solidFill>
                  <a:srgbClr val="0070C0"/>
                </a:solidFill>
                <a:latin typeface="Gill Sans MT" panose="020B0502020104020203" pitchFamily="34" charset="0"/>
                <a:cs typeface="Futura Std Heavy"/>
              </a:rPr>
              <a:t>Horizonte </a:t>
            </a:r>
            <a:r>
              <a:rPr lang="es-CO" altLang="es-CO" sz="2000" dirty="0">
                <a:solidFill>
                  <a:srgbClr val="0070C0"/>
                </a:solidFill>
                <a:latin typeface="Gill Sans MT" panose="020B0502020104020203" pitchFamily="34" charset="0"/>
                <a:cs typeface="Futura Std Heavy"/>
              </a:rPr>
              <a:t>del </a:t>
            </a:r>
            <a:r>
              <a:rPr lang="es-CO" altLang="es-CO" sz="2000" dirty="0" smtClean="0">
                <a:solidFill>
                  <a:srgbClr val="0070C0"/>
                </a:solidFill>
                <a:latin typeface="Gill Sans MT" panose="020B0502020104020203" pitchFamily="34" charset="0"/>
                <a:cs typeface="Futura Std Heavy"/>
              </a:rPr>
              <a:t>Proyecto</a:t>
            </a:r>
            <a:endParaRPr lang="es-ES" sz="2000" dirty="0">
              <a:solidFill>
                <a:srgbClr val="0070C0"/>
              </a:solidFill>
              <a:latin typeface="Gill Sans MT" panose="020B0502020104020203" pitchFamily="34" charset="0"/>
              <a:cs typeface="Futura Std Heavy"/>
            </a:endParaRPr>
          </a:p>
        </p:txBody>
      </p:sp>
    </p:spTree>
    <p:extLst>
      <p:ext uri="{BB962C8B-B14F-4D97-AF65-F5344CB8AC3E}">
        <p14:creationId xmlns:p14="http://schemas.microsoft.com/office/powerpoint/2010/main" val="11330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5" t="49097"/>
          <a:stretch>
            <a:fillRect/>
          </a:stretch>
        </p:blipFill>
        <p:spPr bwMode="auto">
          <a:xfrm>
            <a:off x="1011196" y="1702676"/>
            <a:ext cx="6989805" cy="356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311049" y="695797"/>
            <a:ext cx="439009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dirty="0" err="1" smtClean="0">
                <a:solidFill>
                  <a:srgbClr val="0070C0"/>
                </a:solidFill>
                <a:latin typeface="Gill Sans MT" panose="020B0502020104020203" pitchFamily="34" charset="0"/>
                <a:cs typeface="Futura Std Heavy"/>
              </a:rPr>
              <a:t>RegioTram</a:t>
            </a:r>
            <a:r>
              <a:rPr lang="es-CO" sz="2000" dirty="0" smtClean="0">
                <a:solidFill>
                  <a:srgbClr val="0070C0"/>
                </a:solidFill>
                <a:latin typeface="Gill Sans MT" panose="020B0502020104020203" pitchFamily="34" charset="0"/>
                <a:cs typeface="Futura Std Heavy"/>
              </a:rPr>
              <a:t> de Occidente</a:t>
            </a:r>
            <a:endParaRPr lang="es-ES" sz="2000" dirty="0">
              <a:solidFill>
                <a:srgbClr val="0070C0"/>
              </a:solidFill>
              <a:latin typeface="Gill Sans MT" panose="020B0502020104020203" pitchFamily="34" charset="0"/>
              <a:cs typeface="Futura Std Heavy"/>
            </a:endParaRPr>
          </a:p>
        </p:txBody>
      </p:sp>
    </p:spTree>
    <p:extLst>
      <p:ext uri="{BB962C8B-B14F-4D97-AF65-F5344CB8AC3E}">
        <p14:creationId xmlns:p14="http://schemas.microsoft.com/office/powerpoint/2010/main" val="15080109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5223983" y="1333801"/>
            <a:ext cx="945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rgbClr val="C00000"/>
                </a:solidFill>
              </a:rPr>
              <a:t>Costos Total  </a:t>
            </a: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4727412" y="1389915"/>
          <a:ext cx="4336456" cy="1452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a 13"/>
          <p:cNvGraphicFramePr/>
          <p:nvPr>
            <p:extLst/>
          </p:nvPr>
        </p:nvGraphicFramePr>
        <p:xfrm>
          <a:off x="4709832" y="3141475"/>
          <a:ext cx="4327703" cy="1776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Rectángulo 2"/>
          <p:cNvSpPr/>
          <p:nvPr/>
        </p:nvSpPr>
        <p:spPr>
          <a:xfrm>
            <a:off x="5223983" y="2644932"/>
            <a:ext cx="1496480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825" dirty="0">
                <a:latin typeface="Arial Narrow" panose="020B0606020202030204" pitchFamily="34" charset="0"/>
              </a:rPr>
              <a:t>Constantes 2017</a:t>
            </a:r>
            <a:endParaRPr lang="es-ES" sz="825" dirty="0"/>
          </a:p>
        </p:txBody>
      </p:sp>
      <p:pic>
        <p:nvPicPr>
          <p:cNvPr id="3074" name="Imagen 3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4" y="1494387"/>
            <a:ext cx="4528396" cy="410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5223983" y="1980172"/>
            <a:ext cx="1301202" cy="30917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cxnSp>
        <p:nvCxnSpPr>
          <p:cNvPr id="7" name="Conector recto de flecha 6"/>
          <p:cNvCxnSpPr>
            <a:stCxn id="5" idx="6"/>
          </p:cNvCxnSpPr>
          <p:nvPr/>
        </p:nvCxnSpPr>
        <p:spPr>
          <a:xfrm>
            <a:off x="6525185" y="2134760"/>
            <a:ext cx="0" cy="75227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5696796" y="2932485"/>
            <a:ext cx="2127754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11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Nación:             $1.022 m  68%</a:t>
            </a:r>
          </a:p>
          <a:p>
            <a:r>
              <a:rPr lang="es-CO" sz="1100" dirty="0">
                <a:latin typeface="Arial Narrow" panose="020B0606020202030204" pitchFamily="34" charset="0"/>
                <a:cs typeface="Arial" panose="020B0604020202020204" pitchFamily="34" charset="0"/>
              </a:rPr>
              <a:t>Gobernación:    $  478 m   32%</a:t>
            </a:r>
            <a:endParaRPr lang="es-CO" sz="1100" dirty="0"/>
          </a:p>
        </p:txBody>
      </p:sp>
      <p:sp>
        <p:nvSpPr>
          <p:cNvPr id="11" name="CuadroTexto 45"/>
          <p:cNvSpPr txBox="1"/>
          <p:nvPr/>
        </p:nvSpPr>
        <p:spPr>
          <a:xfrm>
            <a:off x="6413686" y="4670950"/>
            <a:ext cx="218700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spc="-75" dirty="0">
                <a:solidFill>
                  <a:schemeClr val="bg2">
                    <a:lumMod val="25000"/>
                  </a:schemeClr>
                </a:solidFill>
              </a:rPr>
              <a:t>2022: 125.690/día  </a:t>
            </a:r>
          </a:p>
        </p:txBody>
      </p:sp>
      <p:sp>
        <p:nvSpPr>
          <p:cNvPr id="13" name="CuadroTexto 160"/>
          <p:cNvSpPr txBox="1"/>
          <p:nvPr/>
        </p:nvSpPr>
        <p:spPr>
          <a:xfrm>
            <a:off x="4740567" y="4670950"/>
            <a:ext cx="1572378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spc="-75" dirty="0">
                <a:solidFill>
                  <a:schemeClr val="bg1"/>
                </a:solidFill>
              </a:rPr>
              <a:t>PASAJEROS</a:t>
            </a:r>
          </a:p>
        </p:txBody>
      </p:sp>
      <p:sp>
        <p:nvSpPr>
          <p:cNvPr id="16" name="CuadroTexto 50"/>
          <p:cNvSpPr txBox="1"/>
          <p:nvPr/>
        </p:nvSpPr>
        <p:spPr>
          <a:xfrm>
            <a:off x="6413681" y="4986117"/>
            <a:ext cx="21870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spc="-75" dirty="0">
                <a:solidFill>
                  <a:schemeClr val="bg2">
                    <a:lumMod val="25000"/>
                  </a:schemeClr>
                </a:solidFill>
              </a:rPr>
              <a:t>URBANO: $ 2.200  </a:t>
            </a:r>
          </a:p>
          <a:p>
            <a:pPr algn="ctr"/>
            <a:r>
              <a:rPr lang="es-MX" sz="1200" spc="-75" dirty="0">
                <a:solidFill>
                  <a:schemeClr val="bg2">
                    <a:lumMod val="25000"/>
                  </a:schemeClr>
                </a:solidFill>
              </a:rPr>
              <a:t>FACATATIVÁ: $ 6.300 </a:t>
            </a:r>
          </a:p>
        </p:txBody>
      </p:sp>
      <p:sp>
        <p:nvSpPr>
          <p:cNvPr id="17" name="CuadroTexto 165"/>
          <p:cNvSpPr txBox="1"/>
          <p:nvPr/>
        </p:nvSpPr>
        <p:spPr>
          <a:xfrm>
            <a:off x="4733920" y="5070221"/>
            <a:ext cx="1572378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spc="-75" dirty="0">
                <a:solidFill>
                  <a:schemeClr val="bg1"/>
                </a:solidFill>
              </a:rPr>
              <a:t>TARIFA</a:t>
            </a:r>
          </a:p>
        </p:txBody>
      </p:sp>
      <p:sp>
        <p:nvSpPr>
          <p:cNvPr id="18" name="CuadroTexto 51"/>
          <p:cNvSpPr txBox="1"/>
          <p:nvPr/>
        </p:nvSpPr>
        <p:spPr>
          <a:xfrm>
            <a:off x="6413681" y="5472837"/>
            <a:ext cx="218700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spc="-75" dirty="0">
                <a:solidFill>
                  <a:schemeClr val="bg2">
                    <a:lumMod val="25000"/>
                  </a:schemeClr>
                </a:solidFill>
              </a:rPr>
              <a:t>48 Minutos</a:t>
            </a:r>
          </a:p>
        </p:txBody>
      </p:sp>
      <p:sp>
        <p:nvSpPr>
          <p:cNvPr id="19" name="CuadroTexto 166"/>
          <p:cNvSpPr txBox="1"/>
          <p:nvPr/>
        </p:nvSpPr>
        <p:spPr>
          <a:xfrm>
            <a:off x="4751263" y="5472837"/>
            <a:ext cx="1572378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spc="-75" dirty="0">
                <a:solidFill>
                  <a:schemeClr val="bg1"/>
                </a:solidFill>
              </a:rPr>
              <a:t>TIEMPO  VIAJE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2409457" y="462643"/>
            <a:ext cx="399099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dirty="0" smtClean="0">
                <a:solidFill>
                  <a:srgbClr val="0070C0"/>
                </a:solidFill>
                <a:latin typeface="Gill Sans MT" panose="020B0502020104020203" pitchFamily="34" charset="0"/>
                <a:cs typeface="Futura Std Heavy"/>
              </a:rPr>
              <a:t>Características </a:t>
            </a:r>
            <a:r>
              <a:rPr lang="es-CO" sz="2000" dirty="0">
                <a:solidFill>
                  <a:srgbClr val="0070C0"/>
                </a:solidFill>
                <a:latin typeface="Gill Sans MT" panose="020B0502020104020203" pitchFamily="34" charset="0"/>
                <a:cs typeface="Futura Std Heavy"/>
              </a:rPr>
              <a:t>del </a:t>
            </a:r>
            <a:r>
              <a:rPr lang="es-CO" sz="2000" dirty="0" smtClean="0">
                <a:solidFill>
                  <a:srgbClr val="0070C0"/>
                </a:solidFill>
                <a:latin typeface="Gill Sans MT" panose="020B0502020104020203" pitchFamily="34" charset="0"/>
                <a:cs typeface="Futura Std Heavy"/>
              </a:rPr>
              <a:t>Proyecto</a:t>
            </a:r>
            <a:endParaRPr lang="es-ES" sz="2000" dirty="0">
              <a:solidFill>
                <a:srgbClr val="0070C0"/>
              </a:solidFill>
              <a:latin typeface="Gill Sans MT" panose="020B0502020104020203" pitchFamily="34" charset="0"/>
              <a:cs typeface="Futura Std Heavy"/>
            </a:endParaRPr>
          </a:p>
        </p:txBody>
      </p:sp>
    </p:spTree>
    <p:extLst>
      <p:ext uri="{BB962C8B-B14F-4D97-AF65-F5344CB8AC3E}">
        <p14:creationId xmlns:p14="http://schemas.microsoft.com/office/powerpoint/2010/main" val="247276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54F48B1-09A3-413A-9B1B-49FE7FEE0371}"/>
              </a:ext>
            </a:extLst>
          </p:cNvPr>
          <p:cNvSpPr txBox="1"/>
          <p:nvPr/>
        </p:nvSpPr>
        <p:spPr>
          <a:xfrm>
            <a:off x="1090931" y="3788404"/>
            <a:ext cx="12223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/>
              <a:t>Estructuración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E1DE118F-AB7E-4BCF-AF67-D87FB1809125}"/>
              </a:ext>
            </a:extLst>
          </p:cNvPr>
          <p:cNvSpPr txBox="1"/>
          <p:nvPr/>
        </p:nvSpPr>
        <p:spPr>
          <a:xfrm>
            <a:off x="2324438" y="3798643"/>
            <a:ext cx="12344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/>
              <a:t>Licitación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C14234AC-A9DD-414E-BC63-BAA045F674F4}"/>
              </a:ext>
            </a:extLst>
          </p:cNvPr>
          <p:cNvSpPr txBox="1"/>
          <p:nvPr/>
        </p:nvSpPr>
        <p:spPr>
          <a:xfrm>
            <a:off x="3805905" y="4431227"/>
            <a:ext cx="12344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/>
              <a:t>Construcción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F0BEC63B-8B90-46BA-96D8-1F27CF9D520E}"/>
              </a:ext>
            </a:extLst>
          </p:cNvPr>
          <p:cNvSpPr txBox="1"/>
          <p:nvPr/>
        </p:nvSpPr>
        <p:spPr>
          <a:xfrm>
            <a:off x="6043479" y="4310702"/>
            <a:ext cx="13189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/>
              <a:t>Operación y mantenimiento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48FF30B6-C60D-4DC8-AD7C-82FE8D4ED823}"/>
              </a:ext>
            </a:extLst>
          </p:cNvPr>
          <p:cNvSpPr/>
          <p:nvPr/>
        </p:nvSpPr>
        <p:spPr>
          <a:xfrm>
            <a:off x="1636606" y="3125449"/>
            <a:ext cx="939827" cy="1055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F4620FE6-D7EE-42EA-B81E-11BC039057FD}"/>
              </a:ext>
            </a:extLst>
          </p:cNvPr>
          <p:cNvSpPr/>
          <p:nvPr/>
        </p:nvSpPr>
        <p:spPr>
          <a:xfrm>
            <a:off x="2558238" y="3125447"/>
            <a:ext cx="1234440" cy="1055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BEBBF459-0BF4-4F05-8EEB-962988D77091}"/>
              </a:ext>
            </a:extLst>
          </p:cNvPr>
          <p:cNvCxnSpPr/>
          <p:nvPr/>
        </p:nvCxnSpPr>
        <p:spPr>
          <a:xfrm>
            <a:off x="2311154" y="2951342"/>
            <a:ext cx="1921" cy="103289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3B3ED531-FFB7-4B47-AC91-FA80143B992A}"/>
              </a:ext>
            </a:extLst>
          </p:cNvPr>
          <p:cNvSpPr/>
          <p:nvPr/>
        </p:nvSpPr>
        <p:spPr>
          <a:xfrm>
            <a:off x="3788959" y="3125445"/>
            <a:ext cx="1488935" cy="10550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3ABEFB2E-B810-4A42-B052-4FCEA36ED5CA}"/>
              </a:ext>
            </a:extLst>
          </p:cNvPr>
          <p:cNvSpPr txBox="1"/>
          <p:nvPr/>
        </p:nvSpPr>
        <p:spPr>
          <a:xfrm rot="16200000">
            <a:off x="1614389" y="2621678"/>
            <a:ext cx="6488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/>
              <a:t>2017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F0E2B60A-856E-4F76-A8CF-97C8B15A5DBB}"/>
              </a:ext>
            </a:extLst>
          </p:cNvPr>
          <p:cNvSpPr txBox="1"/>
          <p:nvPr/>
        </p:nvSpPr>
        <p:spPr>
          <a:xfrm rot="16200000">
            <a:off x="2379164" y="2664455"/>
            <a:ext cx="6488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/>
              <a:t>2018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701628A5-BDA4-4269-8456-E683FD287BF5}"/>
              </a:ext>
            </a:extLst>
          </p:cNvPr>
          <p:cNvSpPr txBox="1"/>
          <p:nvPr/>
        </p:nvSpPr>
        <p:spPr>
          <a:xfrm rot="16200000">
            <a:off x="3182963" y="2664455"/>
            <a:ext cx="6488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/>
              <a:t>2019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41F853F3-B0A1-42C8-97AC-63507C6BAFD8}"/>
              </a:ext>
            </a:extLst>
          </p:cNvPr>
          <p:cNvSpPr/>
          <p:nvPr/>
        </p:nvSpPr>
        <p:spPr>
          <a:xfrm>
            <a:off x="5281613" y="3125445"/>
            <a:ext cx="1930641" cy="10550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18" name="Triángulo isósceles 17">
            <a:extLst>
              <a:ext uri="{FF2B5EF4-FFF2-40B4-BE49-F238E27FC236}">
                <a16:creationId xmlns="" xmlns:a16="http://schemas.microsoft.com/office/drawing/2014/main" id="{50550640-31BD-4200-B9D5-CB5542391EEF}"/>
              </a:ext>
            </a:extLst>
          </p:cNvPr>
          <p:cNvSpPr/>
          <p:nvPr/>
        </p:nvSpPr>
        <p:spPr>
          <a:xfrm rot="5400000">
            <a:off x="7425330" y="2805060"/>
            <a:ext cx="311958" cy="73811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CC4612B5-EEF6-4D2F-95B3-20A4C8B4725C}"/>
              </a:ext>
            </a:extLst>
          </p:cNvPr>
          <p:cNvSpPr txBox="1"/>
          <p:nvPr/>
        </p:nvSpPr>
        <p:spPr>
          <a:xfrm rot="16200000">
            <a:off x="5995732" y="2625064"/>
            <a:ext cx="6488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/>
              <a:t>2023</a:t>
            </a:r>
          </a:p>
        </p:txBody>
      </p:sp>
      <p:sp>
        <p:nvSpPr>
          <p:cNvPr id="20" name="156 Forma libre"/>
          <p:cNvSpPr/>
          <p:nvPr/>
        </p:nvSpPr>
        <p:spPr bwMode="auto">
          <a:xfrm rot="8485767" flipH="1" flipV="1">
            <a:off x="1237332" y="4429158"/>
            <a:ext cx="258365" cy="137396"/>
          </a:xfrm>
          <a:custGeom>
            <a:avLst/>
            <a:gdLst>
              <a:gd name="connsiteX0" fmla="*/ 0 w 528809"/>
              <a:gd name="connsiteY0" fmla="*/ 41216 h 283588"/>
              <a:gd name="connsiteX1" fmla="*/ 363556 w 528809"/>
              <a:gd name="connsiteY1" fmla="*/ 19183 h 283588"/>
              <a:gd name="connsiteX2" fmla="*/ 528809 w 528809"/>
              <a:gd name="connsiteY2" fmla="*/ 283588 h 28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8809" h="283588">
                <a:moveTo>
                  <a:pt x="0" y="41216"/>
                </a:moveTo>
                <a:cubicBezTo>
                  <a:pt x="137710" y="10002"/>
                  <a:pt x="275421" y="-21212"/>
                  <a:pt x="363556" y="19183"/>
                </a:cubicBezTo>
                <a:cubicBezTo>
                  <a:pt x="451691" y="59578"/>
                  <a:pt x="499431" y="230340"/>
                  <a:pt x="528809" y="283588"/>
                </a:cubicBezTo>
              </a:path>
            </a:pathLst>
          </a:cu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CO" sz="1350" kern="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1" name="14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394" y="4171490"/>
            <a:ext cx="263128" cy="29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53 CuadroTexto"/>
          <p:cNvSpPr txBox="1"/>
          <p:nvPr/>
        </p:nvSpPr>
        <p:spPr bwMode="auto">
          <a:xfrm>
            <a:off x="1534909" y="4448796"/>
            <a:ext cx="264319" cy="230832"/>
          </a:xfrm>
          <a:prstGeom prst="rect">
            <a:avLst/>
          </a:prstGeom>
          <a:solidFill>
            <a:srgbClr val="0070C0"/>
          </a:solidFill>
          <a:ln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es-CO" sz="9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3" name="13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665" y="4181360"/>
            <a:ext cx="189310" cy="30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78 CuadroTexto"/>
          <p:cNvSpPr txBox="1"/>
          <p:nvPr/>
        </p:nvSpPr>
        <p:spPr bwMode="auto">
          <a:xfrm>
            <a:off x="2538453" y="4479486"/>
            <a:ext cx="264319" cy="230832"/>
          </a:xfrm>
          <a:prstGeom prst="rect">
            <a:avLst/>
          </a:prstGeom>
          <a:solidFill>
            <a:srgbClr val="0070C0"/>
          </a:solidFill>
          <a:ln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es-CO" sz="9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6" name="13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668" y="4795450"/>
            <a:ext cx="317897" cy="36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78 CuadroTexto"/>
          <p:cNvSpPr txBox="1"/>
          <p:nvPr/>
        </p:nvSpPr>
        <p:spPr bwMode="auto">
          <a:xfrm>
            <a:off x="6485457" y="5158803"/>
            <a:ext cx="264319" cy="230832"/>
          </a:xfrm>
          <a:prstGeom prst="rect">
            <a:avLst/>
          </a:prstGeom>
          <a:solidFill>
            <a:srgbClr val="0070C0"/>
          </a:solidFill>
          <a:ln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es-CO" sz="9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701628A5-BDA4-4269-8456-E683FD287BF5}"/>
              </a:ext>
            </a:extLst>
          </p:cNvPr>
          <p:cNvSpPr txBox="1"/>
          <p:nvPr/>
        </p:nvSpPr>
        <p:spPr>
          <a:xfrm rot="16200000">
            <a:off x="3795719" y="2664455"/>
            <a:ext cx="6488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/>
              <a:t>2020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701628A5-BDA4-4269-8456-E683FD287BF5}"/>
              </a:ext>
            </a:extLst>
          </p:cNvPr>
          <p:cNvSpPr txBox="1"/>
          <p:nvPr/>
        </p:nvSpPr>
        <p:spPr>
          <a:xfrm rot="16200000">
            <a:off x="4537088" y="2664455"/>
            <a:ext cx="6488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/>
              <a:t>2021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701628A5-BDA4-4269-8456-E683FD287BF5}"/>
              </a:ext>
            </a:extLst>
          </p:cNvPr>
          <p:cNvSpPr txBox="1"/>
          <p:nvPr/>
        </p:nvSpPr>
        <p:spPr>
          <a:xfrm rot="16200000">
            <a:off x="5369456" y="2603095"/>
            <a:ext cx="6488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/>
              <a:t>2022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="" xmlns:a16="http://schemas.microsoft.com/office/drawing/2014/main" id="{BEBBF459-0BF4-4F05-8EEB-962988D77091}"/>
              </a:ext>
            </a:extLst>
          </p:cNvPr>
          <p:cNvCxnSpPr/>
          <p:nvPr/>
        </p:nvCxnSpPr>
        <p:spPr>
          <a:xfrm>
            <a:off x="3157719" y="2949469"/>
            <a:ext cx="1921" cy="103289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="" xmlns:a16="http://schemas.microsoft.com/office/drawing/2014/main" id="{BEBBF459-0BF4-4F05-8EEB-962988D77091}"/>
              </a:ext>
            </a:extLst>
          </p:cNvPr>
          <p:cNvCxnSpPr/>
          <p:nvPr/>
        </p:nvCxnSpPr>
        <p:spPr>
          <a:xfrm flipH="1">
            <a:off x="3838054" y="3003821"/>
            <a:ext cx="1" cy="47510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="" xmlns:a16="http://schemas.microsoft.com/office/drawing/2014/main" id="{BEBBF459-0BF4-4F05-8EEB-962988D77091}"/>
              </a:ext>
            </a:extLst>
          </p:cNvPr>
          <p:cNvCxnSpPr/>
          <p:nvPr/>
        </p:nvCxnSpPr>
        <p:spPr>
          <a:xfrm>
            <a:off x="4514366" y="3003821"/>
            <a:ext cx="244" cy="500984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="" xmlns:a16="http://schemas.microsoft.com/office/drawing/2014/main" id="{BEBBF459-0BF4-4F05-8EEB-962988D77091}"/>
              </a:ext>
            </a:extLst>
          </p:cNvPr>
          <p:cNvCxnSpPr/>
          <p:nvPr/>
        </p:nvCxnSpPr>
        <p:spPr>
          <a:xfrm>
            <a:off x="5236828" y="3014608"/>
            <a:ext cx="244" cy="500984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Cerrar llave 44"/>
          <p:cNvSpPr/>
          <p:nvPr/>
        </p:nvSpPr>
        <p:spPr>
          <a:xfrm rot="5400000">
            <a:off x="4457328" y="2877414"/>
            <a:ext cx="235062" cy="2515067"/>
          </a:xfrm>
          <a:prstGeom prst="rightBrace">
            <a:avLst/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cxnSp>
        <p:nvCxnSpPr>
          <p:cNvPr id="46" name="Conector recto 45">
            <a:extLst>
              <a:ext uri="{FF2B5EF4-FFF2-40B4-BE49-F238E27FC236}">
                <a16:creationId xmlns="" xmlns:a16="http://schemas.microsoft.com/office/drawing/2014/main" id="{BEBBF459-0BF4-4F05-8EEB-962988D77091}"/>
              </a:ext>
            </a:extLst>
          </p:cNvPr>
          <p:cNvCxnSpPr/>
          <p:nvPr/>
        </p:nvCxnSpPr>
        <p:spPr>
          <a:xfrm>
            <a:off x="5925393" y="2977943"/>
            <a:ext cx="244" cy="500984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Cerrar llave 46"/>
          <p:cNvSpPr/>
          <p:nvPr/>
        </p:nvSpPr>
        <p:spPr>
          <a:xfrm rot="5400000">
            <a:off x="6739372" y="3200065"/>
            <a:ext cx="223361" cy="1851320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48" name="Rectángulo 47"/>
          <p:cNvSpPr/>
          <p:nvPr/>
        </p:nvSpPr>
        <p:spPr>
          <a:xfrm>
            <a:off x="7120301" y="2285314"/>
            <a:ext cx="1016368" cy="300082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O" sz="1350" dirty="0"/>
              <a:t>En adelante</a:t>
            </a:r>
          </a:p>
        </p:txBody>
      </p:sp>
      <p:pic>
        <p:nvPicPr>
          <p:cNvPr id="41" name="10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23" y="4717001"/>
            <a:ext cx="425054" cy="48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78 CuadroTexto"/>
          <p:cNvSpPr txBox="1"/>
          <p:nvPr/>
        </p:nvSpPr>
        <p:spPr bwMode="auto">
          <a:xfrm>
            <a:off x="4153764" y="5096372"/>
            <a:ext cx="264319" cy="230832"/>
          </a:xfrm>
          <a:prstGeom prst="rect">
            <a:avLst/>
          </a:prstGeom>
          <a:solidFill>
            <a:srgbClr val="0070C0"/>
          </a:solidFill>
          <a:ln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es-CO" sz="9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3" name="Título 1"/>
          <p:cNvSpPr txBox="1">
            <a:spLocks/>
          </p:cNvSpPr>
          <p:nvPr/>
        </p:nvSpPr>
        <p:spPr>
          <a:xfrm>
            <a:off x="2409457" y="462643"/>
            <a:ext cx="399099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altLang="es-CO" sz="2000" dirty="0" smtClean="0">
                <a:solidFill>
                  <a:srgbClr val="0070C0"/>
                </a:solidFill>
                <a:latin typeface="Gill Sans MT" panose="020B0502020104020203" pitchFamily="34" charset="0"/>
                <a:cs typeface="Futura Std Heavy"/>
              </a:rPr>
              <a:t>Horizonte </a:t>
            </a:r>
            <a:r>
              <a:rPr lang="es-CO" altLang="es-CO" sz="2000" dirty="0">
                <a:solidFill>
                  <a:srgbClr val="0070C0"/>
                </a:solidFill>
                <a:latin typeface="Gill Sans MT" panose="020B0502020104020203" pitchFamily="34" charset="0"/>
                <a:cs typeface="Futura Std Heavy"/>
              </a:rPr>
              <a:t>del </a:t>
            </a:r>
            <a:r>
              <a:rPr lang="es-CO" altLang="es-CO" sz="2000" dirty="0" smtClean="0">
                <a:solidFill>
                  <a:srgbClr val="0070C0"/>
                </a:solidFill>
                <a:latin typeface="Gill Sans MT" panose="020B0502020104020203" pitchFamily="34" charset="0"/>
                <a:cs typeface="Futura Std Heavy"/>
              </a:rPr>
              <a:t>Proyecto</a:t>
            </a:r>
            <a:endParaRPr lang="es-ES" sz="2000" dirty="0">
              <a:solidFill>
                <a:srgbClr val="0070C0"/>
              </a:solidFill>
              <a:latin typeface="Gill Sans MT" panose="020B0502020104020203" pitchFamily="34" charset="0"/>
              <a:cs typeface="Futura Std Heavy"/>
            </a:endParaRPr>
          </a:p>
        </p:txBody>
      </p:sp>
    </p:spTree>
    <p:extLst>
      <p:ext uri="{BB962C8B-B14F-4D97-AF65-F5344CB8AC3E}">
        <p14:creationId xmlns:p14="http://schemas.microsoft.com/office/powerpoint/2010/main" val="22268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93009" y="231012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s-CO" sz="3600" dirty="0" smtClean="0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¿Cómo se ve Bogotá frente a las cifras nacionales?</a:t>
            </a:r>
            <a:endParaRPr lang="es-CO" sz="3600" dirty="0">
              <a:solidFill>
                <a:srgbClr val="0070C0"/>
              </a:solidFill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9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751134" y="383658"/>
            <a:ext cx="775716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CO"/>
            </a:defPPr>
            <a:lvl1pPr algn="ctr" defTabSz="457200">
              <a:spcBef>
                <a:spcPct val="0"/>
              </a:spcBef>
              <a:buNone/>
              <a:defRPr sz="2000">
                <a:solidFill>
                  <a:srgbClr val="0070C0"/>
                </a:solidFill>
                <a:latin typeface="Gill Sans MT" panose="020B0502020104020203" pitchFamily="34" charset="0"/>
                <a:ea typeface="+mj-ea"/>
                <a:cs typeface="Futura Std Heavy"/>
              </a:defRPr>
            </a:lvl1pPr>
          </a:lstStyle>
          <a:p>
            <a:r>
              <a:rPr lang="es-ES" dirty="0"/>
              <a:t>Entre 2014 y 2016, el PIB de Bogotá creció por encima de la economía nacional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81000" y="5983502"/>
            <a:ext cx="47381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  <a:cs typeface="Futura Std Book"/>
              </a:rPr>
              <a:t>Fuente: DANE. Elaboración: DGPM – MHCP.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002080" y="1409860"/>
            <a:ext cx="3080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 smtClean="0">
                <a:latin typeface="Gill Sans MT" panose="020B0502020104020203" pitchFamily="34" charset="0"/>
              </a:rPr>
              <a:t>Crecimiento del PIB anual (%)</a:t>
            </a:r>
            <a:endParaRPr lang="es-CO" sz="1600" b="1" dirty="0">
              <a:latin typeface="Gill Sans MT" panose="020B0502020104020203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27997"/>
              </p:ext>
            </p:extLst>
          </p:nvPr>
        </p:nvGraphicFramePr>
        <p:xfrm>
          <a:off x="751134" y="1748414"/>
          <a:ext cx="7581902" cy="3916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615430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9398</TotalTime>
  <Words>867</Words>
  <Application>Microsoft Office PowerPoint</Application>
  <PresentationFormat>Presentación en pantalla (4:3)</PresentationFormat>
  <Paragraphs>225</Paragraphs>
  <Slides>24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4" baseType="lpstr">
      <vt:lpstr>Arial</vt:lpstr>
      <vt:lpstr>Arial Narrow</vt:lpstr>
      <vt:lpstr>Calibri</vt:lpstr>
      <vt:lpstr>Futura Std Book</vt:lpstr>
      <vt:lpstr>Futura Std Heavy</vt:lpstr>
      <vt:lpstr>Futura Std Medium</vt:lpstr>
      <vt:lpstr>Gill Sans MT</vt:lpstr>
      <vt:lpstr>Segoe UI</vt:lpstr>
      <vt:lpstr>Times New Roman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precios de la vivienda en Bogotá muestran un repunte superior al observado para el total nacional</vt:lpstr>
      <vt:lpstr>Aunque las ventas minoristas se han deteriorado en Bogotá,  el índice de confianza se recupera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 2017, el crecimiento real de la cartera bancaria en Bogotá estuvo por debajo de la dinámica nacional</vt:lpstr>
      <vt:lpstr>Presentación de PowerPoint</vt:lpstr>
      <vt:lpstr>Presentación de PowerPoint</vt:lpstr>
      <vt:lpstr>Presentación de PowerPoint</vt:lpstr>
    </vt:vector>
  </TitlesOfParts>
  <Company>Ministerio de Hacienda y Crèdito Pùblico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Celis Gomez</dc:creator>
  <cp:lastModifiedBy>DIEGO ENRIQUE Auvert Albornoz</cp:lastModifiedBy>
  <cp:revision>1341</cp:revision>
  <cp:lastPrinted>2018-02-01T14:32:59Z</cp:lastPrinted>
  <dcterms:created xsi:type="dcterms:W3CDTF">2017-07-25T16:28:14Z</dcterms:created>
  <dcterms:modified xsi:type="dcterms:W3CDTF">2018-02-22T01:31:20Z</dcterms:modified>
</cp:coreProperties>
</file>